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82"/>
  </p:notesMasterIdLst>
  <p:handoutMasterIdLst>
    <p:handoutMasterId r:id="rId83"/>
  </p:handoutMasterIdLst>
  <p:sldIdLst>
    <p:sldId id="256" r:id="rId2"/>
    <p:sldId id="265" r:id="rId3"/>
    <p:sldId id="267" r:id="rId4"/>
    <p:sldId id="270" r:id="rId5"/>
    <p:sldId id="268" r:id="rId6"/>
    <p:sldId id="310" r:id="rId7"/>
    <p:sldId id="269" r:id="rId8"/>
    <p:sldId id="313" r:id="rId9"/>
    <p:sldId id="272" r:id="rId10"/>
    <p:sldId id="314" r:id="rId11"/>
    <p:sldId id="316" r:id="rId12"/>
    <p:sldId id="317"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318" r:id="rId27"/>
    <p:sldId id="319" r:id="rId28"/>
    <p:sldId id="320" r:id="rId29"/>
    <p:sldId id="321" r:id="rId30"/>
    <p:sldId id="323" r:id="rId31"/>
    <p:sldId id="322" r:id="rId32"/>
    <p:sldId id="324"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 id="341" r:id="rId49"/>
    <p:sldId id="342" r:id="rId50"/>
    <p:sldId id="343" r:id="rId51"/>
    <p:sldId id="345" r:id="rId52"/>
    <p:sldId id="286" r:id="rId53"/>
    <p:sldId id="287" r:id="rId54"/>
    <p:sldId id="288" r:id="rId55"/>
    <p:sldId id="289" r:id="rId56"/>
    <p:sldId id="290" r:id="rId57"/>
    <p:sldId id="291" r:id="rId58"/>
    <p:sldId id="293" r:id="rId59"/>
    <p:sldId id="294" r:id="rId60"/>
    <p:sldId id="344" r:id="rId61"/>
    <p:sldId id="346" r:id="rId62"/>
    <p:sldId id="347" r:id="rId63"/>
    <p:sldId id="349" r:id="rId64"/>
    <p:sldId id="350" r:id="rId65"/>
    <p:sldId id="295" r:id="rId66"/>
    <p:sldId id="296" r:id="rId67"/>
    <p:sldId id="297" r:id="rId68"/>
    <p:sldId id="308" r:id="rId69"/>
    <p:sldId id="298" r:id="rId70"/>
    <p:sldId id="299" r:id="rId71"/>
    <p:sldId id="300" r:id="rId72"/>
    <p:sldId id="301" r:id="rId73"/>
    <p:sldId id="302" r:id="rId74"/>
    <p:sldId id="305" r:id="rId75"/>
    <p:sldId id="271" r:id="rId76"/>
    <p:sldId id="306" r:id="rId77"/>
    <p:sldId id="307" r:id="rId78"/>
    <p:sldId id="351" r:id="rId79"/>
    <p:sldId id="309" r:id="rId80"/>
    <p:sldId id="292" r:id="rId81"/>
  </p:sldIdLst>
  <p:sldSz cx="9144000" cy="6858000" type="screen4x3"/>
  <p:notesSz cx="6858000" cy="9144000"/>
  <p:custDataLst>
    <p:tags r:id="rId84"/>
  </p:custDataLst>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36699"/>
    <a:srgbClr val="008080"/>
    <a:srgbClr val="009999"/>
    <a:srgbClr val="FF9966"/>
    <a:srgbClr val="99FFFF"/>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87" autoAdjust="0"/>
    <p:restoredTop sz="94660"/>
  </p:normalViewPr>
  <p:slideViewPr>
    <p:cSldViewPr>
      <p:cViewPr varScale="1">
        <p:scale>
          <a:sx n="84" d="100"/>
          <a:sy n="84" d="100"/>
        </p:scale>
        <p:origin x="135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gs" Target="tags/tag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3A147B-8E7D-48EF-893F-EC3A4E34F58E}" type="doc">
      <dgm:prSet loTypeId="urn:microsoft.com/office/officeart/2005/8/layout/hProcess9" loCatId="process" qsTypeId="urn:microsoft.com/office/officeart/2005/8/quickstyle/simple1" qsCatId="simple" csTypeId="urn:microsoft.com/office/officeart/2005/8/colors/accent1_2" csCatId="accent1" phldr="1"/>
      <dgm:spPr/>
    </dgm:pt>
    <dgm:pt modelId="{D515AD87-A489-415C-8C38-D743DC84E946}">
      <dgm:prSet phldrT="[Text]"/>
      <dgm:spPr/>
      <dgm:t>
        <a:bodyPr/>
        <a:lstStyle/>
        <a:p>
          <a:r>
            <a:rPr lang="en-US" dirty="0"/>
            <a:t>IMPULSES FIRE ON THE POLYSYNAPTIC INTERNEURONS</a:t>
          </a:r>
        </a:p>
      </dgm:t>
    </dgm:pt>
    <dgm:pt modelId="{E6F5DF33-F0CD-4A9C-8B03-20D6C0DE7C23}" type="parTrans" cxnId="{6E1D0308-4411-46BC-8084-4533A08AA41C}">
      <dgm:prSet/>
      <dgm:spPr/>
      <dgm:t>
        <a:bodyPr/>
        <a:lstStyle/>
        <a:p>
          <a:endParaRPr lang="en-US"/>
        </a:p>
      </dgm:t>
    </dgm:pt>
    <dgm:pt modelId="{FB0E2759-B130-42D8-85E6-7A9C4E1F9D50}" type="sibTrans" cxnId="{6E1D0308-4411-46BC-8084-4533A08AA41C}">
      <dgm:prSet/>
      <dgm:spPr/>
      <dgm:t>
        <a:bodyPr/>
        <a:lstStyle/>
        <a:p>
          <a:endParaRPr lang="en-US"/>
        </a:p>
      </dgm:t>
    </dgm:pt>
    <dgm:pt modelId="{6AFF435C-5157-42EF-8631-D9EFD2F3E7AE}">
      <dgm:prSet phldrT="[Text]"/>
      <dgm:spPr/>
      <dgm:t>
        <a:bodyPr/>
        <a:lstStyle/>
        <a:p>
          <a:r>
            <a:rPr lang="en-US" dirty="0"/>
            <a:t>PROGRESS TO THE HIGHER CENTERS BY THE SPINOTHALAMIC TRACT</a:t>
          </a:r>
        </a:p>
      </dgm:t>
    </dgm:pt>
    <dgm:pt modelId="{E63CCB4D-66BE-4E70-B03D-2E33C43363EF}" type="parTrans" cxnId="{36BA7B43-3378-4D70-B11D-6E5FBBDDB1F9}">
      <dgm:prSet/>
      <dgm:spPr/>
      <dgm:t>
        <a:bodyPr/>
        <a:lstStyle/>
        <a:p>
          <a:endParaRPr lang="en-US"/>
        </a:p>
      </dgm:t>
    </dgm:pt>
    <dgm:pt modelId="{52FF28EE-FD46-476A-994C-66E7C455B14A}" type="sibTrans" cxnId="{36BA7B43-3378-4D70-B11D-6E5FBBDDB1F9}">
      <dgm:prSet/>
      <dgm:spPr/>
      <dgm:t>
        <a:bodyPr/>
        <a:lstStyle/>
        <a:p>
          <a:endParaRPr lang="en-US"/>
        </a:p>
      </dgm:t>
    </dgm:pt>
    <dgm:pt modelId="{5095ABB3-5928-4DE9-A8D4-0D2C70390045}">
      <dgm:prSet phldrT="[Text]"/>
      <dgm:spPr/>
      <dgm:t>
        <a:bodyPr/>
        <a:lstStyle/>
        <a:p>
          <a:r>
            <a:rPr lang="en-US" dirty="0"/>
            <a:t>TO THE THALAMUS AND THEN THE PARIETAL LOBE</a:t>
          </a:r>
        </a:p>
      </dgm:t>
    </dgm:pt>
    <dgm:pt modelId="{6937254D-404C-458C-898B-AF89A78726D1}" type="parTrans" cxnId="{AB89EA8F-8059-43D5-9DE3-24918BF69706}">
      <dgm:prSet/>
      <dgm:spPr/>
      <dgm:t>
        <a:bodyPr/>
        <a:lstStyle/>
        <a:p>
          <a:endParaRPr lang="en-US"/>
        </a:p>
      </dgm:t>
    </dgm:pt>
    <dgm:pt modelId="{64C2B75C-6A4B-484E-A3F4-3C3C50725D11}" type="sibTrans" cxnId="{AB89EA8F-8059-43D5-9DE3-24918BF69706}">
      <dgm:prSet/>
      <dgm:spPr/>
      <dgm:t>
        <a:bodyPr/>
        <a:lstStyle/>
        <a:p>
          <a:endParaRPr lang="en-US"/>
        </a:p>
      </dgm:t>
    </dgm:pt>
    <dgm:pt modelId="{6D0DC3BA-0796-409F-8333-C16FA785BCB8}" type="pres">
      <dgm:prSet presAssocID="{C13A147B-8E7D-48EF-893F-EC3A4E34F58E}" presName="CompostProcess" presStyleCnt="0">
        <dgm:presLayoutVars>
          <dgm:dir/>
          <dgm:resizeHandles val="exact"/>
        </dgm:presLayoutVars>
      </dgm:prSet>
      <dgm:spPr/>
    </dgm:pt>
    <dgm:pt modelId="{FAB8AB1A-BF1F-40A1-834B-F4B659401625}" type="pres">
      <dgm:prSet presAssocID="{C13A147B-8E7D-48EF-893F-EC3A4E34F58E}" presName="arrow" presStyleLbl="bgShp" presStyleIdx="0" presStyleCnt="1"/>
      <dgm:spPr/>
    </dgm:pt>
    <dgm:pt modelId="{39D8A271-B064-438C-B142-BE49382784CC}" type="pres">
      <dgm:prSet presAssocID="{C13A147B-8E7D-48EF-893F-EC3A4E34F58E}" presName="linearProcess" presStyleCnt="0"/>
      <dgm:spPr/>
    </dgm:pt>
    <dgm:pt modelId="{2DC9B617-F04C-411F-B438-B999F5523ADF}" type="pres">
      <dgm:prSet presAssocID="{D515AD87-A489-415C-8C38-D743DC84E946}" presName="textNode" presStyleLbl="node1" presStyleIdx="0" presStyleCnt="3">
        <dgm:presLayoutVars>
          <dgm:bulletEnabled val="1"/>
        </dgm:presLayoutVars>
      </dgm:prSet>
      <dgm:spPr/>
    </dgm:pt>
    <dgm:pt modelId="{D336A161-041C-40B3-932E-A56A5FE42E38}" type="pres">
      <dgm:prSet presAssocID="{FB0E2759-B130-42D8-85E6-7A9C4E1F9D50}" presName="sibTrans" presStyleCnt="0"/>
      <dgm:spPr/>
    </dgm:pt>
    <dgm:pt modelId="{07E4EEBF-65A0-48EB-A63F-AAC7CD5C63F7}" type="pres">
      <dgm:prSet presAssocID="{6AFF435C-5157-42EF-8631-D9EFD2F3E7AE}" presName="textNode" presStyleLbl="node1" presStyleIdx="1" presStyleCnt="3">
        <dgm:presLayoutVars>
          <dgm:bulletEnabled val="1"/>
        </dgm:presLayoutVars>
      </dgm:prSet>
      <dgm:spPr/>
    </dgm:pt>
    <dgm:pt modelId="{DE0AB919-FADA-4436-A949-B7F7E4E6B7D2}" type="pres">
      <dgm:prSet presAssocID="{52FF28EE-FD46-476A-994C-66E7C455B14A}" presName="sibTrans" presStyleCnt="0"/>
      <dgm:spPr/>
    </dgm:pt>
    <dgm:pt modelId="{ED434483-2CF6-45EA-8D7C-62A27B6F0E1A}" type="pres">
      <dgm:prSet presAssocID="{5095ABB3-5928-4DE9-A8D4-0D2C70390045}" presName="textNode" presStyleLbl="node1" presStyleIdx="2" presStyleCnt="3">
        <dgm:presLayoutVars>
          <dgm:bulletEnabled val="1"/>
        </dgm:presLayoutVars>
      </dgm:prSet>
      <dgm:spPr/>
    </dgm:pt>
  </dgm:ptLst>
  <dgm:cxnLst>
    <dgm:cxn modelId="{6E1D0308-4411-46BC-8084-4533A08AA41C}" srcId="{C13A147B-8E7D-48EF-893F-EC3A4E34F58E}" destId="{D515AD87-A489-415C-8C38-D743DC84E946}" srcOrd="0" destOrd="0" parTransId="{E6F5DF33-F0CD-4A9C-8B03-20D6C0DE7C23}" sibTransId="{FB0E2759-B130-42D8-85E6-7A9C4E1F9D50}"/>
    <dgm:cxn modelId="{36BA7B43-3378-4D70-B11D-6E5FBBDDB1F9}" srcId="{C13A147B-8E7D-48EF-893F-EC3A4E34F58E}" destId="{6AFF435C-5157-42EF-8631-D9EFD2F3E7AE}" srcOrd="1" destOrd="0" parTransId="{E63CCB4D-66BE-4E70-B03D-2E33C43363EF}" sibTransId="{52FF28EE-FD46-476A-994C-66E7C455B14A}"/>
    <dgm:cxn modelId="{E8E7E56D-5246-499C-A7AE-7F9D9B058D4B}" type="presOf" srcId="{C13A147B-8E7D-48EF-893F-EC3A4E34F58E}" destId="{6D0DC3BA-0796-409F-8333-C16FA785BCB8}" srcOrd="0" destOrd="0" presId="urn:microsoft.com/office/officeart/2005/8/layout/hProcess9"/>
    <dgm:cxn modelId="{CF7D6C70-7983-4425-823F-E6E8B8984DB3}" type="presOf" srcId="{D515AD87-A489-415C-8C38-D743DC84E946}" destId="{2DC9B617-F04C-411F-B438-B999F5523ADF}" srcOrd="0" destOrd="0" presId="urn:microsoft.com/office/officeart/2005/8/layout/hProcess9"/>
    <dgm:cxn modelId="{AB89EA8F-8059-43D5-9DE3-24918BF69706}" srcId="{C13A147B-8E7D-48EF-893F-EC3A4E34F58E}" destId="{5095ABB3-5928-4DE9-A8D4-0D2C70390045}" srcOrd="2" destOrd="0" parTransId="{6937254D-404C-458C-898B-AF89A78726D1}" sibTransId="{64C2B75C-6A4B-484E-A3F4-3C3C50725D11}"/>
    <dgm:cxn modelId="{274FDABD-CD6A-451A-AF30-891A8F9880EC}" type="presOf" srcId="{5095ABB3-5928-4DE9-A8D4-0D2C70390045}" destId="{ED434483-2CF6-45EA-8D7C-62A27B6F0E1A}" srcOrd="0" destOrd="0" presId="urn:microsoft.com/office/officeart/2005/8/layout/hProcess9"/>
    <dgm:cxn modelId="{CD7F1FCE-E4FA-4BC0-A206-6FC822027212}" type="presOf" srcId="{6AFF435C-5157-42EF-8631-D9EFD2F3E7AE}" destId="{07E4EEBF-65A0-48EB-A63F-AAC7CD5C63F7}" srcOrd="0" destOrd="0" presId="urn:microsoft.com/office/officeart/2005/8/layout/hProcess9"/>
    <dgm:cxn modelId="{63BFC0D7-3F7B-4622-84A2-BAF13B5D1EE2}" type="presParOf" srcId="{6D0DC3BA-0796-409F-8333-C16FA785BCB8}" destId="{FAB8AB1A-BF1F-40A1-834B-F4B659401625}" srcOrd="0" destOrd="0" presId="urn:microsoft.com/office/officeart/2005/8/layout/hProcess9"/>
    <dgm:cxn modelId="{4A4806E6-5FE6-4888-B573-82B646845EDE}" type="presParOf" srcId="{6D0DC3BA-0796-409F-8333-C16FA785BCB8}" destId="{39D8A271-B064-438C-B142-BE49382784CC}" srcOrd="1" destOrd="0" presId="urn:microsoft.com/office/officeart/2005/8/layout/hProcess9"/>
    <dgm:cxn modelId="{66EF5079-A711-4CB3-9F6D-5395AAB69C9D}" type="presParOf" srcId="{39D8A271-B064-438C-B142-BE49382784CC}" destId="{2DC9B617-F04C-411F-B438-B999F5523ADF}" srcOrd="0" destOrd="0" presId="urn:microsoft.com/office/officeart/2005/8/layout/hProcess9"/>
    <dgm:cxn modelId="{A359796D-5B21-4479-8AA0-56756071CAE4}" type="presParOf" srcId="{39D8A271-B064-438C-B142-BE49382784CC}" destId="{D336A161-041C-40B3-932E-A56A5FE42E38}" srcOrd="1" destOrd="0" presId="urn:microsoft.com/office/officeart/2005/8/layout/hProcess9"/>
    <dgm:cxn modelId="{AD366B54-9C25-47B2-83B0-C93578C94C10}" type="presParOf" srcId="{39D8A271-B064-438C-B142-BE49382784CC}" destId="{07E4EEBF-65A0-48EB-A63F-AAC7CD5C63F7}" srcOrd="2" destOrd="0" presId="urn:microsoft.com/office/officeart/2005/8/layout/hProcess9"/>
    <dgm:cxn modelId="{153FACF7-506C-41DE-9BBD-439F90348C0F}" type="presParOf" srcId="{39D8A271-B064-438C-B142-BE49382784CC}" destId="{DE0AB919-FADA-4436-A949-B7F7E4E6B7D2}" srcOrd="3" destOrd="0" presId="urn:microsoft.com/office/officeart/2005/8/layout/hProcess9"/>
    <dgm:cxn modelId="{6C2CC33B-CE23-4E9E-9C35-516F2B83CB39}" type="presParOf" srcId="{39D8A271-B064-438C-B142-BE49382784CC}" destId="{ED434483-2CF6-45EA-8D7C-62A27B6F0E1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8AB1A-BF1F-40A1-834B-F4B659401625}">
      <dsp:nvSpPr>
        <dsp:cNvPr id="0" name=""/>
        <dsp:cNvSpPr/>
      </dsp:nvSpPr>
      <dsp:spPr>
        <a:xfrm>
          <a:off x="591502" y="0"/>
          <a:ext cx="6703695" cy="463476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C9B617-F04C-411F-B438-B999F5523ADF}">
      <dsp:nvSpPr>
        <dsp:cNvPr id="0" name=""/>
        <dsp:cNvSpPr/>
      </dsp:nvSpPr>
      <dsp:spPr>
        <a:xfrm>
          <a:off x="267254" y="1390429"/>
          <a:ext cx="2366010" cy="1853906"/>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IMPULSES FIRE ON THE POLYSYNAPTIC INTERNEURONS</a:t>
          </a:r>
        </a:p>
      </dsp:txBody>
      <dsp:txXfrm>
        <a:off x="357754" y="1480929"/>
        <a:ext cx="2185010" cy="1672906"/>
      </dsp:txXfrm>
    </dsp:sp>
    <dsp:sp modelId="{07E4EEBF-65A0-48EB-A63F-AAC7CD5C63F7}">
      <dsp:nvSpPr>
        <dsp:cNvPr id="0" name=""/>
        <dsp:cNvSpPr/>
      </dsp:nvSpPr>
      <dsp:spPr>
        <a:xfrm>
          <a:off x="2760344" y="1390429"/>
          <a:ext cx="2366010" cy="1853906"/>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PROGRESS TO THE HIGHER CENTERS BY THE SPINOTHALAMIC TRACT</a:t>
          </a:r>
        </a:p>
      </dsp:txBody>
      <dsp:txXfrm>
        <a:off x="2850844" y="1480929"/>
        <a:ext cx="2185010" cy="1672906"/>
      </dsp:txXfrm>
    </dsp:sp>
    <dsp:sp modelId="{ED434483-2CF6-45EA-8D7C-62A27B6F0E1A}">
      <dsp:nvSpPr>
        <dsp:cNvPr id="0" name=""/>
        <dsp:cNvSpPr/>
      </dsp:nvSpPr>
      <dsp:spPr>
        <a:xfrm>
          <a:off x="5253435" y="1390429"/>
          <a:ext cx="2366010" cy="1853906"/>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TO THE THALAMUS AND THEN THE PARIETAL LOBE</a:t>
          </a:r>
        </a:p>
      </dsp:txBody>
      <dsp:txXfrm>
        <a:off x="5343935" y="1480929"/>
        <a:ext cx="2185010" cy="167290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200"/>
            </a:lvl1pPr>
          </a:lstStyle>
          <a:p>
            <a:endParaRPr lang="en-US"/>
          </a:p>
        </p:txBody>
      </p:sp>
      <p:sp>
        <p:nvSpPr>
          <p:cNvPr id="143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a:lvl1pPr>
          </a:lstStyle>
          <a:p>
            <a:fld id="{D6AB87A5-6D52-449F-9543-69F0EF0D08C6}" type="datetime1">
              <a:rPr lang="en-US"/>
              <a:pPr/>
              <a:t>6/18/2024</a:t>
            </a:fld>
            <a:endParaRPr lang="en-US"/>
          </a:p>
        </p:txBody>
      </p:sp>
      <p:sp>
        <p:nvSpPr>
          <p:cNvPr id="143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0" sz="1200"/>
            </a:lvl1pPr>
          </a:lstStyle>
          <a:p>
            <a:endParaRPr lang="en-US"/>
          </a:p>
        </p:txBody>
      </p:sp>
      <p:sp>
        <p:nvSpPr>
          <p:cNvPr id="143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0" sz="1200"/>
            </a:lvl1pPr>
          </a:lstStyle>
          <a:p>
            <a:fld id="{CEFB12C6-BB83-4D59-8E48-A64EF433FC5D}"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200"/>
            </a:lvl1pPr>
          </a:lstStyle>
          <a:p>
            <a:endParaRPr lang="en-US"/>
          </a:p>
        </p:txBody>
      </p:sp>
      <p:sp>
        <p:nvSpPr>
          <p:cNvPr id="2057" name="Rectangle 9"/>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a:lvl1pPr>
          </a:lstStyle>
          <a:p>
            <a:fld id="{7BDFC15B-2F92-46B0-8735-73038A290413}" type="datetime1">
              <a:rPr lang="en-US"/>
              <a:pPr/>
              <a:t>6/18/2024</a:t>
            </a:fld>
            <a:endParaRPr lang="en-US"/>
          </a:p>
        </p:txBody>
      </p:sp>
      <p:sp>
        <p:nvSpPr>
          <p:cNvPr id="2060"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0" sz="1200"/>
            </a:lvl1pPr>
          </a:lstStyle>
          <a:p>
            <a:endParaRPr lang="en-US"/>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0" sz="1200"/>
            </a:lvl1pPr>
          </a:lstStyle>
          <a:p>
            <a:fld id="{9AE99D89-C1E3-4E00-B5D9-41CDD820364E}" type="slidenum">
              <a:rPr lang="en-US"/>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Date Placeholder 3"/>
          <p:cNvSpPr>
            <a:spLocks noGrp="1"/>
          </p:cNvSpPr>
          <p:nvPr>
            <p:ph type="dt" idx="10"/>
          </p:nvPr>
        </p:nvSpPr>
        <p:spPr/>
        <p:txBody>
          <a:bodyPr/>
          <a:lstStyle/>
          <a:p>
            <a:fld id="{7BDFC15B-2F92-46B0-8735-73038A290413}" type="datetime1">
              <a:rPr lang="en-US" smtClean="0"/>
              <a:pPr/>
              <a:t>6/18/2024</a:t>
            </a:fld>
            <a:endParaRPr lang="en-US"/>
          </a:p>
        </p:txBody>
      </p:sp>
      <p:sp>
        <p:nvSpPr>
          <p:cNvPr id="5" name="Slide Number Placeholder 4"/>
          <p:cNvSpPr>
            <a:spLocks noGrp="1"/>
          </p:cNvSpPr>
          <p:nvPr>
            <p:ph type="sldNum" sz="quarter" idx="11"/>
          </p:nvPr>
        </p:nvSpPr>
        <p:spPr/>
        <p:txBody>
          <a:bodyPr/>
          <a:lstStyle/>
          <a:p>
            <a:fld id="{9AE99D89-C1E3-4E00-B5D9-41CDD820364E}"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Date Placeholder 3"/>
          <p:cNvSpPr>
            <a:spLocks noGrp="1"/>
          </p:cNvSpPr>
          <p:nvPr>
            <p:ph type="dt" idx="10"/>
          </p:nvPr>
        </p:nvSpPr>
        <p:spPr/>
        <p:txBody>
          <a:bodyPr/>
          <a:lstStyle/>
          <a:p>
            <a:fld id="{7BDFC15B-2F92-46B0-8735-73038A290413}" type="datetime1">
              <a:rPr lang="en-US" smtClean="0"/>
              <a:pPr/>
              <a:t>6/18/2024</a:t>
            </a:fld>
            <a:endParaRPr lang="en-US"/>
          </a:p>
        </p:txBody>
      </p:sp>
      <p:sp>
        <p:nvSpPr>
          <p:cNvPr id="5" name="Slide Number Placeholder 4"/>
          <p:cNvSpPr>
            <a:spLocks noGrp="1"/>
          </p:cNvSpPr>
          <p:nvPr>
            <p:ph type="sldNum" sz="quarter" idx="11"/>
          </p:nvPr>
        </p:nvSpPr>
        <p:spPr/>
        <p:txBody>
          <a:bodyPr/>
          <a:lstStyle/>
          <a:p>
            <a:fld id="{9AE99D89-C1E3-4E00-B5D9-41CDD820364E}" type="slidenum">
              <a:rPr lang="en-US" smtClean="0"/>
              <a:pPr/>
              <a:t>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IN" sz="1200" b="1" i="0" kern="1200" dirty="0" err="1">
                <a:solidFill>
                  <a:schemeClr val="tx1"/>
                </a:solidFill>
                <a:latin typeface="Arial" charset="0"/>
                <a:ea typeface="+mn-ea"/>
                <a:cs typeface="+mn-cs"/>
              </a:rPr>
              <a:t>Monoaminergic</a:t>
            </a:r>
            <a:r>
              <a:rPr kumimoji="1" lang="en-IN" sz="1200" b="0" i="0" kern="1200" dirty="0">
                <a:solidFill>
                  <a:schemeClr val="tx1"/>
                </a:solidFill>
                <a:latin typeface="Arial" charset="0"/>
                <a:ea typeface="+mn-ea"/>
                <a:cs typeface="+mn-cs"/>
              </a:rPr>
              <a:t> means "working on monoamine neurotransmitters", which include serotonin, dopamine, </a:t>
            </a:r>
            <a:r>
              <a:rPr kumimoji="1" lang="en-IN" sz="1200" b="0" i="0" kern="1200" dirty="0" err="1">
                <a:solidFill>
                  <a:schemeClr val="tx1"/>
                </a:solidFill>
                <a:latin typeface="Arial" charset="0"/>
                <a:ea typeface="+mn-ea"/>
                <a:cs typeface="+mn-cs"/>
              </a:rPr>
              <a:t>norepinephrine</a:t>
            </a:r>
            <a:r>
              <a:rPr kumimoji="1" lang="en-IN" sz="1200" b="0" i="0" kern="1200" dirty="0">
                <a:solidFill>
                  <a:schemeClr val="tx1"/>
                </a:solidFill>
                <a:latin typeface="Arial" charset="0"/>
                <a:ea typeface="+mn-ea"/>
                <a:cs typeface="+mn-cs"/>
              </a:rPr>
              <a:t>, epinephrine, and histamine.</a:t>
            </a:r>
            <a:endParaRPr lang="en-IN" dirty="0"/>
          </a:p>
        </p:txBody>
      </p:sp>
      <p:sp>
        <p:nvSpPr>
          <p:cNvPr id="4" name="Date Placeholder 3"/>
          <p:cNvSpPr>
            <a:spLocks noGrp="1"/>
          </p:cNvSpPr>
          <p:nvPr>
            <p:ph type="dt" idx="10"/>
          </p:nvPr>
        </p:nvSpPr>
        <p:spPr/>
        <p:txBody>
          <a:bodyPr/>
          <a:lstStyle/>
          <a:p>
            <a:fld id="{7BDFC15B-2F92-46B0-8735-73038A290413}" type="datetime1">
              <a:rPr lang="en-US" smtClean="0"/>
              <a:pPr/>
              <a:t>6/18/2024</a:t>
            </a:fld>
            <a:endParaRPr lang="en-US"/>
          </a:p>
        </p:txBody>
      </p:sp>
      <p:sp>
        <p:nvSpPr>
          <p:cNvPr id="5" name="Slide Number Placeholder 4"/>
          <p:cNvSpPr>
            <a:spLocks noGrp="1"/>
          </p:cNvSpPr>
          <p:nvPr>
            <p:ph type="sldNum" sz="quarter" idx="11"/>
          </p:nvPr>
        </p:nvSpPr>
        <p:spPr/>
        <p:txBody>
          <a:bodyPr/>
          <a:lstStyle/>
          <a:p>
            <a:fld id="{9AE99D89-C1E3-4E00-B5D9-41CDD820364E}" type="slidenum">
              <a:rPr lang="en-US" smtClean="0"/>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5F208-49F9-48F0-9BD3-446043C4FA08}"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890A3-4DAD-476F-979D-D210C9B079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242071A6-526F-4EB1-B020-B71C82B8BA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466AB-04A8-4D35-B444-2FC107E181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F9284-A8D1-4A76-935F-846BF062FAE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A1AB7-43EF-4C0A-B652-2CAD71CB49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569D9D-0994-4D92-A009-90E24273FF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9FB516-9267-4BD1-BD05-90A3A327E4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0C285E-E4E9-4A9F-B473-FFE703A92D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6FC6B-C1E5-4604-B64E-23E23387357A}"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53284737-8D66-4934-B469-A7840143EEB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3060BB0-205F-447E-A1F4-E79001626E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1371600"/>
            <a:ext cx="8077200" cy="3124200"/>
          </a:xfrm>
          <a:noFill/>
          <a:ln/>
        </p:spPr>
        <p:txBody>
          <a:bodyPr>
            <a:noAutofit/>
          </a:bodyPr>
          <a:lstStyle/>
          <a:p>
            <a:pPr algn="ctr"/>
            <a:r>
              <a:rPr lang="en-US" sz="5400" dirty="0"/>
              <a:t>Medium Frequency Currents</a:t>
            </a:r>
            <a:br>
              <a:rPr lang="en-US" sz="5400" dirty="0"/>
            </a:br>
            <a:r>
              <a:rPr lang="en-US" sz="5400" dirty="0"/>
              <a:t>Interferential (IFT) Therapy</a:t>
            </a:r>
          </a:p>
        </p:txBody>
      </p:sp>
      <p:sp>
        <p:nvSpPr>
          <p:cNvPr id="4" name="Subtitle 3"/>
          <p:cNvSpPr>
            <a:spLocks noGrp="1"/>
          </p:cNvSpPr>
          <p:nvPr>
            <p:ph type="subTitle" idx="1"/>
          </p:nvPr>
        </p:nvSpPr>
        <p:spPr/>
        <p:txBody>
          <a:bodyPr/>
          <a:lstStyle/>
          <a:p>
            <a:endParaRPr lang="en-IN" dirty="0"/>
          </a:p>
        </p:txBody>
      </p:sp>
      <p:sp>
        <p:nvSpPr>
          <p:cNvPr id="3" name="TextBox 2">
            <a:extLst>
              <a:ext uri="{FF2B5EF4-FFF2-40B4-BE49-F238E27FC236}">
                <a16:creationId xmlns:a16="http://schemas.microsoft.com/office/drawing/2014/main" id="{F35E85FF-29F1-0F62-FC2B-761808944391}"/>
              </a:ext>
            </a:extLst>
          </p:cNvPr>
          <p:cNvSpPr txBox="1"/>
          <p:nvPr/>
        </p:nvSpPr>
        <p:spPr>
          <a:xfrm>
            <a:off x="4156710" y="5181600"/>
            <a:ext cx="4606290" cy="1477328"/>
          </a:xfrm>
          <a:prstGeom prst="rect">
            <a:avLst/>
          </a:prstGeom>
          <a:noFill/>
        </p:spPr>
        <p:txBody>
          <a:bodyPr wrap="square">
            <a:spAutoFit/>
          </a:bodyPr>
          <a:lstStyle/>
          <a:p>
            <a:pPr algn="ctr"/>
            <a:r>
              <a:rPr lang="en-US" sz="1800" dirty="0">
                <a:solidFill>
                  <a:schemeClr val="tx1"/>
                </a:solidFill>
                <a:latin typeface="Times New Roman" panose="02020603050405020304" pitchFamily="18" charset="0"/>
                <a:cs typeface="Times New Roman" panose="02020603050405020304" pitchFamily="18" charset="0"/>
              </a:rPr>
              <a:t>Dr. Vaibhav </a:t>
            </a:r>
            <a:r>
              <a:rPr lang="en-US" sz="1800" dirty="0" err="1">
                <a:solidFill>
                  <a:schemeClr val="tx1"/>
                </a:solidFill>
                <a:latin typeface="Times New Roman" panose="02020603050405020304" pitchFamily="18" charset="0"/>
                <a:cs typeface="Times New Roman" panose="02020603050405020304" pitchFamily="18" charset="0"/>
              </a:rPr>
              <a:t>Kapare</a:t>
            </a:r>
            <a:endParaRPr lang="en-US" sz="1800" dirty="0">
              <a:solidFill>
                <a:schemeClr val="tx1"/>
              </a:solidFill>
              <a:latin typeface="Times New Roman" panose="02020603050405020304" pitchFamily="18" charset="0"/>
              <a:cs typeface="Times New Roman" panose="02020603050405020304" pitchFamily="18" charset="0"/>
            </a:endParaRPr>
          </a:p>
          <a:p>
            <a:pPr algn="ctr"/>
            <a:r>
              <a:rPr lang="en-IN" sz="1800" dirty="0">
                <a:solidFill>
                  <a:schemeClr val="tx1"/>
                </a:solidFill>
                <a:latin typeface="Times New Roman" panose="02020603050405020304" pitchFamily="18" charset="0"/>
                <a:cs typeface="Times New Roman" panose="02020603050405020304" pitchFamily="18" charset="0"/>
              </a:rPr>
              <a:t>Dept. Of Cardiovascular &amp; Respiratory Physiotherapy</a:t>
            </a:r>
            <a:br>
              <a:rPr lang="en-IN" sz="1800" dirty="0">
                <a:solidFill>
                  <a:schemeClr val="tx1"/>
                </a:solidFill>
                <a:latin typeface="Times New Roman" panose="02020603050405020304" pitchFamily="18" charset="0"/>
                <a:cs typeface="Times New Roman" panose="02020603050405020304" pitchFamily="18" charset="0"/>
              </a:rPr>
            </a:br>
            <a:r>
              <a:rPr lang="en-IN" sz="1800" dirty="0">
                <a:solidFill>
                  <a:schemeClr val="tx1"/>
                </a:solidFill>
                <a:latin typeface="Times New Roman" panose="02020603050405020304" pitchFamily="18" charset="0"/>
                <a:cs typeface="Times New Roman" panose="02020603050405020304" pitchFamily="18" charset="0"/>
              </a:rPr>
              <a:t>MGM Institute Of Physiotherapy </a:t>
            </a:r>
            <a:br>
              <a:rPr lang="en-IN" sz="1800" dirty="0">
                <a:solidFill>
                  <a:schemeClr val="tx1"/>
                </a:solidFill>
                <a:latin typeface="Times New Roman" panose="02020603050405020304" pitchFamily="18" charset="0"/>
                <a:cs typeface="Times New Roman" panose="02020603050405020304" pitchFamily="18" charset="0"/>
              </a:rPr>
            </a:br>
            <a:r>
              <a:rPr lang="en-IN" sz="1800" dirty="0" err="1">
                <a:solidFill>
                  <a:schemeClr val="tx1"/>
                </a:solidFill>
                <a:latin typeface="Times New Roman" panose="02020603050405020304" pitchFamily="18" charset="0"/>
                <a:cs typeface="Times New Roman" panose="02020603050405020304" pitchFamily="18" charset="0"/>
              </a:rPr>
              <a:t>Chh</a:t>
            </a:r>
            <a:r>
              <a:rPr lang="en-IN" sz="1800" dirty="0">
                <a:solidFill>
                  <a:schemeClr val="tx1"/>
                </a:solidFill>
                <a:latin typeface="Times New Roman" panose="02020603050405020304" pitchFamily="18" charset="0"/>
                <a:cs typeface="Times New Roman" panose="02020603050405020304" pitchFamily="18" charset="0"/>
              </a:rPr>
              <a:t>. </a:t>
            </a:r>
            <a:r>
              <a:rPr lang="en-IN" sz="1800" dirty="0" err="1">
                <a:solidFill>
                  <a:schemeClr val="tx1"/>
                </a:solidFill>
                <a:latin typeface="Times New Roman" panose="02020603050405020304" pitchFamily="18" charset="0"/>
                <a:cs typeface="Times New Roman" panose="02020603050405020304" pitchFamily="18" charset="0"/>
              </a:rPr>
              <a:t>Sambhajinagar</a:t>
            </a:r>
            <a:endParaRPr lang="en-IN" sz="1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1752"/>
            <a:ext cx="8229600" cy="1252728"/>
          </a:xfrm>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37890" name="Picture 2"/>
          <p:cNvPicPr>
            <a:picLocks noChangeAspect="1" noChangeArrowheads="1"/>
          </p:cNvPicPr>
          <p:nvPr/>
        </p:nvPicPr>
        <p:blipFill>
          <a:blip r:embed="rId2"/>
          <a:srcRect l="23125" t="20000" r="25000" b="20000"/>
          <a:stretch>
            <a:fillRect/>
          </a:stretch>
        </p:blipFill>
        <p:spPr bwMode="auto">
          <a:xfrm>
            <a:off x="609600" y="1600200"/>
            <a:ext cx="7086600" cy="41148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33794" name="Picture 2"/>
          <p:cNvPicPr>
            <a:picLocks noChangeAspect="1" noChangeArrowheads="1"/>
          </p:cNvPicPr>
          <p:nvPr/>
        </p:nvPicPr>
        <p:blipFill>
          <a:blip r:embed="rId2"/>
          <a:srcRect l="17500" t="22222" r="19375" b="12222"/>
          <a:stretch>
            <a:fillRect/>
          </a:stretch>
        </p:blipFill>
        <p:spPr bwMode="auto">
          <a:xfrm>
            <a:off x="457200" y="1524000"/>
            <a:ext cx="7696200" cy="44958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4818" name="Picture 2"/>
          <p:cNvPicPr>
            <a:picLocks noChangeAspect="1" noChangeArrowheads="1"/>
          </p:cNvPicPr>
          <p:nvPr/>
        </p:nvPicPr>
        <p:blipFill>
          <a:blip r:embed="rId3"/>
          <a:srcRect l="17500" t="20000" r="17500" b="12222"/>
          <a:stretch>
            <a:fillRect/>
          </a:stretch>
        </p:blipFill>
        <p:spPr bwMode="auto">
          <a:xfrm>
            <a:off x="457200" y="1676400"/>
            <a:ext cx="7924800" cy="46482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381000"/>
            <a:ext cx="8382000" cy="1143000"/>
          </a:xfrm>
        </p:spPr>
        <p:txBody>
          <a:bodyPr/>
          <a:lstStyle/>
          <a:p>
            <a:pPr algn="ctr"/>
            <a:r>
              <a:rPr lang="en-US" dirty="0"/>
              <a:t>The Interference Effect</a:t>
            </a:r>
          </a:p>
        </p:txBody>
      </p:sp>
      <p:pic>
        <p:nvPicPr>
          <p:cNvPr id="23556" name="Picture 4" descr="it6"/>
          <p:cNvPicPr>
            <a:picLocks noGrp="1" noChangeAspect="1" noChangeArrowheads="1"/>
          </p:cNvPicPr>
          <p:nvPr>
            <p:ph idx="1"/>
          </p:nvPr>
        </p:nvPicPr>
        <p:blipFill>
          <a:blip r:embed="rId2" cstate="print"/>
          <a:srcRect l="1631" r="2107" b="2452"/>
          <a:stretch>
            <a:fillRect/>
          </a:stretch>
        </p:blipFill>
        <p:spPr>
          <a:xfrm>
            <a:off x="1219200" y="1905000"/>
            <a:ext cx="70104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Beat Frequency</a:t>
            </a:r>
          </a:p>
        </p:txBody>
      </p:sp>
      <p:pic>
        <p:nvPicPr>
          <p:cNvPr id="24580" name="Picture 4" descr="it5"/>
          <p:cNvPicPr>
            <a:picLocks noGrp="1" noChangeAspect="1" noChangeArrowheads="1"/>
          </p:cNvPicPr>
          <p:nvPr>
            <p:ph idx="1"/>
          </p:nvPr>
        </p:nvPicPr>
        <p:blipFill>
          <a:blip r:embed="rId2"/>
          <a:srcRect t="45410" b="4135"/>
          <a:stretch>
            <a:fillRect/>
          </a:stretch>
        </p:blipFill>
        <p:spPr>
          <a:xfrm>
            <a:off x="838200" y="2438400"/>
            <a:ext cx="7924800" cy="2971800"/>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43000" y="304800"/>
            <a:ext cx="6553200" cy="1143000"/>
          </a:xfrm>
        </p:spPr>
        <p:txBody>
          <a:bodyPr/>
          <a:lstStyle/>
          <a:p>
            <a:r>
              <a:rPr lang="en-US" dirty="0"/>
              <a:t>Constant Beat Frequency</a:t>
            </a:r>
          </a:p>
        </p:txBody>
      </p:sp>
      <p:sp>
        <p:nvSpPr>
          <p:cNvPr id="25603" name="Rectangle 3"/>
          <p:cNvSpPr>
            <a:spLocks noGrp="1" noChangeArrowheads="1"/>
          </p:cNvSpPr>
          <p:nvPr>
            <p:ph idx="1"/>
          </p:nvPr>
        </p:nvSpPr>
        <p:spPr/>
        <p:txBody>
          <a:bodyPr/>
          <a:lstStyle/>
          <a:p>
            <a:r>
              <a:rPr lang="en-PH" dirty="0"/>
              <a:t>Constant difference between the two circuits and this results in a constant beat frequency</a:t>
            </a:r>
          </a:p>
          <a:p>
            <a:r>
              <a:rPr lang="en-PH" dirty="0"/>
              <a:t>If C1=4040Hz and C2=4000Hz, BF=40Hz</a:t>
            </a:r>
          </a:p>
          <a:p>
            <a:r>
              <a:rPr lang="en-PH" dirty="0"/>
              <a:t>This is for 2 circuit devices</a:t>
            </a:r>
          </a:p>
          <a:p>
            <a:r>
              <a:rPr lang="en-PH"/>
              <a:t>Allows frequency differences between 1-150Hz</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0" end="0"/>
                                            </p:txEl>
                                          </p:spTgt>
                                        </p:tgtEl>
                                        <p:attrNameLst>
                                          <p:attrName>style.visibility</p:attrName>
                                        </p:attrNameLst>
                                      </p:cBhvr>
                                      <p:to>
                                        <p:strVal val="visible"/>
                                      </p:to>
                                    </p:set>
                                    <p:anim calcmode="lin" valueType="num">
                                      <p:cBhvr additive="base">
                                        <p:cTn id="13"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 calcmode="lin" valueType="num">
                                      <p:cBhvr additive="base">
                                        <p:cTn id="19"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3">
                                            <p:txEl>
                                              <p:pRg st="2" end="2"/>
                                            </p:txEl>
                                          </p:spTgt>
                                        </p:tgtEl>
                                        <p:attrNameLst>
                                          <p:attrName>style.visibility</p:attrName>
                                        </p:attrNameLst>
                                      </p:cBhvr>
                                      <p:to>
                                        <p:strVal val="visible"/>
                                      </p:to>
                                    </p:set>
                                    <p:anim calcmode="lin" valueType="num">
                                      <p:cBhvr additive="base">
                                        <p:cTn id="25"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603">
                                            <p:txEl>
                                              <p:pRg st="3" end="3"/>
                                            </p:txEl>
                                          </p:spTgt>
                                        </p:tgtEl>
                                        <p:attrNameLst>
                                          <p:attrName>style.visibility</p:attrName>
                                        </p:attrNameLst>
                                      </p:cBhvr>
                                      <p:to>
                                        <p:strVal val="visible"/>
                                      </p:to>
                                    </p:set>
                                    <p:anim calcmode="lin" valueType="num">
                                      <p:cBhvr additive="base">
                                        <p:cTn id="31"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Variable Beat Frequency</a:t>
            </a:r>
          </a:p>
        </p:txBody>
      </p:sp>
      <p:sp>
        <p:nvSpPr>
          <p:cNvPr id="26627" name="Rectangle 3"/>
          <p:cNvSpPr>
            <a:spLocks noGrp="1" noChangeArrowheads="1"/>
          </p:cNvSpPr>
          <p:nvPr>
            <p:ph idx="1"/>
          </p:nvPr>
        </p:nvSpPr>
        <p:spPr/>
        <p:txBody>
          <a:bodyPr/>
          <a:lstStyle/>
          <a:p>
            <a:pPr>
              <a:lnSpc>
                <a:spcPct val="90000"/>
              </a:lnSpc>
            </a:pPr>
            <a:r>
              <a:rPr lang="en-PH" dirty="0"/>
              <a:t>Frequency between 2 circuits varies within pre-selected ranges, over a </a:t>
            </a:r>
            <a:r>
              <a:rPr lang="en-PH" dirty="0" err="1"/>
              <a:t>peroid</a:t>
            </a:r>
            <a:r>
              <a:rPr lang="en-PH" dirty="0"/>
              <a:t> of 5-10 </a:t>
            </a:r>
            <a:r>
              <a:rPr lang="en-PH" dirty="0" err="1"/>
              <a:t>secs</a:t>
            </a:r>
            <a:endParaRPr lang="en-PH" dirty="0"/>
          </a:p>
          <a:p>
            <a:pPr>
              <a:lnSpc>
                <a:spcPct val="90000"/>
              </a:lnSpc>
            </a:pPr>
            <a:r>
              <a:rPr lang="en-PH" dirty="0"/>
              <a:t>Variable beat frequency programs:</a:t>
            </a:r>
          </a:p>
          <a:p>
            <a:pPr lvl="1">
              <a:lnSpc>
                <a:spcPct val="90000"/>
              </a:lnSpc>
            </a:pPr>
            <a:r>
              <a:rPr lang="en-PH" dirty="0"/>
              <a:t>0.1-1 bps</a:t>
            </a:r>
          </a:p>
          <a:p>
            <a:pPr lvl="1">
              <a:lnSpc>
                <a:spcPct val="90000"/>
              </a:lnSpc>
            </a:pPr>
            <a:r>
              <a:rPr lang="en-PH" dirty="0"/>
              <a:t>1 to 10 bps</a:t>
            </a:r>
          </a:p>
          <a:p>
            <a:pPr lvl="1">
              <a:lnSpc>
                <a:spcPct val="90000"/>
              </a:lnSpc>
            </a:pPr>
            <a:r>
              <a:rPr lang="en-PH" dirty="0"/>
              <a:t>1 to 120 bps</a:t>
            </a:r>
          </a:p>
          <a:p>
            <a:pPr lvl="1">
              <a:lnSpc>
                <a:spcPct val="90000"/>
              </a:lnSpc>
            </a:pPr>
            <a:r>
              <a:rPr lang="en-PH" dirty="0"/>
              <a:t>90 to 120 bps</a:t>
            </a:r>
          </a:p>
          <a:p>
            <a:pPr>
              <a:lnSpc>
                <a:spcPct val="90000"/>
              </a:lnSpc>
            </a:pPr>
            <a:r>
              <a:rPr lang="en-PH" dirty="0" err="1"/>
              <a:t>Quadripolar</a:t>
            </a:r>
            <a:r>
              <a:rPr lang="en-PH" dirty="0"/>
              <a:t> application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0-#ppt_w/2"/>
                                          </p:val>
                                        </p:tav>
                                        <p:tav tm="100000">
                                          <p:val>
                                            <p:strVal val="#ppt_x"/>
                                          </p:val>
                                        </p:tav>
                                      </p:tavLst>
                                    </p:anim>
                                    <p:anim calcmode="lin" valueType="num">
                                      <p:cBhvr additive="base">
                                        <p:cTn id="8" dur="500" fill="hold"/>
                                        <p:tgtEl>
                                          <p:spTgt spid="266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 calcmode="lin" valueType="num">
                                      <p:cBhvr additive="base">
                                        <p:cTn id="13"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anim calcmode="lin" valueType="num">
                                      <p:cBhvr additive="base">
                                        <p:cTn id="19"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6627">
                                            <p:txEl>
                                              <p:pRg st="2" end="2"/>
                                            </p:txEl>
                                          </p:spTgt>
                                        </p:tgtEl>
                                        <p:attrNameLst>
                                          <p:attrName>style.visibility</p:attrName>
                                        </p:attrNameLst>
                                      </p:cBhvr>
                                      <p:to>
                                        <p:strVal val="visible"/>
                                      </p:to>
                                    </p:set>
                                    <p:anim calcmode="lin" valueType="num">
                                      <p:cBhvr additive="base">
                                        <p:cTn id="23"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6627">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6627">
                                            <p:txEl>
                                              <p:pRg st="3" end="3"/>
                                            </p:txEl>
                                          </p:spTgt>
                                        </p:tgtEl>
                                        <p:attrNameLst>
                                          <p:attrName>style.visibility</p:attrName>
                                        </p:attrNameLst>
                                      </p:cBhvr>
                                      <p:to>
                                        <p:strVal val="visible"/>
                                      </p:to>
                                    </p:set>
                                    <p:anim calcmode="lin" valueType="num">
                                      <p:cBhvr additive="base">
                                        <p:cTn id="27"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6627">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6627">
                                            <p:txEl>
                                              <p:pRg st="5" end="5"/>
                                            </p:txEl>
                                          </p:spTgt>
                                        </p:tgtEl>
                                        <p:attrNameLst>
                                          <p:attrName>style.visibility</p:attrName>
                                        </p:attrNameLst>
                                      </p:cBhvr>
                                      <p:to>
                                        <p:strVal val="visible"/>
                                      </p:to>
                                    </p:set>
                                    <p:anim calcmode="lin" valueType="num">
                                      <p:cBhvr additive="base">
                                        <p:cTn id="35" dur="500" fill="hold"/>
                                        <p:tgtEl>
                                          <p:spTgt spid="26627">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66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6627">
                                            <p:txEl>
                                              <p:pRg st="6" end="6"/>
                                            </p:txEl>
                                          </p:spTgt>
                                        </p:tgtEl>
                                        <p:attrNameLst>
                                          <p:attrName>style.visibility</p:attrName>
                                        </p:attrNameLst>
                                      </p:cBhvr>
                                      <p:to>
                                        <p:strVal val="visible"/>
                                      </p:to>
                                    </p:set>
                                    <p:anim calcmode="lin" valueType="num">
                                      <p:cBhvr additive="base">
                                        <p:cTn id="41" dur="500" fill="hold"/>
                                        <p:tgtEl>
                                          <p:spTgt spid="26627">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662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Variable Beat Frequency</a:t>
            </a:r>
          </a:p>
        </p:txBody>
      </p:sp>
      <p:pic>
        <p:nvPicPr>
          <p:cNvPr id="27652" name="Picture 4" descr="it7"/>
          <p:cNvPicPr>
            <a:picLocks noGrp="1" noChangeAspect="1" noChangeArrowheads="1"/>
          </p:cNvPicPr>
          <p:nvPr>
            <p:ph idx="1"/>
          </p:nvPr>
        </p:nvPicPr>
        <p:blipFill>
          <a:blip r:embed="rId2" cstate="print"/>
          <a:srcRect l="2151" t="3363" r="3410" b="4135"/>
          <a:stretch>
            <a:fillRect/>
          </a:stretch>
        </p:blipFill>
        <p:spPr>
          <a:xfrm>
            <a:off x="457200" y="1676400"/>
            <a:ext cx="8215313" cy="4724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0-#ppt_w/2"/>
                                          </p:val>
                                        </p:tav>
                                        <p:tav tm="100000">
                                          <p:val>
                                            <p:strVal val="#ppt_x"/>
                                          </p:val>
                                        </p:tav>
                                      </p:tavLst>
                                    </p:anim>
                                    <p:anim calcmode="lin" valueType="num">
                                      <p:cBhvr additive="base">
                                        <p:cTn id="8" dur="500" fill="hold"/>
                                        <p:tgtEl>
                                          <p:spTgt spid="276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609600"/>
            <a:ext cx="8153400" cy="1143000"/>
          </a:xfrm>
        </p:spPr>
        <p:txBody>
          <a:bodyPr>
            <a:normAutofit fontScale="90000"/>
          </a:bodyPr>
          <a:lstStyle/>
          <a:p>
            <a:r>
              <a:rPr lang="en-US"/>
              <a:t>Production of Interference Effect</a:t>
            </a:r>
          </a:p>
        </p:txBody>
      </p:sp>
      <p:pic>
        <p:nvPicPr>
          <p:cNvPr id="28676" name="Picture 4" descr="it2"/>
          <p:cNvPicPr>
            <a:picLocks noGrp="1" noChangeAspect="1" noChangeArrowheads="1"/>
          </p:cNvPicPr>
          <p:nvPr>
            <p:ph idx="1"/>
          </p:nvPr>
        </p:nvPicPr>
        <p:blipFill>
          <a:blip r:embed="rId3"/>
          <a:srcRect l="18518" r="4630"/>
          <a:stretch>
            <a:fillRect/>
          </a:stretch>
        </p:blipFill>
        <p:spPr>
          <a:xfrm>
            <a:off x="1565275" y="1981200"/>
            <a:ext cx="6621463" cy="4114800"/>
          </a:xfrm>
          <a:noFill/>
          <a:ln/>
        </p:spPr>
      </p:pic>
      <p:sp>
        <p:nvSpPr>
          <p:cNvPr id="4" name="Rectangle 3"/>
          <p:cNvSpPr/>
          <p:nvPr/>
        </p:nvSpPr>
        <p:spPr>
          <a:xfrm>
            <a:off x="2209800" y="6172200"/>
            <a:ext cx="41910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Clover leaf Pattern</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0-#ppt_w/2"/>
                                          </p:val>
                                        </p:tav>
                                        <p:tav tm="100000">
                                          <p:val>
                                            <p:strVal val="#ppt_x"/>
                                          </p:val>
                                        </p:tav>
                                      </p:tavLst>
                                    </p:anim>
                                    <p:anim calcmode="lin" valueType="num">
                                      <p:cBhvr additive="base">
                                        <p:cTn id="8" dur="500" fill="hold"/>
                                        <p:tgtEl>
                                          <p:spTgt spid="286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66800" y="609600"/>
            <a:ext cx="7848600" cy="1143000"/>
          </a:xfrm>
        </p:spPr>
        <p:txBody>
          <a:bodyPr/>
          <a:lstStyle/>
          <a:p>
            <a:r>
              <a:rPr lang="en-US"/>
              <a:t>Variations of Interference</a:t>
            </a:r>
          </a:p>
        </p:txBody>
      </p:sp>
      <p:sp>
        <p:nvSpPr>
          <p:cNvPr id="29699" name="Rectangle 3"/>
          <p:cNvSpPr>
            <a:spLocks noGrp="1" noChangeArrowheads="1"/>
          </p:cNvSpPr>
          <p:nvPr>
            <p:ph idx="1"/>
          </p:nvPr>
        </p:nvSpPr>
        <p:spPr>
          <a:xfrm>
            <a:off x="990600" y="1600200"/>
            <a:ext cx="7924800" cy="4800600"/>
          </a:xfrm>
        </p:spPr>
        <p:txBody>
          <a:bodyPr>
            <a:normAutofit fontScale="92500" lnSpcReduction="20000"/>
          </a:bodyPr>
          <a:lstStyle/>
          <a:p>
            <a:r>
              <a:rPr lang="en-US" dirty="0"/>
              <a:t>Frequency Scale : </a:t>
            </a:r>
          </a:p>
          <a:p>
            <a:r>
              <a:rPr lang="en-US" dirty="0"/>
              <a:t>1 to 100Hz Constant</a:t>
            </a:r>
          </a:p>
          <a:p>
            <a:r>
              <a:rPr lang="en-US" dirty="0"/>
              <a:t>1 to 10 Hz Rhythmic</a:t>
            </a:r>
          </a:p>
          <a:p>
            <a:r>
              <a:rPr lang="en-US" dirty="0"/>
              <a:t>1-100 Hz Rhythmic</a:t>
            </a:r>
          </a:p>
          <a:p>
            <a:r>
              <a:rPr lang="en-US" dirty="0"/>
              <a:t>1-25 Hz Rhythmic</a:t>
            </a:r>
          </a:p>
          <a:p>
            <a:r>
              <a:rPr lang="en-US" dirty="0"/>
              <a:t>80- 100 Hz Rhythmic</a:t>
            </a:r>
          </a:p>
          <a:p>
            <a:endParaRPr lang="en-US" dirty="0"/>
          </a:p>
          <a:p>
            <a:r>
              <a:rPr lang="en-US" dirty="0"/>
              <a:t>Rhythmic indicates that the frequency swings continuously, changing the frequencies from the lower value to the higher value</a:t>
            </a:r>
          </a:p>
          <a:p>
            <a:r>
              <a:rPr lang="en-US" dirty="0"/>
              <a:t>Constant indicates that the IFC is as indicated by the scale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0-#ppt_w/2"/>
                                          </p:val>
                                        </p:tav>
                                        <p:tav tm="100000">
                                          <p:val>
                                            <p:strVal val="#ppt_x"/>
                                          </p:val>
                                        </p:tav>
                                      </p:tavLst>
                                    </p:anim>
                                    <p:anim calcmode="lin" valueType="num">
                                      <p:cBhvr additive="base">
                                        <p:cTn id="8" dur="500" fill="hold"/>
                                        <p:tgtEl>
                                          <p:spTgt spid="296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 calcmode="lin" valueType="num">
                                      <p:cBhvr additive="base">
                                        <p:cTn id="13"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9">
                                            <p:txEl>
                                              <p:pRg st="1" end="1"/>
                                            </p:txEl>
                                          </p:spTgt>
                                        </p:tgtEl>
                                        <p:attrNameLst>
                                          <p:attrName>style.visibility</p:attrName>
                                        </p:attrNameLst>
                                      </p:cBhvr>
                                      <p:to>
                                        <p:strVal val="visible"/>
                                      </p:to>
                                    </p:set>
                                    <p:anim calcmode="lin" valueType="num">
                                      <p:cBhvr additive="base">
                                        <p:cTn id="19"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699">
                                            <p:txEl>
                                              <p:pRg st="2" end="2"/>
                                            </p:txEl>
                                          </p:spTgt>
                                        </p:tgtEl>
                                        <p:attrNameLst>
                                          <p:attrName>style.visibility</p:attrName>
                                        </p:attrNameLst>
                                      </p:cBhvr>
                                      <p:to>
                                        <p:strVal val="visible"/>
                                      </p:to>
                                    </p:set>
                                    <p:anim calcmode="lin" valueType="num">
                                      <p:cBhvr additive="base">
                                        <p:cTn id="25"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699">
                                            <p:txEl>
                                              <p:pRg st="3" end="3"/>
                                            </p:txEl>
                                          </p:spTgt>
                                        </p:tgtEl>
                                        <p:attrNameLst>
                                          <p:attrName>style.visibility</p:attrName>
                                        </p:attrNameLst>
                                      </p:cBhvr>
                                      <p:to>
                                        <p:strVal val="visible"/>
                                      </p:to>
                                    </p:set>
                                    <p:anim calcmode="lin" valueType="num">
                                      <p:cBhvr additive="base">
                                        <p:cTn id="31"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699">
                                            <p:txEl>
                                              <p:pRg st="4" end="4"/>
                                            </p:txEl>
                                          </p:spTgt>
                                        </p:tgtEl>
                                        <p:attrNameLst>
                                          <p:attrName>style.visibility</p:attrName>
                                        </p:attrNameLst>
                                      </p:cBhvr>
                                      <p:to>
                                        <p:strVal val="visible"/>
                                      </p:to>
                                    </p:set>
                                    <p:anim calcmode="lin" valueType="num">
                                      <p:cBhvr additive="base">
                                        <p:cTn id="37" dur="500" fill="hold"/>
                                        <p:tgtEl>
                                          <p:spTgt spid="29699">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6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9699">
                                            <p:txEl>
                                              <p:pRg st="5" end="5"/>
                                            </p:txEl>
                                          </p:spTgt>
                                        </p:tgtEl>
                                        <p:attrNameLst>
                                          <p:attrName>style.visibility</p:attrName>
                                        </p:attrNameLst>
                                      </p:cBhvr>
                                      <p:to>
                                        <p:strVal val="visible"/>
                                      </p:to>
                                    </p:set>
                                    <p:anim calcmode="lin" valueType="num">
                                      <p:cBhvr additive="base">
                                        <p:cTn id="43" dur="500" fill="hold"/>
                                        <p:tgtEl>
                                          <p:spTgt spid="29699">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96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9699">
                                            <p:txEl>
                                              <p:pRg st="7" end="7"/>
                                            </p:txEl>
                                          </p:spTgt>
                                        </p:tgtEl>
                                        <p:attrNameLst>
                                          <p:attrName>style.visibility</p:attrName>
                                        </p:attrNameLst>
                                      </p:cBhvr>
                                      <p:to>
                                        <p:strVal val="visible"/>
                                      </p:to>
                                    </p:set>
                                    <p:anim calcmode="lin" valueType="num">
                                      <p:cBhvr additive="base">
                                        <p:cTn id="49" dur="500" fill="hold"/>
                                        <p:tgtEl>
                                          <p:spTgt spid="2969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96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9699">
                                            <p:txEl>
                                              <p:pRg st="8" end="8"/>
                                            </p:txEl>
                                          </p:spTgt>
                                        </p:tgtEl>
                                        <p:attrNameLst>
                                          <p:attrName>style.visibility</p:attrName>
                                        </p:attrNameLst>
                                      </p:cBhvr>
                                      <p:to>
                                        <p:strVal val="visible"/>
                                      </p:to>
                                    </p:set>
                                    <p:anim calcmode="lin" valueType="num">
                                      <p:cBhvr additive="base">
                                        <p:cTn id="55" dur="500" fill="hold"/>
                                        <p:tgtEl>
                                          <p:spTgt spid="2969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969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69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200"/>
              <a:t>Objectives</a:t>
            </a:r>
            <a:endParaRPr lang="en-US"/>
          </a:p>
        </p:txBody>
      </p:sp>
      <p:sp>
        <p:nvSpPr>
          <p:cNvPr id="15363" name="Rectangle 3"/>
          <p:cNvSpPr>
            <a:spLocks noGrp="1" noChangeArrowheads="1"/>
          </p:cNvSpPr>
          <p:nvPr>
            <p:ph idx="1"/>
          </p:nvPr>
        </p:nvSpPr>
        <p:spPr/>
        <p:txBody>
          <a:bodyPr/>
          <a:lstStyle/>
          <a:p>
            <a:r>
              <a:rPr lang="en-PH" sz="2400" dirty="0"/>
              <a:t>Explain the physical principles of IFT</a:t>
            </a:r>
          </a:p>
          <a:p>
            <a:r>
              <a:rPr lang="en-PH" sz="2400" dirty="0"/>
              <a:t>Provide rationale for  the electro-physical and clinical effects of IFT</a:t>
            </a:r>
          </a:p>
          <a:p>
            <a:r>
              <a:rPr lang="en-PH" sz="2400" dirty="0"/>
              <a:t>Discuss clinical applications of IFT</a:t>
            </a:r>
          </a:p>
          <a:p>
            <a:r>
              <a:rPr lang="en-PH" sz="2400" dirty="0"/>
              <a:t>Describe methods and protocol used in applying IFT</a:t>
            </a:r>
          </a:p>
          <a:p>
            <a:r>
              <a:rPr lang="en-PH" sz="2400" dirty="0"/>
              <a:t>Identify indications and contraindications to be considered prior to use of IFT</a:t>
            </a:r>
            <a:endParaRPr lang="en-PH" dirty="0"/>
          </a:p>
          <a:p>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Pre - Modulated IFC</a:t>
            </a:r>
          </a:p>
        </p:txBody>
      </p:sp>
      <p:sp>
        <p:nvSpPr>
          <p:cNvPr id="30724" name="Rectangle 4"/>
          <p:cNvSpPr>
            <a:spLocks noGrp="1" noChangeArrowheads="1"/>
          </p:cNvSpPr>
          <p:nvPr>
            <p:ph idx="1"/>
          </p:nvPr>
        </p:nvSpPr>
        <p:spPr/>
        <p:txBody>
          <a:bodyPr/>
          <a:lstStyle/>
          <a:p>
            <a:r>
              <a:rPr lang="en-US"/>
              <a:t>Amplitude and frequency modulated beats are pre-mixed in the machine before it is delivered in the patient’s skin</a:t>
            </a:r>
          </a:p>
          <a:p>
            <a:r>
              <a:rPr lang="en-US"/>
              <a:t>Bipolar technique</a:t>
            </a:r>
          </a:p>
          <a:p>
            <a:r>
              <a:rPr lang="en-US"/>
              <a:t>No clinical evidence if it is better than the quadripolar technique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0-#ppt_w/2"/>
                                          </p:val>
                                        </p:tav>
                                        <p:tav tm="100000">
                                          <p:val>
                                            <p:strVal val="#ppt_x"/>
                                          </p:val>
                                        </p:tav>
                                      </p:tavLst>
                                    </p:anim>
                                    <p:anim calcmode="lin" valueType="num">
                                      <p:cBhvr additive="base">
                                        <p:cTn id="8" dur="500" fill="hold"/>
                                        <p:tgtEl>
                                          <p:spTgt spid="307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4">
                                            <p:txEl>
                                              <p:pRg st="0" end="0"/>
                                            </p:txEl>
                                          </p:spTgt>
                                        </p:tgtEl>
                                        <p:attrNameLst>
                                          <p:attrName>style.visibility</p:attrName>
                                        </p:attrNameLst>
                                      </p:cBhvr>
                                      <p:to>
                                        <p:strVal val="visible"/>
                                      </p:to>
                                    </p:set>
                                    <p:anim calcmode="lin" valueType="num">
                                      <p:cBhvr additive="base">
                                        <p:cTn id="13" dur="500" fill="hold"/>
                                        <p:tgtEl>
                                          <p:spTgt spid="3072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4">
                                            <p:txEl>
                                              <p:pRg st="1" end="1"/>
                                            </p:txEl>
                                          </p:spTgt>
                                        </p:tgtEl>
                                        <p:attrNameLst>
                                          <p:attrName>style.visibility</p:attrName>
                                        </p:attrNameLst>
                                      </p:cBhvr>
                                      <p:to>
                                        <p:strVal val="visible"/>
                                      </p:to>
                                    </p:set>
                                    <p:anim calcmode="lin" valueType="num">
                                      <p:cBhvr additive="base">
                                        <p:cTn id="19" dur="500" fill="hold"/>
                                        <p:tgtEl>
                                          <p:spTgt spid="3072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4">
                                            <p:txEl>
                                              <p:pRg st="2" end="2"/>
                                            </p:txEl>
                                          </p:spTgt>
                                        </p:tgtEl>
                                        <p:attrNameLst>
                                          <p:attrName>style.visibility</p:attrName>
                                        </p:attrNameLst>
                                      </p:cBhvr>
                                      <p:to>
                                        <p:strVal val="visible"/>
                                      </p:to>
                                    </p:set>
                                    <p:anim calcmode="lin" valueType="num">
                                      <p:cBhvr additive="base">
                                        <p:cTn id="25" dur="500" fill="hold"/>
                                        <p:tgtEl>
                                          <p:spTgt spid="3072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PH"/>
              <a:t>Frequency Sweep</a:t>
            </a:r>
            <a:endParaRPr lang="en-US"/>
          </a:p>
        </p:txBody>
      </p:sp>
      <p:sp>
        <p:nvSpPr>
          <p:cNvPr id="31747" name="Rectangle 3"/>
          <p:cNvSpPr>
            <a:spLocks noGrp="1" noChangeArrowheads="1"/>
          </p:cNvSpPr>
          <p:nvPr>
            <p:ph idx="1"/>
          </p:nvPr>
        </p:nvSpPr>
        <p:spPr>
          <a:xfrm>
            <a:off x="304800" y="1752600"/>
            <a:ext cx="8382000" cy="2895600"/>
          </a:xfrm>
        </p:spPr>
        <p:txBody>
          <a:bodyPr>
            <a:normAutofit/>
          </a:bodyPr>
          <a:lstStyle/>
          <a:p>
            <a:r>
              <a:rPr lang="en-PH" dirty="0"/>
              <a:t>Used to overcome accommodation</a:t>
            </a:r>
          </a:p>
          <a:p>
            <a:r>
              <a:rPr lang="en-PH" dirty="0"/>
              <a:t>Machine is set to automatically vary the effective stimulation frequency using pre-set or user set sweep ranges.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 calcmode="lin" valueType="num">
                                      <p:cBhvr additive="base">
                                        <p:cTn id="13"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7">
                                            <p:txEl>
                                              <p:pRg st="1" end="1"/>
                                            </p:txEl>
                                          </p:spTgt>
                                        </p:tgtEl>
                                        <p:attrNameLst>
                                          <p:attrName>style.visibility</p:attrName>
                                        </p:attrNameLst>
                                      </p:cBhvr>
                                      <p:to>
                                        <p:strVal val="visible"/>
                                      </p:to>
                                    </p:set>
                                    <p:anim calcmode="lin" valueType="num">
                                      <p:cBhvr additive="base">
                                        <p:cTn id="19"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14400" y="304800"/>
            <a:ext cx="7467600" cy="1143000"/>
          </a:xfrm>
        </p:spPr>
        <p:txBody>
          <a:bodyPr/>
          <a:lstStyle/>
          <a:p>
            <a:r>
              <a:rPr lang="en-US" dirty="0"/>
              <a:t>Triangular Sweep Pattern</a:t>
            </a:r>
          </a:p>
        </p:txBody>
      </p:sp>
      <p:sp>
        <p:nvSpPr>
          <p:cNvPr id="32771" name="Rectangle 3"/>
          <p:cNvSpPr>
            <a:spLocks noGrp="1" noChangeArrowheads="1"/>
          </p:cNvSpPr>
          <p:nvPr>
            <p:ph sz="half" idx="1"/>
          </p:nvPr>
        </p:nvSpPr>
        <p:spPr>
          <a:xfrm>
            <a:off x="533400" y="1905000"/>
            <a:ext cx="3276600" cy="3276600"/>
          </a:xfrm>
        </p:spPr>
        <p:txBody>
          <a:bodyPr/>
          <a:lstStyle/>
          <a:p>
            <a:r>
              <a:rPr lang="en-PH" sz="2400" dirty="0"/>
              <a:t>Up and down frequency in a time period of 6 </a:t>
            </a:r>
            <a:r>
              <a:rPr lang="en-PH" sz="2400" dirty="0" err="1"/>
              <a:t>secs</a:t>
            </a:r>
            <a:endParaRPr lang="en-PH" sz="2400" dirty="0"/>
          </a:p>
          <a:p>
            <a:r>
              <a:rPr lang="en-PH" sz="2400" dirty="0"/>
              <a:t>Only sweep pattern backed up by evidence</a:t>
            </a:r>
          </a:p>
          <a:p>
            <a:endParaRPr lang="en-US" sz="2400" dirty="0"/>
          </a:p>
        </p:txBody>
      </p:sp>
      <p:pic>
        <p:nvPicPr>
          <p:cNvPr id="32773" name="Picture 5" descr="it"/>
          <p:cNvPicPr>
            <a:picLocks noGrp="1" noChangeAspect="1" noChangeArrowheads="1"/>
          </p:cNvPicPr>
          <p:nvPr>
            <p:ph sz="half" idx="2"/>
          </p:nvPr>
        </p:nvPicPr>
        <p:blipFill>
          <a:blip r:embed="rId2"/>
          <a:srcRect l="1695" t="42017" r="51695" b="46962"/>
          <a:stretch>
            <a:fillRect/>
          </a:stretch>
        </p:blipFill>
        <p:spPr>
          <a:xfrm>
            <a:off x="4038600" y="2057400"/>
            <a:ext cx="4378173" cy="33210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0-#ppt_w/2"/>
                                          </p:val>
                                        </p:tav>
                                        <p:tav tm="100000">
                                          <p:val>
                                            <p:strVal val="#ppt_x"/>
                                          </p:val>
                                        </p:tav>
                                      </p:tavLst>
                                    </p:anim>
                                    <p:anim calcmode="lin" valueType="num">
                                      <p:cBhvr additive="base">
                                        <p:cTn id="8" dur="500" fill="hold"/>
                                        <p:tgtEl>
                                          <p:spTgt spid="327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228600"/>
            <a:ext cx="6705600" cy="1143000"/>
          </a:xfrm>
        </p:spPr>
        <p:txBody>
          <a:bodyPr>
            <a:normAutofit fontScale="90000"/>
          </a:bodyPr>
          <a:lstStyle/>
          <a:p>
            <a:r>
              <a:rPr lang="en-US" dirty="0"/>
              <a:t>Rectangular Sweep Pattern</a:t>
            </a:r>
          </a:p>
        </p:txBody>
      </p:sp>
      <p:sp>
        <p:nvSpPr>
          <p:cNvPr id="34819" name="Rectangle 3"/>
          <p:cNvSpPr>
            <a:spLocks noGrp="1" noChangeArrowheads="1"/>
          </p:cNvSpPr>
          <p:nvPr>
            <p:ph sz="half" idx="1"/>
          </p:nvPr>
        </p:nvSpPr>
        <p:spPr>
          <a:xfrm>
            <a:off x="304800" y="1752600"/>
            <a:ext cx="3733800" cy="3962400"/>
          </a:xfrm>
        </p:spPr>
        <p:txBody>
          <a:bodyPr/>
          <a:lstStyle/>
          <a:p>
            <a:r>
              <a:rPr lang="en-PH" sz="2400" dirty="0"/>
              <a:t>Base and top frequencies are set then machine switches between two specific frequencies rather than gradually changing from one another</a:t>
            </a:r>
            <a:endParaRPr lang="en-US" sz="2400" dirty="0"/>
          </a:p>
        </p:txBody>
      </p:sp>
      <p:pic>
        <p:nvPicPr>
          <p:cNvPr id="34821" name="Picture 5" descr="it"/>
          <p:cNvPicPr>
            <a:picLocks noGrp="1" noChangeAspect="1" noChangeArrowheads="1"/>
          </p:cNvPicPr>
          <p:nvPr>
            <p:ph sz="half" idx="2"/>
          </p:nvPr>
        </p:nvPicPr>
        <p:blipFill>
          <a:blip r:embed="rId2"/>
          <a:srcRect l="46875" t="57480" b="28702"/>
          <a:stretch>
            <a:fillRect/>
          </a:stretch>
        </p:blipFill>
        <p:spPr>
          <a:xfrm>
            <a:off x="4038600" y="1752600"/>
            <a:ext cx="4978400" cy="2438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0-#ppt_w/2"/>
                                          </p:val>
                                        </p:tav>
                                        <p:tav tm="100000">
                                          <p:val>
                                            <p:strVal val="#ppt_x"/>
                                          </p:val>
                                        </p:tav>
                                      </p:tavLst>
                                    </p:anim>
                                    <p:anim calcmode="lin" valueType="num">
                                      <p:cBhvr additive="base">
                                        <p:cTn id="8" dur="500" fill="hold"/>
                                        <p:tgtEl>
                                          <p:spTgt spid="348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43000" y="304800"/>
            <a:ext cx="7010400" cy="1143000"/>
          </a:xfrm>
        </p:spPr>
        <p:txBody>
          <a:bodyPr/>
          <a:lstStyle/>
          <a:p>
            <a:r>
              <a:rPr lang="en-US" dirty="0"/>
              <a:t>Trapezoidal Sweep Pattern</a:t>
            </a:r>
          </a:p>
        </p:txBody>
      </p:sp>
      <p:sp>
        <p:nvSpPr>
          <p:cNvPr id="35843" name="Rectangle 3"/>
          <p:cNvSpPr>
            <a:spLocks noGrp="1" noChangeArrowheads="1"/>
          </p:cNvSpPr>
          <p:nvPr>
            <p:ph sz="half" idx="1"/>
          </p:nvPr>
        </p:nvSpPr>
        <p:spPr>
          <a:xfrm>
            <a:off x="457200" y="1905000"/>
            <a:ext cx="2819400" cy="3657600"/>
          </a:xfrm>
        </p:spPr>
        <p:txBody>
          <a:bodyPr/>
          <a:lstStyle/>
          <a:p>
            <a:r>
              <a:rPr lang="en-PH" sz="2400" dirty="0"/>
              <a:t>Combination of the previous 2 sweep patterns</a:t>
            </a:r>
            <a:endParaRPr lang="en-US" sz="2400" dirty="0"/>
          </a:p>
        </p:txBody>
      </p:sp>
      <p:pic>
        <p:nvPicPr>
          <p:cNvPr id="35845" name="Picture 5" descr="it"/>
          <p:cNvPicPr>
            <a:picLocks noGrp="1" noChangeAspect="1" noChangeArrowheads="1"/>
          </p:cNvPicPr>
          <p:nvPr>
            <p:ph sz="half" idx="2"/>
          </p:nvPr>
        </p:nvPicPr>
        <p:blipFill>
          <a:blip r:embed="rId2"/>
          <a:srcRect l="2165" t="74280" r="51277" b="13750"/>
          <a:stretch>
            <a:fillRect/>
          </a:stretch>
        </p:blipFill>
        <p:spPr>
          <a:xfrm>
            <a:off x="3352800" y="1981200"/>
            <a:ext cx="5334000" cy="173427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0-#ppt_w/2"/>
                                          </p:val>
                                        </p:tav>
                                        <p:tav tm="100000">
                                          <p:val>
                                            <p:strVal val="#ppt_x"/>
                                          </p:val>
                                        </p:tav>
                                      </p:tavLst>
                                    </p:anim>
                                    <p:anim calcmode="lin" valueType="num">
                                      <p:cBhvr additive="base">
                                        <p:cTn id="8" dur="500" fill="hold"/>
                                        <p:tgtEl>
                                          <p:spTgt spid="358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381000" y="2362200"/>
            <a:ext cx="8534400" cy="2057400"/>
          </a:xfrm>
        </p:spPr>
        <p:txBody>
          <a:bodyPr/>
          <a:lstStyle/>
          <a:p>
            <a:pPr algn="ctr"/>
            <a:r>
              <a:rPr lang="en-US"/>
              <a:t>Physiological Effects of IFT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PHYSIOLOGICAL EFFECTS OF IFT</a:t>
            </a:r>
          </a:p>
        </p:txBody>
      </p:sp>
      <p:sp>
        <p:nvSpPr>
          <p:cNvPr id="3" name="Content Placeholder 2"/>
          <p:cNvSpPr>
            <a:spLocks noGrp="1"/>
          </p:cNvSpPr>
          <p:nvPr>
            <p:ph idx="1"/>
          </p:nvPr>
        </p:nvSpPr>
        <p:spPr/>
        <p:txBody>
          <a:bodyPr/>
          <a:lstStyle/>
          <a:p>
            <a:pPr marL="0" indent="0">
              <a:buNone/>
            </a:pPr>
            <a:r>
              <a:rPr lang="en-US" dirty="0"/>
              <a:t>Analgesic effects :</a:t>
            </a:r>
          </a:p>
          <a:p>
            <a:endParaRPr lang="en-US" dirty="0"/>
          </a:p>
          <a:p>
            <a:r>
              <a:rPr lang="en-US" dirty="0"/>
              <a:t>The ‘pain-gate’ theory.</a:t>
            </a:r>
          </a:p>
          <a:p>
            <a:r>
              <a:rPr lang="en-US" dirty="0"/>
              <a:t>Descending pain suppression</a:t>
            </a:r>
          </a:p>
          <a:p>
            <a:r>
              <a:rPr lang="en-US" dirty="0"/>
              <a:t>Physiological block of nerve conduction</a:t>
            </a:r>
          </a:p>
          <a:p>
            <a:r>
              <a:rPr lang="en-US" dirty="0"/>
              <a:t>placebo</a:t>
            </a:r>
          </a:p>
        </p:txBody>
      </p:sp>
    </p:spTree>
    <p:extLst>
      <p:ext uri="{BB962C8B-B14F-4D97-AF65-F5344CB8AC3E}">
        <p14:creationId xmlns:p14="http://schemas.microsoft.com/office/powerpoint/2010/main" val="923114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7886700" cy="5071494"/>
          </a:xfrm>
        </p:spPr>
        <p:txBody>
          <a:bodyPr/>
          <a:lstStyle/>
          <a:p>
            <a:pPr marL="0" indent="0">
              <a:buNone/>
            </a:pPr>
            <a:r>
              <a:rPr lang="en-US" dirty="0"/>
              <a:t>Other effects:</a:t>
            </a:r>
          </a:p>
          <a:p>
            <a:endParaRPr lang="en-US" dirty="0"/>
          </a:p>
          <a:p>
            <a:r>
              <a:rPr lang="en-US" dirty="0"/>
              <a:t>Muscle stimulation</a:t>
            </a:r>
          </a:p>
          <a:p>
            <a:r>
              <a:rPr lang="en-US" dirty="0"/>
              <a:t>Increased blood circulation</a:t>
            </a:r>
          </a:p>
          <a:p>
            <a:r>
              <a:rPr lang="en-US" dirty="0"/>
              <a:t>Edema reduction</a:t>
            </a:r>
          </a:p>
          <a:p>
            <a:r>
              <a:rPr lang="en-US" dirty="0"/>
              <a:t>Placebo</a:t>
            </a:r>
          </a:p>
          <a:p>
            <a:endParaRPr lang="en-US" dirty="0"/>
          </a:p>
        </p:txBody>
      </p:sp>
    </p:spTree>
    <p:extLst>
      <p:ext uri="{BB962C8B-B14F-4D97-AF65-F5344CB8AC3E}">
        <p14:creationId xmlns:p14="http://schemas.microsoft.com/office/powerpoint/2010/main" val="1953160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1616075"/>
          </a:xfrm>
        </p:spPr>
        <p:txBody>
          <a:bodyPr/>
          <a:lstStyle/>
          <a:p>
            <a:pPr algn="ctr"/>
            <a:r>
              <a:rPr lang="en-US" dirty="0"/>
              <a:t>PAIN TRANSMISSION</a:t>
            </a:r>
          </a:p>
        </p:txBody>
      </p:sp>
      <p:pic>
        <p:nvPicPr>
          <p:cNvPr id="2050" name="Picture 2" descr="http://img2.tfd.com/mk/R/X2604-R-09.pn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143000" y="2209800"/>
            <a:ext cx="6400800" cy="3617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4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NOCICEPTORS</a:t>
            </a:r>
          </a:p>
        </p:txBody>
      </p:sp>
      <p:sp>
        <p:nvSpPr>
          <p:cNvPr id="3" name="Content Placeholder 2"/>
          <p:cNvSpPr>
            <a:spLocks noGrp="1"/>
          </p:cNvSpPr>
          <p:nvPr>
            <p:ph idx="1"/>
          </p:nvPr>
        </p:nvSpPr>
        <p:spPr>
          <a:xfrm>
            <a:off x="628650" y="1825625"/>
            <a:ext cx="7886700" cy="4629766"/>
          </a:xfrm>
        </p:spPr>
        <p:txBody>
          <a:bodyPr/>
          <a:lstStyle/>
          <a:p>
            <a:r>
              <a:rPr lang="en-US" dirty="0"/>
              <a:t>Sensory receptors located at free endings of A</a:t>
            </a:r>
            <a:r>
              <a:rPr lang="el-GR" dirty="0"/>
              <a:t>δ</a:t>
            </a:r>
            <a:r>
              <a:rPr lang="en-US" dirty="0"/>
              <a:t> and C fibers</a:t>
            </a:r>
          </a:p>
          <a:p>
            <a:r>
              <a:rPr lang="en-US" dirty="0"/>
              <a:t>Detect noxious stimuli</a:t>
            </a:r>
          </a:p>
          <a:p>
            <a:r>
              <a:rPr lang="en-US" dirty="0"/>
              <a:t>Carried to the CNS</a:t>
            </a:r>
          </a:p>
          <a:p>
            <a:r>
              <a:rPr lang="en-US" dirty="0"/>
              <a:t>Found in skin, viscera, muscles, joints, and meninges</a:t>
            </a:r>
          </a:p>
          <a:p>
            <a:r>
              <a:rPr lang="en-US" dirty="0"/>
              <a:t>They are stimulated by the inflammatory mediators released by the damaged tissue  </a:t>
            </a:r>
            <a:r>
              <a:rPr lang="en-US" dirty="0" err="1"/>
              <a:t>eg</a:t>
            </a:r>
            <a:r>
              <a:rPr lang="en-US" dirty="0"/>
              <a:t>: </a:t>
            </a:r>
            <a:r>
              <a:rPr lang="en-US" dirty="0" err="1"/>
              <a:t>bradykinins</a:t>
            </a:r>
            <a:endParaRPr lang="en-US" dirty="0"/>
          </a:p>
        </p:txBody>
      </p:sp>
    </p:spTree>
    <p:extLst>
      <p:ext uri="{BB962C8B-B14F-4D97-AF65-F5344CB8AC3E}">
        <p14:creationId xmlns:p14="http://schemas.microsoft.com/office/powerpoint/2010/main" val="230937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609600"/>
            <a:ext cx="6096000" cy="762000"/>
          </a:xfrm>
        </p:spPr>
        <p:txBody>
          <a:bodyPr>
            <a:normAutofit fontScale="90000"/>
          </a:bodyPr>
          <a:lstStyle/>
          <a:p>
            <a:r>
              <a:rPr lang="en-US" sz="3200" dirty="0"/>
              <a:t>Electrotherapy defined by Frequency </a:t>
            </a:r>
            <a:endParaRPr lang="en-US" dirty="0"/>
          </a:p>
        </p:txBody>
      </p:sp>
      <p:sp>
        <p:nvSpPr>
          <p:cNvPr id="17411" name="Rectangle 3"/>
          <p:cNvSpPr>
            <a:spLocks noGrp="1" noChangeArrowheads="1"/>
          </p:cNvSpPr>
          <p:nvPr>
            <p:ph idx="1"/>
          </p:nvPr>
        </p:nvSpPr>
        <p:spPr/>
        <p:txBody>
          <a:bodyPr/>
          <a:lstStyle/>
          <a:p>
            <a:endParaRPr lang="en-US"/>
          </a:p>
          <a:p>
            <a:endParaRPr lang="en-US"/>
          </a:p>
        </p:txBody>
      </p:sp>
      <p:graphicFrame>
        <p:nvGraphicFramePr>
          <p:cNvPr id="17412" name="Object 4"/>
          <p:cNvGraphicFramePr>
            <a:graphicFrameLocks noChangeAspect="1"/>
          </p:cNvGraphicFramePr>
          <p:nvPr/>
        </p:nvGraphicFramePr>
        <p:xfrm>
          <a:off x="1752600" y="1676400"/>
          <a:ext cx="6248400" cy="4953000"/>
        </p:xfrm>
        <a:graphic>
          <a:graphicData uri="http://schemas.openxmlformats.org/presentationml/2006/ole">
            <mc:AlternateContent xmlns:mc="http://schemas.openxmlformats.org/markup-compatibility/2006">
              <mc:Choice xmlns:v="urn:schemas-microsoft-com:vml" Requires="v">
                <p:oleObj spid="_x0000_s17412" name="Slide" r:id="rId2" imgW="756056" imgH="567020" progId="PowerPoint.Slide.8">
                  <p:embed/>
                </p:oleObj>
              </mc:Choice>
              <mc:Fallback>
                <p:oleObj name="Slide" r:id="rId2" imgW="756056" imgH="567020" progId="PowerPoint.Slide.8">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76400"/>
                        <a:ext cx="62484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nceus.com/ages/images/CNS3.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7024" y="1201003"/>
            <a:ext cx="4872251" cy="5036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859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Nerve fiber classification. | Download Table"/>
          <p:cNvPicPr>
            <a:picLocks noChangeAspect="1" noChangeArrowheads="1"/>
          </p:cNvPicPr>
          <p:nvPr/>
        </p:nvPicPr>
        <p:blipFill>
          <a:blip r:embed="rId2"/>
          <a:srcRect/>
          <a:stretch>
            <a:fillRect/>
          </a:stretch>
        </p:blipFill>
        <p:spPr bwMode="auto">
          <a:xfrm>
            <a:off x="990600" y="1676400"/>
            <a:ext cx="7000875" cy="4800600"/>
          </a:xfrm>
          <a:prstGeom prst="rect">
            <a:avLst/>
          </a:prstGeom>
          <a:noFill/>
        </p:spPr>
      </p:pic>
    </p:spTree>
    <p:extLst>
      <p:ext uri="{BB962C8B-B14F-4D97-AF65-F5344CB8AC3E}">
        <p14:creationId xmlns:p14="http://schemas.microsoft.com/office/powerpoint/2010/main" val="383191587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87552"/>
          </a:xfrm>
        </p:spPr>
        <p:txBody>
          <a:bodyPr/>
          <a:lstStyle/>
          <a:p>
            <a:r>
              <a:rPr lang="en-US" dirty="0"/>
              <a:t>PRIMARY AFFRENT FIBERS</a:t>
            </a:r>
          </a:p>
        </p:txBody>
      </p:sp>
      <p:sp>
        <p:nvSpPr>
          <p:cNvPr id="3" name="Content Placeholder 2"/>
          <p:cNvSpPr>
            <a:spLocks noGrp="1"/>
          </p:cNvSpPr>
          <p:nvPr>
            <p:ph idx="1"/>
          </p:nvPr>
        </p:nvSpPr>
        <p:spPr>
          <a:xfrm>
            <a:off x="609600" y="1371600"/>
            <a:ext cx="7886700" cy="4861778"/>
          </a:xfrm>
        </p:spPr>
        <p:txBody>
          <a:bodyPr/>
          <a:lstStyle/>
          <a:p>
            <a:r>
              <a:rPr lang="en-US" dirty="0"/>
              <a:t>Nerves that carry input from the periphery to the spinal cord.</a:t>
            </a:r>
          </a:p>
          <a:p>
            <a:r>
              <a:rPr lang="en-US" dirty="0"/>
              <a:t>3 types: A</a:t>
            </a:r>
            <a:r>
              <a:rPr lang="el-GR" dirty="0"/>
              <a:t>β</a:t>
            </a:r>
            <a:r>
              <a:rPr lang="en-US" dirty="0"/>
              <a:t>, A</a:t>
            </a:r>
            <a:r>
              <a:rPr lang="el-GR" dirty="0"/>
              <a:t>δ</a:t>
            </a:r>
            <a:r>
              <a:rPr lang="en-US" dirty="0"/>
              <a:t> and C fibers</a:t>
            </a:r>
          </a:p>
        </p:txBody>
      </p:sp>
      <p:graphicFrame>
        <p:nvGraphicFramePr>
          <p:cNvPr id="4" name="Table 3"/>
          <p:cNvGraphicFramePr>
            <a:graphicFrameLocks noGrp="1"/>
          </p:cNvGraphicFramePr>
          <p:nvPr>
            <p:extLst>
              <p:ext uri="{D42A27DB-BD31-4B8C-83A1-F6EECF244321}">
                <p14:modId xmlns:p14="http://schemas.microsoft.com/office/powerpoint/2010/main" val="1287423648"/>
              </p:ext>
            </p:extLst>
          </p:nvPr>
        </p:nvGraphicFramePr>
        <p:xfrm>
          <a:off x="228600" y="2971801"/>
          <a:ext cx="8915400" cy="3887830"/>
        </p:xfrm>
        <a:graphic>
          <a:graphicData uri="http://schemas.openxmlformats.org/drawingml/2006/table">
            <a:tbl>
              <a:tblPr firstRow="1" bandRow="1">
                <a:tableStyleId>{5C22544A-7EE6-4342-B048-85BDC9FD1C3A}</a:tableStyleId>
              </a:tblPr>
              <a:tblGrid>
                <a:gridCol w="1159903">
                  <a:extLst>
                    <a:ext uri="{9D8B030D-6E8A-4147-A177-3AD203B41FA5}">
                      <a16:colId xmlns:a16="http://schemas.microsoft.com/office/drawing/2014/main" val="20000"/>
                    </a:ext>
                  </a:extLst>
                </a:gridCol>
                <a:gridCol w="1811897">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3335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899704">
                <a:tc>
                  <a:txBody>
                    <a:bodyPr/>
                    <a:lstStyle/>
                    <a:p>
                      <a:r>
                        <a:rPr lang="en-US" dirty="0"/>
                        <a:t>FIBRE TYPE</a:t>
                      </a:r>
                    </a:p>
                  </a:txBody>
                  <a:tcPr marL="68580" marR="68580"/>
                </a:tc>
                <a:tc>
                  <a:txBody>
                    <a:bodyPr/>
                    <a:lstStyle/>
                    <a:p>
                      <a:r>
                        <a:rPr lang="en-US" dirty="0"/>
                        <a:t>STIMULI</a:t>
                      </a:r>
                    </a:p>
                  </a:txBody>
                  <a:tcPr marL="68580" marR="68580"/>
                </a:tc>
                <a:tc>
                  <a:txBody>
                    <a:bodyPr/>
                    <a:lstStyle/>
                    <a:p>
                      <a:r>
                        <a:rPr lang="en-US" dirty="0"/>
                        <a:t>ACTIVATION THRESHOLD</a:t>
                      </a:r>
                    </a:p>
                  </a:txBody>
                  <a:tcPr marL="68580" marR="68580"/>
                </a:tc>
                <a:tc>
                  <a:txBody>
                    <a:bodyPr/>
                    <a:lstStyle/>
                    <a:p>
                      <a:r>
                        <a:rPr lang="en-US" dirty="0"/>
                        <a:t>DIAMETER</a:t>
                      </a:r>
                    </a:p>
                  </a:txBody>
                  <a:tcPr marL="68580" marR="68580"/>
                </a:tc>
                <a:tc>
                  <a:txBody>
                    <a:bodyPr/>
                    <a:lstStyle/>
                    <a:p>
                      <a:r>
                        <a:rPr lang="en-US" dirty="0"/>
                        <a:t>MYELINATION</a:t>
                      </a:r>
                    </a:p>
                  </a:txBody>
                  <a:tcPr marL="68580" marR="68580"/>
                </a:tc>
                <a:tc>
                  <a:txBody>
                    <a:bodyPr/>
                    <a:lstStyle/>
                    <a:p>
                      <a:r>
                        <a:rPr lang="en-US" dirty="0"/>
                        <a:t>TRANSMISSION</a:t>
                      </a:r>
                    </a:p>
                  </a:txBody>
                  <a:tcPr marL="68580" marR="68580"/>
                </a:tc>
                <a:extLst>
                  <a:ext uri="{0D108BD9-81ED-4DB2-BD59-A6C34878D82A}">
                    <a16:rowId xmlns:a16="http://schemas.microsoft.com/office/drawing/2014/main" val="10000"/>
                  </a:ext>
                </a:extLst>
              </a:tr>
              <a:tr h="484455">
                <a:tc>
                  <a:txBody>
                    <a:bodyPr/>
                    <a:lstStyle/>
                    <a:p>
                      <a:r>
                        <a:rPr lang="en-US" dirty="0"/>
                        <a:t>A</a:t>
                      </a:r>
                      <a:r>
                        <a:rPr lang="el-GR" dirty="0"/>
                        <a:t>β</a:t>
                      </a:r>
                      <a:endParaRPr lang="en-US" dirty="0"/>
                    </a:p>
                  </a:txBody>
                  <a:tcPr marL="68580" marR="68580"/>
                </a:tc>
                <a:tc>
                  <a:txBody>
                    <a:bodyPr/>
                    <a:lstStyle/>
                    <a:p>
                      <a:r>
                        <a:rPr lang="en-US" dirty="0"/>
                        <a:t>NON-NOXIOUS</a:t>
                      </a:r>
                    </a:p>
                  </a:txBody>
                  <a:tcPr marL="68580" marR="68580"/>
                </a:tc>
                <a:tc>
                  <a:txBody>
                    <a:bodyPr/>
                    <a:lstStyle/>
                    <a:p>
                      <a:r>
                        <a:rPr lang="en-US" dirty="0"/>
                        <a:t>LOW </a:t>
                      </a:r>
                    </a:p>
                  </a:txBody>
                  <a:tcPr marL="68580" marR="68580"/>
                </a:tc>
                <a:tc>
                  <a:txBody>
                    <a:bodyPr/>
                    <a:lstStyle/>
                    <a:p>
                      <a:r>
                        <a:rPr lang="en-US" dirty="0"/>
                        <a:t>LARGEST</a:t>
                      </a:r>
                    </a:p>
                  </a:txBody>
                  <a:tcPr marL="68580" marR="68580"/>
                </a:tc>
                <a:tc>
                  <a:txBody>
                    <a:bodyPr/>
                    <a:lstStyle/>
                    <a:p>
                      <a:r>
                        <a:rPr lang="en-US" dirty="0"/>
                        <a:t>HIGH</a:t>
                      </a:r>
                    </a:p>
                  </a:txBody>
                  <a:tcPr marL="68580" marR="68580"/>
                </a:tc>
                <a:tc>
                  <a:txBody>
                    <a:bodyPr/>
                    <a:lstStyle/>
                    <a:p>
                      <a:r>
                        <a:rPr lang="en-US" dirty="0"/>
                        <a:t>RAPID</a:t>
                      </a:r>
                    </a:p>
                  </a:txBody>
                  <a:tcPr marL="68580" marR="68580"/>
                </a:tc>
                <a:extLst>
                  <a:ext uri="{0D108BD9-81ED-4DB2-BD59-A6C34878D82A}">
                    <a16:rowId xmlns:a16="http://schemas.microsoft.com/office/drawing/2014/main" val="10001"/>
                  </a:ext>
                </a:extLst>
              </a:tr>
              <a:tr h="1187089">
                <a:tc>
                  <a:txBody>
                    <a:bodyPr/>
                    <a:lstStyle/>
                    <a:p>
                      <a:r>
                        <a:rPr lang="en-US" dirty="0"/>
                        <a:t>A</a:t>
                      </a:r>
                      <a:r>
                        <a:rPr lang="el-GR" dirty="0"/>
                        <a:t>δ</a:t>
                      </a:r>
                      <a:r>
                        <a:rPr lang="en-US" dirty="0"/>
                        <a:t> </a:t>
                      </a:r>
                    </a:p>
                  </a:txBody>
                  <a:tcPr marL="68580" marR="68580"/>
                </a:tc>
                <a:tc>
                  <a:txBody>
                    <a:bodyPr/>
                    <a:lstStyle/>
                    <a:p>
                      <a:r>
                        <a:rPr lang="en-US" dirty="0"/>
                        <a:t>NOXIOUS, RAPID, SHARP, LOCALISED PAIN</a:t>
                      </a:r>
                    </a:p>
                  </a:txBody>
                  <a:tcPr marL="68580" marR="68580"/>
                </a:tc>
                <a:tc>
                  <a:txBody>
                    <a:bodyPr/>
                    <a:lstStyle/>
                    <a:p>
                      <a:r>
                        <a:rPr lang="en-US" dirty="0"/>
                        <a:t>HIGH AND LOW</a:t>
                      </a:r>
                    </a:p>
                  </a:txBody>
                  <a:tcPr marL="68580" marR="68580"/>
                </a:tc>
                <a:tc>
                  <a:txBody>
                    <a:bodyPr/>
                    <a:lstStyle/>
                    <a:p>
                      <a:r>
                        <a:rPr lang="en-US" dirty="0"/>
                        <a:t>SMALL</a:t>
                      </a:r>
                    </a:p>
                  </a:txBody>
                  <a:tcPr marL="68580" marR="68580"/>
                </a:tc>
                <a:tc>
                  <a:txBody>
                    <a:bodyPr/>
                    <a:lstStyle/>
                    <a:p>
                      <a:r>
                        <a:rPr lang="en-US" dirty="0"/>
                        <a:t>MODERATE</a:t>
                      </a: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QUICK (but not as fast as A</a:t>
                      </a:r>
                      <a:r>
                        <a:rPr lang="el-GR" dirty="0"/>
                        <a:t>β</a:t>
                      </a:r>
                      <a:r>
                        <a:rPr lang="en-US" dirty="0"/>
                        <a:t>)</a:t>
                      </a:r>
                    </a:p>
                    <a:p>
                      <a:endParaRPr lang="en-US" dirty="0"/>
                    </a:p>
                  </a:txBody>
                  <a:tcPr marL="68580" marR="68580"/>
                </a:tc>
                <a:extLst>
                  <a:ext uri="{0D108BD9-81ED-4DB2-BD59-A6C34878D82A}">
                    <a16:rowId xmlns:a16="http://schemas.microsoft.com/office/drawing/2014/main" val="10002"/>
                  </a:ext>
                </a:extLst>
              </a:tr>
              <a:tr h="1314951">
                <a:tc>
                  <a:txBody>
                    <a:bodyPr/>
                    <a:lstStyle/>
                    <a:p>
                      <a:r>
                        <a:rPr lang="en-US" dirty="0"/>
                        <a:t>C</a:t>
                      </a:r>
                    </a:p>
                  </a:txBody>
                  <a:tcPr marL="68580" marR="68580"/>
                </a:tc>
                <a:tc>
                  <a:txBody>
                    <a:bodyPr/>
                    <a:lstStyle/>
                    <a:p>
                      <a:r>
                        <a:rPr lang="en-US" dirty="0"/>
                        <a:t>NOXIOUS, SLOW, DULL, NON-LOCALISED</a:t>
                      </a:r>
                      <a:r>
                        <a:rPr lang="en-US" baseline="0" dirty="0"/>
                        <a:t> PAIN</a:t>
                      </a:r>
                      <a:endParaRPr lang="en-US" dirty="0"/>
                    </a:p>
                  </a:txBody>
                  <a:tcPr marL="68580" marR="68580"/>
                </a:tc>
                <a:tc>
                  <a:txBody>
                    <a:bodyPr/>
                    <a:lstStyle/>
                    <a:p>
                      <a:r>
                        <a:rPr lang="en-US" dirty="0"/>
                        <a:t>HIGH</a:t>
                      </a:r>
                    </a:p>
                  </a:txBody>
                  <a:tcPr marL="68580" marR="68580"/>
                </a:tc>
                <a:tc>
                  <a:txBody>
                    <a:bodyPr/>
                    <a:lstStyle/>
                    <a:p>
                      <a:r>
                        <a:rPr lang="en-US" dirty="0"/>
                        <a:t>SMALLEST</a:t>
                      </a:r>
                    </a:p>
                  </a:txBody>
                  <a:tcPr marL="68580" marR="68580"/>
                </a:tc>
                <a:tc>
                  <a:txBody>
                    <a:bodyPr/>
                    <a:lstStyle/>
                    <a:p>
                      <a:r>
                        <a:rPr lang="en-US" dirty="0"/>
                        <a:t>LOW</a:t>
                      </a:r>
                    </a:p>
                  </a:txBody>
                  <a:tcPr marL="68580" marR="68580"/>
                </a:tc>
                <a:tc>
                  <a:txBody>
                    <a:bodyPr/>
                    <a:lstStyle/>
                    <a:p>
                      <a:r>
                        <a:rPr lang="en-US" dirty="0"/>
                        <a:t>VERY SLOW</a:t>
                      </a:r>
                    </a:p>
                  </a:txBody>
                  <a:tcPr marL="68580" marR="6858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31411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5468" y="423081"/>
            <a:ext cx="6100550" cy="6086901"/>
          </a:xfrm>
        </p:spPr>
      </p:pic>
    </p:spTree>
    <p:extLst>
      <p:ext uri="{BB962C8B-B14F-4D97-AF65-F5344CB8AC3E}">
        <p14:creationId xmlns:p14="http://schemas.microsoft.com/office/powerpoint/2010/main" val="4035805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ASCENDING THE SPINAL CORD</a:t>
            </a:r>
          </a:p>
        </p:txBody>
      </p:sp>
      <p:sp>
        <p:nvSpPr>
          <p:cNvPr id="3" name="Content Placeholder 2"/>
          <p:cNvSpPr>
            <a:spLocks noGrp="1"/>
          </p:cNvSpPr>
          <p:nvPr>
            <p:ph idx="1"/>
          </p:nvPr>
        </p:nvSpPr>
        <p:spPr/>
        <p:txBody>
          <a:bodyPr>
            <a:normAutofit/>
          </a:bodyPr>
          <a:lstStyle/>
          <a:p>
            <a:r>
              <a:rPr lang="en-US" dirty="0"/>
              <a:t>2 main pathways carry nociceptive signals up the spinal cord to the brain.</a:t>
            </a:r>
          </a:p>
          <a:p>
            <a:pPr marL="0" indent="0">
              <a:buNone/>
            </a:pPr>
            <a:r>
              <a:rPr lang="en-US" dirty="0"/>
              <a:t> a) </a:t>
            </a:r>
            <a:r>
              <a:rPr lang="en-US" dirty="0" err="1"/>
              <a:t>spinothalamic</a:t>
            </a:r>
            <a:r>
              <a:rPr lang="en-US" dirty="0"/>
              <a:t> tracts</a:t>
            </a:r>
          </a:p>
          <a:p>
            <a:pPr marL="0" indent="0">
              <a:buNone/>
            </a:pPr>
            <a:r>
              <a:rPr lang="en-US" dirty="0"/>
              <a:t> b) </a:t>
            </a:r>
            <a:r>
              <a:rPr lang="en-US" dirty="0" err="1"/>
              <a:t>spinoreticular</a:t>
            </a:r>
            <a:r>
              <a:rPr lang="en-US" dirty="0"/>
              <a:t> tracts</a:t>
            </a:r>
          </a:p>
          <a:p>
            <a:r>
              <a:rPr lang="en-US" dirty="0"/>
              <a:t>Pain processing in the brain</a:t>
            </a:r>
          </a:p>
          <a:p>
            <a:pPr marL="0" indent="0">
              <a:buNone/>
            </a:pPr>
            <a:r>
              <a:rPr lang="en-US" dirty="0"/>
              <a:t>  a) thalamus</a:t>
            </a:r>
          </a:p>
          <a:p>
            <a:pPr marL="0" indent="0">
              <a:buNone/>
            </a:pPr>
            <a:r>
              <a:rPr lang="en-US" dirty="0"/>
              <a:t>  b) primary and secondary somatosensory cortex</a:t>
            </a:r>
          </a:p>
          <a:p>
            <a:pPr marL="0" indent="0">
              <a:buNone/>
            </a:pPr>
            <a:r>
              <a:rPr lang="en-US" dirty="0"/>
              <a:t>  c) prefrontal cortex</a:t>
            </a:r>
          </a:p>
        </p:txBody>
      </p:sp>
    </p:spTree>
    <p:extLst>
      <p:ext uri="{BB962C8B-B14F-4D97-AF65-F5344CB8AC3E}">
        <p14:creationId xmlns:p14="http://schemas.microsoft.com/office/powerpoint/2010/main" val="744398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Beyond Opioids: Non-Pharmaceutical Strategies to Manage Chronic Pain After  Brain Injury"/>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extLst>
      <p:ext uri="{BB962C8B-B14F-4D97-AF65-F5344CB8AC3E}">
        <p14:creationId xmlns:p14="http://schemas.microsoft.com/office/powerpoint/2010/main" val="371204048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INHIBITING THE PAIN TRANSMISSION</a:t>
            </a:r>
          </a:p>
        </p:txBody>
      </p:sp>
      <p:sp>
        <p:nvSpPr>
          <p:cNvPr id="3" name="Content Placeholder 2"/>
          <p:cNvSpPr>
            <a:spLocks noGrp="1"/>
          </p:cNvSpPr>
          <p:nvPr>
            <p:ph idx="1"/>
          </p:nvPr>
        </p:nvSpPr>
        <p:spPr/>
        <p:txBody>
          <a:bodyPr/>
          <a:lstStyle/>
          <a:p>
            <a:pPr marL="514350" indent="-514350">
              <a:buAutoNum type="arabicParenR"/>
            </a:pPr>
            <a:r>
              <a:rPr lang="en-US" dirty="0"/>
              <a:t>GATE CONTROL THEORY</a:t>
            </a:r>
          </a:p>
          <a:p>
            <a:pPr marL="514350" indent="-514350">
              <a:buAutoNum type="arabicParenR"/>
            </a:pPr>
            <a:r>
              <a:rPr lang="en-US" dirty="0"/>
              <a:t>DESCENDING INHIBITORY PATHWAYS</a:t>
            </a:r>
          </a:p>
          <a:p>
            <a:pPr marL="514350" indent="-514350">
              <a:buAutoNum type="arabicParenR"/>
            </a:pPr>
            <a:r>
              <a:rPr lang="en-US" dirty="0"/>
              <a:t>PHYSIOLOGICAL BLOCK OF NERVE CONDUCTION</a:t>
            </a:r>
          </a:p>
          <a:p>
            <a:pPr marL="0" indent="0">
              <a:buNone/>
            </a:pPr>
            <a:endParaRPr lang="en-US" dirty="0"/>
          </a:p>
        </p:txBody>
      </p:sp>
    </p:spTree>
    <p:extLst>
      <p:ext uri="{BB962C8B-B14F-4D97-AF65-F5344CB8AC3E}">
        <p14:creationId xmlns:p14="http://schemas.microsoft.com/office/powerpoint/2010/main" val="2113240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GATE CONTROL THEORY</a:t>
            </a:r>
          </a:p>
        </p:txBody>
      </p:sp>
      <p:sp>
        <p:nvSpPr>
          <p:cNvPr id="3" name="Content Placeholder 2"/>
          <p:cNvSpPr>
            <a:spLocks noGrp="1"/>
          </p:cNvSpPr>
          <p:nvPr>
            <p:ph idx="1"/>
          </p:nvPr>
        </p:nvSpPr>
        <p:spPr>
          <a:xfrm>
            <a:off x="628650" y="1907512"/>
            <a:ext cx="7886700" cy="4351338"/>
          </a:xfrm>
        </p:spPr>
        <p:txBody>
          <a:bodyPr>
            <a:normAutofit fontScale="92500" lnSpcReduction="10000"/>
          </a:bodyPr>
          <a:lstStyle/>
          <a:p>
            <a:r>
              <a:rPr lang="en-US" dirty="0" err="1"/>
              <a:t>Melzack</a:t>
            </a:r>
            <a:r>
              <a:rPr lang="en-US" dirty="0"/>
              <a:t> and wall -1965</a:t>
            </a:r>
          </a:p>
          <a:p>
            <a:r>
              <a:rPr lang="en-US" dirty="0"/>
              <a:t>Inhibition at spinal cord level / pre synaptic inhibition</a:t>
            </a:r>
          </a:p>
          <a:p>
            <a:pPr marL="0" indent="0" algn="ctr">
              <a:buNone/>
            </a:pPr>
            <a:r>
              <a:rPr lang="en-US" dirty="0" err="1"/>
              <a:t>Eg</a:t>
            </a:r>
            <a:r>
              <a:rPr lang="en-US" dirty="0"/>
              <a:t>:  Rubbing over skin</a:t>
            </a:r>
          </a:p>
          <a:p>
            <a:pPr marL="0" indent="0" algn="ctr">
              <a:buNone/>
            </a:pPr>
            <a:endParaRPr lang="en-US" dirty="0"/>
          </a:p>
          <a:p>
            <a:pPr marL="0" indent="0" algn="ctr">
              <a:buNone/>
            </a:pPr>
            <a:r>
              <a:rPr lang="en-US" dirty="0"/>
              <a:t>Activates A</a:t>
            </a:r>
            <a:r>
              <a:rPr lang="el-GR" dirty="0"/>
              <a:t>β</a:t>
            </a:r>
            <a:r>
              <a:rPr lang="en-US" dirty="0"/>
              <a:t> fibers</a:t>
            </a:r>
          </a:p>
          <a:p>
            <a:pPr marL="0" indent="0" algn="ctr">
              <a:buNone/>
            </a:pPr>
            <a:br>
              <a:rPr lang="en-US" dirty="0"/>
            </a:br>
            <a:r>
              <a:rPr lang="en-US" dirty="0"/>
              <a:t>Activates inhibitory interneurons</a:t>
            </a:r>
          </a:p>
          <a:p>
            <a:pPr marL="0" indent="0" algn="ctr">
              <a:buNone/>
            </a:pPr>
            <a:br>
              <a:rPr lang="en-US" dirty="0"/>
            </a:br>
            <a:r>
              <a:rPr lang="en-US" dirty="0"/>
              <a:t>Inhibits pain transmission by C fibers</a:t>
            </a:r>
          </a:p>
        </p:txBody>
      </p:sp>
      <p:sp>
        <p:nvSpPr>
          <p:cNvPr id="4" name="Down Arrow 3"/>
          <p:cNvSpPr/>
          <p:nvPr/>
        </p:nvSpPr>
        <p:spPr>
          <a:xfrm>
            <a:off x="4191000" y="3657600"/>
            <a:ext cx="143301" cy="42308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Down Arrow 5"/>
          <p:cNvSpPr/>
          <p:nvPr/>
        </p:nvSpPr>
        <p:spPr>
          <a:xfrm>
            <a:off x="4191000" y="4419600"/>
            <a:ext cx="143301" cy="42990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Down Arrow 6"/>
          <p:cNvSpPr/>
          <p:nvPr/>
        </p:nvSpPr>
        <p:spPr>
          <a:xfrm>
            <a:off x="4191000" y="5334000"/>
            <a:ext cx="143301" cy="42308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938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physiopro.co.za/wp-content/uploads/2011/08/GateTheory-Diagram-Combination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0045" y="477673"/>
            <a:ext cx="7001301" cy="5868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226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764" y="1419367"/>
            <a:ext cx="7886700" cy="4320868"/>
          </a:xfrm>
        </p:spPr>
        <p:txBody>
          <a:bodyPr>
            <a:normAutofit fontScale="92500" lnSpcReduction="20000"/>
          </a:bodyPr>
          <a:lstStyle/>
          <a:p>
            <a:pPr>
              <a:lnSpc>
                <a:spcPct val="150000"/>
              </a:lnSpc>
            </a:pPr>
            <a:r>
              <a:rPr lang="en-US" dirty="0"/>
              <a:t>Transmission cell-  ‘T’ in dorsal horn which prefers mechanoreceptor information rather than </a:t>
            </a:r>
            <a:r>
              <a:rPr lang="en-US" dirty="0" err="1"/>
              <a:t>nociceptor</a:t>
            </a:r>
            <a:r>
              <a:rPr lang="en-US" dirty="0"/>
              <a:t> information.</a:t>
            </a:r>
          </a:p>
          <a:p>
            <a:pPr>
              <a:lnSpc>
                <a:spcPct val="150000"/>
              </a:lnSpc>
            </a:pPr>
            <a:r>
              <a:rPr lang="en-US" dirty="0"/>
              <a:t>Nociceptive fibers </a:t>
            </a:r>
            <a:r>
              <a:rPr lang="en-US" dirty="0" err="1"/>
              <a:t>i.e</a:t>
            </a:r>
            <a:r>
              <a:rPr lang="en-US" dirty="0"/>
              <a:t> A</a:t>
            </a:r>
            <a:r>
              <a:rPr lang="el-GR" dirty="0"/>
              <a:t>δ</a:t>
            </a:r>
            <a:r>
              <a:rPr lang="en-US" dirty="0"/>
              <a:t> and C fibers relay in the more superficial lamina </a:t>
            </a:r>
            <a:r>
              <a:rPr lang="en-US" dirty="0" err="1"/>
              <a:t>i.e</a:t>
            </a:r>
            <a:r>
              <a:rPr lang="en-US" dirty="0"/>
              <a:t> say lamina 1 of the dorsal horn + areas of </a:t>
            </a:r>
            <a:r>
              <a:rPr lang="en-US" dirty="0" err="1"/>
              <a:t>substantia</a:t>
            </a:r>
            <a:r>
              <a:rPr lang="en-US" dirty="0"/>
              <a:t> </a:t>
            </a:r>
            <a:r>
              <a:rPr lang="en-US" dirty="0" err="1"/>
              <a:t>gelatinosa</a:t>
            </a:r>
            <a:r>
              <a:rPr lang="en-US" dirty="0"/>
              <a:t>.</a:t>
            </a:r>
          </a:p>
          <a:p>
            <a:pPr>
              <a:lnSpc>
                <a:spcPct val="150000"/>
              </a:lnSpc>
            </a:pPr>
            <a:endParaRPr lang="en-US" dirty="0"/>
          </a:p>
          <a:p>
            <a:pPr>
              <a:lnSpc>
                <a:spcPct val="150000"/>
              </a:lnSpc>
            </a:pPr>
            <a:endParaRPr lang="en-US" dirty="0"/>
          </a:p>
        </p:txBody>
      </p:sp>
    </p:spTree>
    <p:extLst>
      <p:ext uri="{BB962C8B-B14F-4D97-AF65-F5344CB8AC3E}">
        <p14:creationId xmlns:p14="http://schemas.microsoft.com/office/powerpoint/2010/main" val="2949020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457200"/>
            <a:ext cx="6096000" cy="914400"/>
          </a:xfrm>
        </p:spPr>
        <p:txBody>
          <a:bodyPr/>
          <a:lstStyle/>
          <a:p>
            <a:r>
              <a:rPr lang="en-US" dirty="0"/>
              <a:t>Key Terms</a:t>
            </a:r>
          </a:p>
        </p:txBody>
      </p:sp>
      <p:sp>
        <p:nvSpPr>
          <p:cNvPr id="20483" name="Rectangle 3"/>
          <p:cNvSpPr>
            <a:spLocks noGrp="1" noChangeArrowheads="1"/>
          </p:cNvSpPr>
          <p:nvPr>
            <p:ph idx="1"/>
          </p:nvPr>
        </p:nvSpPr>
        <p:spPr>
          <a:xfrm>
            <a:off x="304800" y="1600200"/>
            <a:ext cx="8305800" cy="4800600"/>
          </a:xfrm>
        </p:spPr>
        <p:txBody>
          <a:bodyPr/>
          <a:lstStyle/>
          <a:p>
            <a:r>
              <a:rPr lang="en-US" sz="2400" dirty="0"/>
              <a:t>Interferential Currents</a:t>
            </a:r>
          </a:p>
          <a:p>
            <a:pPr lvl="1"/>
            <a:r>
              <a:rPr lang="en-US" sz="2000" dirty="0"/>
              <a:t>Endogenous electrical currents created by intersecting two sinusoidal medium frequency circuits of slightly different frequencies</a:t>
            </a:r>
          </a:p>
          <a:p>
            <a:r>
              <a:rPr lang="en-US" sz="2400" dirty="0"/>
              <a:t>Endogenous</a:t>
            </a:r>
          </a:p>
          <a:p>
            <a:pPr lvl="1"/>
            <a:r>
              <a:rPr lang="en-US" sz="2000" dirty="0"/>
              <a:t>Originating from within</a:t>
            </a:r>
          </a:p>
          <a:p>
            <a:r>
              <a:rPr lang="en-US" sz="2400" dirty="0"/>
              <a:t>Modulation</a:t>
            </a:r>
          </a:p>
          <a:p>
            <a:pPr lvl="1"/>
            <a:r>
              <a:rPr lang="en-US" sz="2000" dirty="0"/>
              <a:t>The variation of a property of a wave or signal such as its amplitude, frequency or phase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0-#ppt_w/2"/>
                                          </p:val>
                                        </p:tav>
                                        <p:tav tm="100000">
                                          <p:val>
                                            <p:strVal val="#ppt_x"/>
                                          </p:val>
                                        </p:tav>
                                      </p:tavLst>
                                    </p:anim>
                                    <p:anim calcmode="lin" valueType="num">
                                      <p:cBhvr additive="base">
                                        <p:cTn id="8"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 calcmode="lin" valueType="num">
                                      <p:cBhvr additive="base">
                                        <p:cTn id="13"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 calcmode="lin" valueType="num">
                                      <p:cBhvr additive="base">
                                        <p:cTn id="17"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0483">
                                            <p:txEl>
                                              <p:pRg st="2" end="2"/>
                                            </p:txEl>
                                          </p:spTgt>
                                        </p:tgtEl>
                                        <p:attrNameLst>
                                          <p:attrName>style.visibility</p:attrName>
                                        </p:attrNameLst>
                                      </p:cBhvr>
                                      <p:to>
                                        <p:strVal val="visible"/>
                                      </p:to>
                                    </p:set>
                                    <p:anim calcmode="lin" valueType="num">
                                      <p:cBhvr additive="base">
                                        <p:cTn id="23"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0483">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0483">
                                            <p:txEl>
                                              <p:pRg st="3" end="3"/>
                                            </p:txEl>
                                          </p:spTgt>
                                        </p:tgtEl>
                                        <p:attrNameLst>
                                          <p:attrName>style.visibility</p:attrName>
                                        </p:attrNameLst>
                                      </p:cBhvr>
                                      <p:to>
                                        <p:strVal val="visible"/>
                                      </p:to>
                                    </p:set>
                                    <p:anim calcmode="lin" valueType="num">
                                      <p:cBhvr additive="base">
                                        <p:cTn id="27" dur="5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0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0483">
                                            <p:txEl>
                                              <p:pRg st="4" end="4"/>
                                            </p:txEl>
                                          </p:spTgt>
                                        </p:tgtEl>
                                        <p:attrNameLst>
                                          <p:attrName>style.visibility</p:attrName>
                                        </p:attrNameLst>
                                      </p:cBhvr>
                                      <p:to>
                                        <p:strVal val="visible"/>
                                      </p:to>
                                    </p:set>
                                    <p:anim calcmode="lin" valueType="num">
                                      <p:cBhvr additive="base">
                                        <p:cTn id="33" dur="500" fill="hold"/>
                                        <p:tgtEl>
                                          <p:spTgt spid="20483">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0483">
                                            <p:txEl>
                                              <p:pRg st="4" end="4"/>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0483">
                                            <p:txEl>
                                              <p:pRg st="5" end="5"/>
                                            </p:txEl>
                                          </p:spTgt>
                                        </p:tgtEl>
                                        <p:attrNameLst>
                                          <p:attrName>style.visibility</p:attrName>
                                        </p:attrNameLst>
                                      </p:cBhvr>
                                      <p:to>
                                        <p:strVal val="visible"/>
                                      </p:to>
                                    </p:set>
                                    <p:anim calcmode="lin" valueType="num">
                                      <p:cBhvr additive="base">
                                        <p:cTn id="37" dur="500" fill="hold"/>
                                        <p:tgtEl>
                                          <p:spTgt spid="204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48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230901672"/>
              </p:ext>
            </p:extLst>
          </p:nvPr>
        </p:nvGraphicFramePr>
        <p:xfrm>
          <a:off x="331811" y="928047"/>
          <a:ext cx="7886700" cy="4634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515577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POLYSYNAPTIC INTERNEURONS</a:t>
            </a:r>
          </a:p>
        </p:txBody>
      </p:sp>
      <p:sp>
        <p:nvSpPr>
          <p:cNvPr id="3" name="Content Placeholder 2"/>
          <p:cNvSpPr>
            <a:spLocks noGrp="1"/>
          </p:cNvSpPr>
          <p:nvPr>
            <p:ph idx="1"/>
          </p:nvPr>
        </p:nvSpPr>
        <p:spPr/>
        <p:txBody>
          <a:bodyPr>
            <a:normAutofit lnSpcReduction="10000"/>
          </a:bodyPr>
          <a:lstStyle/>
          <a:p>
            <a:r>
              <a:rPr lang="en-US" dirty="0"/>
              <a:t>They are cell bodies with dendrites present in the grey matter of the spinal cord. (present in the dorsal horn too)</a:t>
            </a:r>
          </a:p>
          <a:p>
            <a:endParaRPr lang="en-US" dirty="0"/>
          </a:p>
          <a:p>
            <a:endParaRPr lang="en-US" dirty="0"/>
          </a:p>
          <a:p>
            <a:r>
              <a:rPr lang="en-US" dirty="0"/>
              <a:t>Responsible for evoking motor response</a:t>
            </a:r>
          </a:p>
          <a:p>
            <a:pPr marL="0" indent="0">
              <a:buNone/>
            </a:pPr>
            <a:r>
              <a:rPr lang="en-US" dirty="0" err="1"/>
              <a:t>Eg</a:t>
            </a:r>
            <a:r>
              <a:rPr lang="en-US" dirty="0"/>
              <a:t>: when we suddenly step on a thorn</a:t>
            </a:r>
          </a:p>
          <a:p>
            <a:pPr marL="0" indent="0">
              <a:buNone/>
            </a:pPr>
            <a:r>
              <a:rPr lang="en-US" dirty="0"/>
              <a:t>Sensory response- knowing that there was pain, location of the pain</a:t>
            </a:r>
          </a:p>
          <a:p>
            <a:pPr marL="0" indent="0">
              <a:buNone/>
            </a:pPr>
            <a:r>
              <a:rPr lang="en-US" dirty="0"/>
              <a:t>Autonomic response- HR,   RR</a:t>
            </a:r>
          </a:p>
        </p:txBody>
      </p:sp>
      <p:sp>
        <p:nvSpPr>
          <p:cNvPr id="4" name="Up Arrow 3"/>
          <p:cNvSpPr/>
          <p:nvPr/>
        </p:nvSpPr>
        <p:spPr>
          <a:xfrm>
            <a:off x="4038600" y="5867400"/>
            <a:ext cx="81887" cy="259307"/>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Up Arrow 4"/>
          <p:cNvSpPr/>
          <p:nvPr/>
        </p:nvSpPr>
        <p:spPr>
          <a:xfrm>
            <a:off x="4876800" y="5867400"/>
            <a:ext cx="92123" cy="259307"/>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733609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075" y="1450075"/>
            <a:ext cx="8465024" cy="5103125"/>
          </a:xfrm>
        </p:spPr>
        <p:txBody>
          <a:bodyPr>
            <a:normAutofit fontScale="70000" lnSpcReduction="20000"/>
          </a:bodyPr>
          <a:lstStyle/>
          <a:p>
            <a:pPr>
              <a:lnSpc>
                <a:spcPct val="150000"/>
              </a:lnSpc>
            </a:pPr>
            <a:r>
              <a:rPr lang="en-US" dirty="0"/>
              <a:t>Mechanoreceptors – rely on the polysynaptic interneurons in the deeper lamina of the dorsal horn and synapse with the </a:t>
            </a:r>
            <a:r>
              <a:rPr lang="en-US" dirty="0" err="1"/>
              <a:t>spinocerebellar</a:t>
            </a:r>
            <a:r>
              <a:rPr lang="en-US" dirty="0"/>
              <a:t> tract/ dorsal columns.</a:t>
            </a:r>
          </a:p>
          <a:p>
            <a:pPr>
              <a:lnSpc>
                <a:spcPct val="150000"/>
              </a:lnSpc>
            </a:pPr>
            <a:r>
              <a:rPr lang="en-US" dirty="0"/>
              <a:t>When there is increase in the mechanoreceptor activity, signals from the polysynaptic interneurons are not only transmitted to the </a:t>
            </a:r>
            <a:r>
              <a:rPr lang="en-US" dirty="0" err="1"/>
              <a:t>spinothalamaic</a:t>
            </a:r>
            <a:r>
              <a:rPr lang="en-US" dirty="0"/>
              <a:t> tract and dorsal column, but also fire back into the areas of Lamina 1 where the </a:t>
            </a:r>
            <a:r>
              <a:rPr lang="en-US" dirty="0" err="1"/>
              <a:t>nociceptors</a:t>
            </a:r>
            <a:r>
              <a:rPr lang="en-US" dirty="0"/>
              <a:t> usually fire.</a:t>
            </a:r>
          </a:p>
          <a:p>
            <a:pPr>
              <a:lnSpc>
                <a:spcPct val="150000"/>
              </a:lnSpc>
            </a:pPr>
            <a:r>
              <a:rPr lang="en-US" dirty="0"/>
              <a:t>Leading to a block in the polysynaptic interneurons in the </a:t>
            </a:r>
            <a:r>
              <a:rPr lang="en-US" dirty="0" err="1"/>
              <a:t>nociceptor</a:t>
            </a:r>
            <a:r>
              <a:rPr lang="en-US" dirty="0"/>
              <a:t> Lamina       no pain conduction        </a:t>
            </a:r>
            <a:r>
              <a:rPr lang="en-US" b="1" u="sng" dirty="0">
                <a:solidFill>
                  <a:srgbClr val="FF0000"/>
                </a:solidFill>
              </a:rPr>
              <a:t>pre synaptic inhibition</a:t>
            </a:r>
            <a:r>
              <a:rPr lang="en-US" dirty="0"/>
              <a:t>.</a:t>
            </a:r>
          </a:p>
        </p:txBody>
      </p:sp>
      <p:sp>
        <p:nvSpPr>
          <p:cNvPr id="5" name="Right Arrow 4"/>
          <p:cNvSpPr/>
          <p:nvPr/>
        </p:nvSpPr>
        <p:spPr>
          <a:xfrm flipV="1">
            <a:off x="4267200" y="5181600"/>
            <a:ext cx="308212" cy="19652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a:off x="1752600" y="5181600"/>
            <a:ext cx="220639" cy="16854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66274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DESCENDING INHIBITORY PATHWAYS</a:t>
            </a:r>
          </a:p>
        </p:txBody>
      </p:sp>
      <p:sp>
        <p:nvSpPr>
          <p:cNvPr id="3" name="Content Placeholder 2"/>
          <p:cNvSpPr>
            <a:spLocks noGrp="1"/>
          </p:cNvSpPr>
          <p:nvPr>
            <p:ph idx="1"/>
          </p:nvPr>
        </p:nvSpPr>
        <p:spPr/>
        <p:txBody>
          <a:bodyPr>
            <a:normAutofit fontScale="92500" lnSpcReduction="10000"/>
          </a:bodyPr>
          <a:lstStyle/>
          <a:p>
            <a:pPr>
              <a:lnSpc>
                <a:spcPct val="150000"/>
              </a:lnSpc>
            </a:pPr>
            <a:r>
              <a:rPr lang="en-US" dirty="0"/>
              <a:t>Electrical stimulation of the periaqueductal grey matter (PAG) area can produce analgesia, demonstrated through electrophysiological and pharmacological studies that ‘descending influences’ on spinal nociceptive processing involves the PAG and the Rostral Ventromedial Medulla (RVM) (Fields, Milan -1960)</a:t>
            </a:r>
          </a:p>
          <a:p>
            <a:endParaRPr lang="en-US" dirty="0"/>
          </a:p>
        </p:txBody>
      </p:sp>
    </p:spTree>
    <p:extLst>
      <p:ext uri="{BB962C8B-B14F-4D97-AF65-F5344CB8AC3E}">
        <p14:creationId xmlns:p14="http://schemas.microsoft.com/office/powerpoint/2010/main" val="911926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jneurosci.org/content/suppl/2006/01/04/26.1.126.DC1/SupplFig.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0"/>
            <a:ext cx="4391168" cy="66055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7800" y="4343400"/>
            <a:ext cx="1842448" cy="830997"/>
          </a:xfrm>
          <a:prstGeom prst="rect">
            <a:avLst/>
          </a:prstGeom>
          <a:noFill/>
        </p:spPr>
        <p:txBody>
          <a:bodyPr wrap="square" rtlCol="0">
            <a:spAutoFit/>
          </a:bodyPr>
          <a:lstStyle/>
          <a:p>
            <a:r>
              <a:rPr lang="en-US" dirty="0"/>
              <a:t>(Dorsal Root Ganglion</a:t>
            </a:r>
          </a:p>
        </p:txBody>
      </p:sp>
      <p:sp>
        <p:nvSpPr>
          <p:cNvPr id="6" name="TextBox 5"/>
          <p:cNvSpPr txBox="1"/>
          <p:nvPr/>
        </p:nvSpPr>
        <p:spPr>
          <a:xfrm>
            <a:off x="2226291" y="1888112"/>
            <a:ext cx="1965278" cy="830997"/>
          </a:xfrm>
          <a:prstGeom prst="rect">
            <a:avLst/>
          </a:prstGeom>
          <a:noFill/>
        </p:spPr>
        <p:txBody>
          <a:bodyPr wrap="square" rtlCol="0">
            <a:spAutoFit/>
          </a:bodyPr>
          <a:lstStyle/>
          <a:p>
            <a:r>
              <a:rPr lang="en-US" dirty="0"/>
              <a:t>Periaqueductal grey matter</a:t>
            </a:r>
          </a:p>
        </p:txBody>
      </p:sp>
      <p:sp>
        <p:nvSpPr>
          <p:cNvPr id="7" name="TextBox 6"/>
          <p:cNvSpPr txBox="1"/>
          <p:nvPr/>
        </p:nvSpPr>
        <p:spPr>
          <a:xfrm>
            <a:off x="5181600" y="2514600"/>
            <a:ext cx="2423331" cy="1200329"/>
          </a:xfrm>
          <a:prstGeom prst="rect">
            <a:avLst/>
          </a:prstGeom>
          <a:noFill/>
        </p:spPr>
        <p:txBody>
          <a:bodyPr wrap="square" rtlCol="0">
            <a:spAutoFit/>
          </a:bodyPr>
          <a:lstStyle/>
          <a:p>
            <a:r>
              <a:rPr lang="en-US" dirty="0"/>
              <a:t>Rostral ventromedial medulla</a:t>
            </a:r>
          </a:p>
        </p:txBody>
      </p:sp>
      <p:sp>
        <p:nvSpPr>
          <p:cNvPr id="8" name="TextBox 7"/>
          <p:cNvSpPr txBox="1"/>
          <p:nvPr/>
        </p:nvSpPr>
        <p:spPr>
          <a:xfrm>
            <a:off x="2133600" y="4495800"/>
            <a:ext cx="1084997" cy="830997"/>
          </a:xfrm>
          <a:prstGeom prst="rect">
            <a:avLst/>
          </a:prstGeom>
          <a:noFill/>
        </p:spPr>
        <p:txBody>
          <a:bodyPr wrap="square" rtlCol="0">
            <a:spAutoFit/>
          </a:bodyPr>
          <a:lstStyle/>
          <a:p>
            <a:r>
              <a:rPr lang="en-US" dirty="0"/>
              <a:t>(</a:t>
            </a:r>
            <a:r>
              <a:rPr lang="en-US" dirty="0" err="1"/>
              <a:t>DorsaHorn</a:t>
            </a:r>
            <a:r>
              <a:rPr lang="en-US" dirty="0"/>
              <a:t>)</a:t>
            </a:r>
          </a:p>
        </p:txBody>
      </p:sp>
      <p:sp>
        <p:nvSpPr>
          <p:cNvPr id="2" name="TextBox 1"/>
          <p:cNvSpPr txBox="1"/>
          <p:nvPr/>
        </p:nvSpPr>
        <p:spPr>
          <a:xfrm>
            <a:off x="1066800" y="3200400"/>
            <a:ext cx="1688910" cy="1200329"/>
          </a:xfrm>
          <a:prstGeom prst="rect">
            <a:avLst/>
          </a:prstGeom>
          <a:noFill/>
        </p:spPr>
        <p:txBody>
          <a:bodyPr wrap="square" rtlCol="0">
            <a:spAutoFit/>
          </a:bodyPr>
          <a:lstStyle/>
          <a:p>
            <a:r>
              <a:rPr lang="en-US" dirty="0"/>
              <a:t>(Nucleus Raphe </a:t>
            </a:r>
            <a:r>
              <a:rPr lang="en-US" dirty="0" err="1"/>
              <a:t>magnus</a:t>
            </a:r>
            <a:r>
              <a:rPr lang="en-US" dirty="0"/>
              <a:t>)</a:t>
            </a:r>
          </a:p>
        </p:txBody>
      </p:sp>
    </p:spTree>
    <p:extLst>
      <p:ext uri="{BB962C8B-B14F-4D97-AF65-F5344CB8AC3E}">
        <p14:creationId xmlns:p14="http://schemas.microsoft.com/office/powerpoint/2010/main" val="32418235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000" y="1523999"/>
            <a:ext cx="7886700" cy="5190699"/>
          </a:xfrm>
        </p:spPr>
        <p:txBody>
          <a:bodyPr>
            <a:normAutofit fontScale="85000" lnSpcReduction="20000"/>
          </a:bodyPr>
          <a:lstStyle/>
          <a:p>
            <a:pPr marL="0" indent="0" algn="ctr">
              <a:buNone/>
            </a:pPr>
            <a:r>
              <a:rPr lang="en-US" dirty="0"/>
              <a:t>Incoming painful stimuli are transmitted </a:t>
            </a:r>
          </a:p>
          <a:p>
            <a:pPr marL="0" indent="0" algn="ctr">
              <a:buNone/>
            </a:pPr>
            <a:endParaRPr lang="en-US" dirty="0"/>
          </a:p>
          <a:p>
            <a:pPr marL="0" indent="0" algn="ctr">
              <a:buNone/>
            </a:pPr>
            <a:r>
              <a:rPr lang="en-US" dirty="0"/>
              <a:t>to the dorsal horn </a:t>
            </a:r>
          </a:p>
          <a:p>
            <a:pPr marL="0" indent="0" algn="ctr">
              <a:buNone/>
            </a:pPr>
            <a:endParaRPr lang="en-US" dirty="0"/>
          </a:p>
          <a:p>
            <a:pPr marL="0" indent="0" algn="ctr">
              <a:buNone/>
            </a:pPr>
            <a:r>
              <a:rPr lang="en-US" dirty="0"/>
              <a:t>to the </a:t>
            </a:r>
            <a:r>
              <a:rPr lang="en-US" dirty="0" err="1"/>
              <a:t>Raphe</a:t>
            </a:r>
            <a:r>
              <a:rPr lang="en-US" dirty="0"/>
              <a:t> nuclei, especially the nucleus raphe </a:t>
            </a:r>
            <a:r>
              <a:rPr lang="en-US" dirty="0" err="1"/>
              <a:t>magnus</a:t>
            </a:r>
            <a:r>
              <a:rPr lang="en-US" dirty="0"/>
              <a:t>, in the upper medulla</a:t>
            </a:r>
          </a:p>
          <a:p>
            <a:pPr marL="0" indent="0" algn="ctr">
              <a:buNone/>
            </a:pPr>
            <a:endParaRPr lang="en-US" dirty="0"/>
          </a:p>
          <a:p>
            <a:pPr marL="0" indent="0" algn="ctr">
              <a:buNone/>
            </a:pPr>
            <a:endParaRPr lang="en-US" dirty="0"/>
          </a:p>
          <a:p>
            <a:pPr marL="0" indent="0" algn="ctr">
              <a:buNone/>
            </a:pPr>
            <a:r>
              <a:rPr lang="en-US" dirty="0"/>
              <a:t>to the periaqueductal grey (PAG). </a:t>
            </a:r>
          </a:p>
          <a:p>
            <a:pPr marL="0" indent="0" algn="ctr">
              <a:buNone/>
            </a:pPr>
            <a:endParaRPr lang="en-US" dirty="0"/>
          </a:p>
          <a:p>
            <a:pPr marL="0" indent="0" algn="ctr">
              <a:buNone/>
            </a:pPr>
            <a:r>
              <a:rPr lang="en-US" dirty="0"/>
              <a:t>Descending impulses pass back Rostral ventromedial medulla (RVM)</a:t>
            </a:r>
          </a:p>
          <a:p>
            <a:pPr marL="0" indent="0" algn="ctr">
              <a:buNone/>
            </a:pPr>
            <a:endParaRPr lang="en-US" dirty="0"/>
          </a:p>
          <a:p>
            <a:pPr marL="0" indent="0" algn="ctr">
              <a:buNone/>
            </a:pPr>
            <a:r>
              <a:rPr lang="en-US" dirty="0"/>
              <a:t>to the dorsal horn via </a:t>
            </a:r>
            <a:r>
              <a:rPr lang="en-US" dirty="0" err="1"/>
              <a:t>reticulospinal</a:t>
            </a:r>
            <a:r>
              <a:rPr lang="en-US" dirty="0"/>
              <a:t> fibers.</a:t>
            </a:r>
          </a:p>
        </p:txBody>
      </p:sp>
      <p:sp>
        <p:nvSpPr>
          <p:cNvPr id="4" name="Down Arrow 3"/>
          <p:cNvSpPr/>
          <p:nvPr/>
        </p:nvSpPr>
        <p:spPr>
          <a:xfrm>
            <a:off x="4191000" y="1905000"/>
            <a:ext cx="228600" cy="44127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Down Arrow 5"/>
          <p:cNvSpPr/>
          <p:nvPr/>
        </p:nvSpPr>
        <p:spPr>
          <a:xfrm>
            <a:off x="4191000" y="2590800"/>
            <a:ext cx="228600" cy="42080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191000" y="3581401"/>
            <a:ext cx="304800" cy="6096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191000" y="4572000"/>
            <a:ext cx="228600" cy="3810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114800" y="5562600"/>
            <a:ext cx="228600" cy="42080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33398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00200"/>
            <a:ext cx="7886700" cy="4827896"/>
          </a:xfrm>
        </p:spPr>
        <p:txBody>
          <a:bodyPr>
            <a:normAutofit fontScale="62500" lnSpcReduction="20000"/>
          </a:bodyPr>
          <a:lstStyle/>
          <a:p>
            <a:pPr>
              <a:lnSpc>
                <a:spcPct val="150000"/>
              </a:lnSpc>
            </a:pPr>
            <a:r>
              <a:rPr lang="en-US" dirty="0"/>
              <a:t>The periaqueductal grey matter (PAG) and the rostral ventromedial medulla (RVM) contain high levels of opioid receptors</a:t>
            </a:r>
          </a:p>
          <a:p>
            <a:pPr>
              <a:lnSpc>
                <a:spcPct val="150000"/>
              </a:lnSpc>
            </a:pPr>
            <a:r>
              <a:rPr lang="en-US" dirty="0"/>
              <a:t>Inhibition of the pain pathway occurs </a:t>
            </a:r>
            <a:r>
              <a:rPr lang="en-US" i="1" dirty="0" err="1"/>
              <a:t>monoaminergically</a:t>
            </a:r>
            <a:r>
              <a:rPr lang="en-US" dirty="0"/>
              <a:t>, releasing inhibitory neurotransmitters at the spinal level. (Goats 1990, </a:t>
            </a:r>
            <a:r>
              <a:rPr lang="en-US" dirty="0" err="1"/>
              <a:t>Rennie</a:t>
            </a:r>
            <a:r>
              <a:rPr lang="en-US" dirty="0"/>
              <a:t> 1988)</a:t>
            </a:r>
          </a:p>
          <a:p>
            <a:pPr>
              <a:lnSpc>
                <a:spcPct val="150000"/>
              </a:lnSpc>
            </a:pPr>
            <a:r>
              <a:rPr lang="en-US" dirty="0" err="1"/>
              <a:t>i.e</a:t>
            </a:r>
            <a:r>
              <a:rPr lang="en-US" dirty="0"/>
              <a:t> through </a:t>
            </a:r>
            <a:r>
              <a:rPr lang="en-US" i="1" dirty="0"/>
              <a:t>mono amine nerve transmitters </a:t>
            </a:r>
            <a:r>
              <a:rPr lang="en-US" dirty="0"/>
              <a:t>– </a:t>
            </a:r>
            <a:r>
              <a:rPr lang="en-US" i="1" dirty="0"/>
              <a:t>Nor adrenaline, dopamine, serotonin – also known as </a:t>
            </a:r>
            <a:r>
              <a:rPr lang="en-US" i="1" dirty="0" err="1"/>
              <a:t>catecholamines</a:t>
            </a:r>
            <a:r>
              <a:rPr lang="en-US" i="1" dirty="0"/>
              <a:t>.</a:t>
            </a:r>
          </a:p>
          <a:p>
            <a:pPr>
              <a:lnSpc>
                <a:spcPct val="150000"/>
              </a:lnSpc>
            </a:pPr>
            <a:r>
              <a:rPr lang="en-US" dirty="0"/>
              <a:t>Resulting analgesia may be long lasting , but pain may initially increase owing to the stimulation of nociceptive A</a:t>
            </a:r>
            <a:r>
              <a:rPr lang="el-GR" dirty="0"/>
              <a:t>δ</a:t>
            </a:r>
            <a:r>
              <a:rPr lang="en-US" dirty="0"/>
              <a:t> and C fibers (Goats,1990)</a:t>
            </a:r>
          </a:p>
          <a:p>
            <a:pPr>
              <a:lnSpc>
                <a:spcPct val="150000"/>
              </a:lnSpc>
            </a:pPr>
            <a:r>
              <a:rPr lang="en-US" b="1" u="sng" dirty="0">
                <a:solidFill>
                  <a:srgbClr val="FF0000"/>
                </a:solidFill>
              </a:rPr>
              <a:t>Post synaptic inhibition</a:t>
            </a:r>
            <a:r>
              <a:rPr lang="en-US" dirty="0"/>
              <a:t>/ descending pain inhibition.</a:t>
            </a:r>
          </a:p>
          <a:p>
            <a:pPr>
              <a:lnSpc>
                <a:spcPct val="150000"/>
              </a:lnSpc>
            </a:pPr>
            <a:endParaRPr lang="en-US" dirty="0"/>
          </a:p>
        </p:txBody>
      </p:sp>
    </p:spTree>
    <p:extLst>
      <p:ext uri="{BB962C8B-B14F-4D97-AF65-F5344CB8AC3E}">
        <p14:creationId xmlns:p14="http://schemas.microsoft.com/office/powerpoint/2010/main" val="148114123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PHYSIOLOGICAL BLOCK OF NERVE CONDUCTION</a:t>
            </a:r>
          </a:p>
        </p:txBody>
      </p:sp>
      <p:sp>
        <p:nvSpPr>
          <p:cNvPr id="3" name="Content Placeholder 2"/>
          <p:cNvSpPr>
            <a:spLocks noGrp="1"/>
          </p:cNvSpPr>
          <p:nvPr>
            <p:ph idx="1"/>
          </p:nvPr>
        </p:nvSpPr>
        <p:spPr/>
        <p:txBody>
          <a:bodyPr>
            <a:normAutofit fontScale="92500" lnSpcReduction="10000"/>
          </a:bodyPr>
          <a:lstStyle/>
          <a:p>
            <a:pPr>
              <a:lnSpc>
                <a:spcPct val="150000"/>
              </a:lnSpc>
            </a:pPr>
            <a:r>
              <a:rPr lang="en-US" dirty="0"/>
              <a:t>Stimulation of peripheral nociceptive fibers at rates above their maximum conduction frequency may cause cessation of action potential propagation  </a:t>
            </a:r>
            <a:r>
              <a:rPr lang="en-US" i="1" dirty="0"/>
              <a:t>(De </a:t>
            </a:r>
            <a:r>
              <a:rPr lang="en-US" i="1" dirty="0" err="1"/>
              <a:t>Domenico</a:t>
            </a:r>
            <a:r>
              <a:rPr lang="en-US" i="1" dirty="0"/>
              <a:t>, 1982; Goats,1990; Low and Reed,2000 </a:t>
            </a:r>
            <a:r>
              <a:rPr lang="en-US" i="1" dirty="0" err="1"/>
              <a:t>etal</a:t>
            </a:r>
            <a:r>
              <a:rPr lang="en-US" i="1" dirty="0"/>
              <a:t>.</a:t>
            </a:r>
            <a:r>
              <a:rPr lang="en-US" dirty="0"/>
              <a:t>), caused by increased stimulation threshold and synaptic fatigue (Goats,1990)</a:t>
            </a:r>
          </a:p>
        </p:txBody>
      </p:sp>
    </p:spTree>
    <p:extLst>
      <p:ext uri="{BB962C8B-B14F-4D97-AF65-F5344CB8AC3E}">
        <p14:creationId xmlns:p14="http://schemas.microsoft.com/office/powerpoint/2010/main" val="1055818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EFFECTS</a:t>
            </a:r>
          </a:p>
        </p:txBody>
      </p:sp>
      <p:sp>
        <p:nvSpPr>
          <p:cNvPr id="3" name="Content Placeholder 2"/>
          <p:cNvSpPr>
            <a:spLocks noGrp="1"/>
          </p:cNvSpPr>
          <p:nvPr>
            <p:ph idx="1"/>
          </p:nvPr>
        </p:nvSpPr>
        <p:spPr/>
        <p:txBody>
          <a:bodyPr>
            <a:normAutofit fontScale="92500" lnSpcReduction="10000"/>
          </a:bodyPr>
          <a:lstStyle/>
          <a:p>
            <a:pPr marL="514350" indent="-514350">
              <a:lnSpc>
                <a:spcPct val="150000"/>
              </a:lnSpc>
              <a:buNone/>
            </a:pPr>
            <a:r>
              <a:rPr lang="en-US" dirty="0"/>
              <a:t>1) MUSCLE STIMULATION:</a:t>
            </a:r>
          </a:p>
          <a:p>
            <a:pPr>
              <a:lnSpc>
                <a:spcPct val="150000"/>
              </a:lnSpc>
            </a:pPr>
            <a:r>
              <a:rPr lang="en-IN" dirty="0"/>
              <a:t>Stimulation of the motor nerves can be achieved with a wide range of frequencies. Clearly, stimulation at low frequency (e.g. 1Hz) will result in a series of twitches, while stimulation at 50Hz will result in a tetanic contraction. (Low And Reed; </a:t>
            </a:r>
            <a:r>
              <a:rPr lang="en-IN" dirty="0" err="1"/>
              <a:t>shafshak,El-Shehai</a:t>
            </a:r>
            <a:r>
              <a:rPr lang="en-IN" dirty="0"/>
              <a:t> and Soltan,1991)</a:t>
            </a:r>
            <a:endParaRPr lang="en-US" dirty="0"/>
          </a:p>
          <a:p>
            <a:pPr>
              <a:lnSpc>
                <a:spcPct val="150000"/>
              </a:lnSpc>
            </a:pPr>
            <a:endParaRPr lang="en-US" dirty="0"/>
          </a:p>
        </p:txBody>
      </p:sp>
    </p:spTree>
    <p:extLst>
      <p:ext uri="{BB962C8B-B14F-4D97-AF65-F5344CB8AC3E}">
        <p14:creationId xmlns:p14="http://schemas.microsoft.com/office/powerpoint/2010/main" val="2994302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95400"/>
            <a:ext cx="8077200" cy="5334000"/>
          </a:xfrm>
        </p:spPr>
        <p:txBody>
          <a:bodyPr>
            <a:noAutofit/>
          </a:bodyPr>
          <a:lstStyle/>
          <a:p>
            <a:pPr marL="0" indent="0">
              <a:lnSpc>
                <a:spcPct val="150000"/>
              </a:lnSpc>
              <a:buNone/>
            </a:pPr>
            <a:r>
              <a:rPr lang="en-US" sz="2400" dirty="0"/>
              <a:t>2) </a:t>
            </a:r>
            <a:r>
              <a:rPr lang="en-US" sz="2400" b="1" dirty="0"/>
              <a:t>INCREASED CIRCULATION &amp; EDEMA REDUCTION</a:t>
            </a:r>
            <a:endParaRPr lang="en-US" sz="2000" b="1" dirty="0"/>
          </a:p>
          <a:p>
            <a:pPr>
              <a:lnSpc>
                <a:spcPct val="150000"/>
              </a:lnSpc>
            </a:pPr>
            <a:r>
              <a:rPr lang="en-US" sz="2400" dirty="0"/>
              <a:t>Interferential current has been claimed to improve the circulation of blood and reduce swelling, which may wash away the chemicals that stimulate nociceptive nerve endings</a:t>
            </a:r>
          </a:p>
          <a:p>
            <a:pPr>
              <a:lnSpc>
                <a:spcPct val="150000"/>
              </a:lnSpc>
            </a:pPr>
            <a:r>
              <a:rPr lang="en-US" sz="2400" dirty="0"/>
              <a:t>Reduced swelling may concomitantly reduce tissue pressure. These phenomena are reported to occur because of mild muscle contraction or action on the autonomic nervous system, decreasing the tone of blood vessels </a:t>
            </a:r>
          </a:p>
          <a:p>
            <a:pPr>
              <a:lnSpc>
                <a:spcPct val="150000"/>
              </a:lnSpc>
              <a:buNone/>
            </a:pPr>
            <a:r>
              <a:rPr lang="en-US" sz="2400" i="1" dirty="0"/>
              <a:t>	</a:t>
            </a:r>
            <a:r>
              <a:rPr lang="en-US" sz="1600" i="1" dirty="0"/>
              <a:t>( Low and Reed; </a:t>
            </a:r>
            <a:r>
              <a:rPr lang="en-US" sz="1600" i="1" dirty="0" err="1"/>
              <a:t>Shafshak,El-Sheshai</a:t>
            </a:r>
            <a:r>
              <a:rPr lang="en-US" sz="1600" i="1" dirty="0"/>
              <a:t> and Soltan,1991)</a:t>
            </a:r>
            <a:endParaRPr lang="en-US" sz="2000" i="1" dirty="0"/>
          </a:p>
        </p:txBody>
      </p:sp>
    </p:spTree>
    <p:extLst>
      <p:ext uri="{BB962C8B-B14F-4D97-AF65-F5344CB8AC3E}">
        <p14:creationId xmlns:p14="http://schemas.microsoft.com/office/powerpoint/2010/main" val="1366440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609600"/>
            <a:ext cx="7239000" cy="838200"/>
          </a:xfrm>
        </p:spPr>
        <p:txBody>
          <a:bodyPr/>
          <a:lstStyle/>
          <a:p>
            <a:r>
              <a:rPr lang="en-US" sz="3200" dirty="0"/>
              <a:t>What is Interferential (IFT)Therapy?</a:t>
            </a:r>
            <a:endParaRPr lang="en-US" dirty="0"/>
          </a:p>
        </p:txBody>
      </p:sp>
      <p:sp>
        <p:nvSpPr>
          <p:cNvPr id="18435" name="Rectangle 3"/>
          <p:cNvSpPr>
            <a:spLocks noGrp="1" noChangeArrowheads="1"/>
          </p:cNvSpPr>
          <p:nvPr>
            <p:ph idx="1"/>
          </p:nvPr>
        </p:nvSpPr>
        <p:spPr>
          <a:xfrm>
            <a:off x="762000" y="3429000"/>
            <a:ext cx="8153400" cy="2057400"/>
          </a:xfrm>
        </p:spPr>
        <p:txBody>
          <a:bodyPr/>
          <a:lstStyle/>
          <a:p>
            <a:endParaRPr lang="en-US" sz="2400"/>
          </a:p>
          <a:p>
            <a:endParaRPr lang="en-US" sz="2400"/>
          </a:p>
          <a:p>
            <a:endParaRPr lang="en-US" sz="2400"/>
          </a:p>
        </p:txBody>
      </p:sp>
      <p:sp>
        <p:nvSpPr>
          <p:cNvPr id="18436" name="Rectangle 4"/>
          <p:cNvSpPr>
            <a:spLocks noChangeArrowheads="1"/>
          </p:cNvSpPr>
          <p:nvPr/>
        </p:nvSpPr>
        <p:spPr bwMode="auto">
          <a:xfrm>
            <a:off x="304800" y="1471910"/>
            <a:ext cx="8534400" cy="5447645"/>
          </a:xfrm>
          <a:prstGeom prst="rect">
            <a:avLst/>
          </a:prstGeom>
          <a:noFill/>
          <a:ln w="9525">
            <a:noFill/>
            <a:miter lim="800000"/>
            <a:headEnd/>
            <a:tailEnd/>
          </a:ln>
        </p:spPr>
        <p:txBody>
          <a:bodyPr wrap="square">
            <a:spAutoFit/>
          </a:bodyPr>
          <a:lstStyle/>
          <a:p>
            <a:pPr algn="just">
              <a:buFont typeface="Arial" pitchFamily="34" charset="0"/>
              <a:buChar char="•"/>
            </a:pPr>
            <a:r>
              <a:rPr lang="en-PH" sz="3200" i="1" dirty="0"/>
              <a:t>Developed by Hans </a:t>
            </a:r>
            <a:r>
              <a:rPr lang="en-PH" sz="3200" i="1" dirty="0" err="1"/>
              <a:t>Nemec</a:t>
            </a:r>
            <a:r>
              <a:rPr lang="en-PH" sz="3200" i="1" dirty="0"/>
              <a:t> of Vienna, Austria in early 1950’s</a:t>
            </a:r>
          </a:p>
          <a:p>
            <a:pPr algn="just">
              <a:buFont typeface="Arial" pitchFamily="34" charset="0"/>
              <a:buChar char="•"/>
            </a:pPr>
            <a:r>
              <a:rPr lang="en-PH" sz="3200" i="1" dirty="0" err="1"/>
              <a:t>Transcutaneous</a:t>
            </a:r>
            <a:r>
              <a:rPr lang="en-PH" sz="3200" i="1" dirty="0"/>
              <a:t> application of alternating medium-frequency electrical currents, amplitude modulated at low frequency for therapeutic purposes- Martin (1996</a:t>
            </a:r>
            <a:r>
              <a:rPr lang="en-PH" sz="2800" i="1" dirty="0"/>
              <a:t>)</a:t>
            </a:r>
          </a:p>
          <a:p>
            <a:pPr algn="just">
              <a:buFont typeface="Arial" pitchFamily="34" charset="0"/>
              <a:buChar char="•"/>
            </a:pPr>
            <a:endParaRPr lang="en-PH" sz="3200" i="1" dirty="0">
              <a:latin typeface="+mn-lt"/>
            </a:endParaRPr>
          </a:p>
          <a:p>
            <a:pPr algn="just">
              <a:buClr>
                <a:schemeClr val="accent1"/>
              </a:buClr>
              <a:buFont typeface="Wingdings" pitchFamily="2" charset="2"/>
              <a:buChar char="§"/>
            </a:pPr>
            <a:r>
              <a:rPr lang="en-PH" sz="3200" i="1" dirty="0"/>
              <a:t> IFT is a form of electrical treatment in which two alternating medium-frequency current are used to produce a low-frequency effect.</a:t>
            </a:r>
          </a:p>
          <a:p>
            <a:pPr algn="just">
              <a:buFont typeface="Arial" pitchFamily="34" charset="0"/>
              <a:buChar char="•"/>
            </a:pPr>
            <a:endParaRPr lang="en-US"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18435">
                                            <p:txEl>
                                              <p:pRg st="0" end="0"/>
                                            </p:txEl>
                                          </p:spTgt>
                                        </p:tgtEl>
                                        <p:attrNameLst>
                                          <p:attrName>style.visibility</p:attrName>
                                        </p:attrNameLst>
                                      </p:cBhvr>
                                      <p:to>
                                        <p:strVal val="visible"/>
                                      </p:to>
                                    </p:set>
                                    <p:anim calcmode="lin" valueType="num">
                                      <p:cBhvr additive="base">
                                        <p:cTn id="13"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6"/>
                                        </p:tgtEl>
                                        <p:attrNameLst>
                                          <p:attrName>style.visibility</p:attrName>
                                        </p:attrNameLst>
                                      </p:cBhvr>
                                      <p:to>
                                        <p:strVal val="visible"/>
                                      </p:to>
                                    </p:set>
                                    <p:anim calcmode="lin" valueType="num">
                                      <p:cBhvr additive="base">
                                        <p:cTn id="19" dur="500" fill="hold"/>
                                        <p:tgtEl>
                                          <p:spTgt spid="18436"/>
                                        </p:tgtEl>
                                        <p:attrNameLst>
                                          <p:attrName>ppt_x</p:attrName>
                                        </p:attrNameLst>
                                      </p:cBhvr>
                                      <p:tavLst>
                                        <p:tav tm="0">
                                          <p:val>
                                            <p:strVal val="0-#ppt_w/2"/>
                                          </p:val>
                                        </p:tav>
                                        <p:tav tm="100000">
                                          <p:val>
                                            <p:strVal val="#ppt_x"/>
                                          </p:val>
                                        </p:tav>
                                      </p:tavLst>
                                    </p:anim>
                                    <p:anim calcmode="lin" valueType="num">
                                      <p:cBhvr additive="base">
                                        <p:cTn id="20"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p:bldP spid="18436"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47800"/>
            <a:ext cx="7886700" cy="4729164"/>
          </a:xfrm>
        </p:spPr>
        <p:txBody>
          <a:bodyPr/>
          <a:lstStyle/>
          <a:p>
            <a:pPr marL="0" indent="0">
              <a:lnSpc>
                <a:spcPct val="150000"/>
              </a:lnSpc>
              <a:buNone/>
            </a:pPr>
            <a:r>
              <a:rPr lang="en-US" dirty="0"/>
              <a:t>3) PLACEBO: </a:t>
            </a:r>
          </a:p>
          <a:p>
            <a:pPr>
              <a:lnSpc>
                <a:spcPct val="150000"/>
              </a:lnSpc>
            </a:pPr>
            <a:r>
              <a:rPr lang="en-US" dirty="0"/>
              <a:t>Placebo responses have been identified in the literature as a potential factor with IF stimulation </a:t>
            </a:r>
            <a:r>
              <a:rPr lang="en-US" i="1" dirty="0"/>
              <a:t>(De Domenico,1982;Goats,1990; Low and Reed,2000; Rennie,1998; Taylor et al,1987) </a:t>
            </a:r>
            <a:r>
              <a:rPr lang="en-US" dirty="0"/>
              <a:t>although they require verification.</a:t>
            </a:r>
            <a:endParaRPr lang="en-US" i="1" dirty="0"/>
          </a:p>
          <a:p>
            <a:pPr>
              <a:lnSpc>
                <a:spcPct val="150000"/>
              </a:lnSpc>
            </a:pPr>
            <a:endParaRPr lang="en-US" i="1" dirty="0"/>
          </a:p>
        </p:txBody>
      </p:sp>
    </p:spTree>
    <p:extLst>
      <p:ext uri="{BB962C8B-B14F-4D97-AF65-F5344CB8AC3E}">
        <p14:creationId xmlns:p14="http://schemas.microsoft.com/office/powerpoint/2010/main" val="1213522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THERAPUTIC EFFECTS</a:t>
            </a:r>
          </a:p>
        </p:txBody>
      </p:sp>
      <p:sp>
        <p:nvSpPr>
          <p:cNvPr id="3" name="Content Placeholder 2"/>
          <p:cNvSpPr>
            <a:spLocks noGrp="1"/>
          </p:cNvSpPr>
          <p:nvPr>
            <p:ph idx="1"/>
          </p:nvPr>
        </p:nvSpPr>
        <p:spPr>
          <a:xfrm>
            <a:off x="628650" y="1825625"/>
            <a:ext cx="7886700" cy="4738948"/>
          </a:xfrm>
        </p:spPr>
        <p:txBody>
          <a:bodyPr>
            <a:normAutofit fontScale="77500" lnSpcReduction="20000"/>
          </a:bodyPr>
          <a:lstStyle/>
          <a:p>
            <a:r>
              <a:rPr lang="en-US" dirty="0"/>
              <a:t>Using high AMF (70-150 Hz) for acute problems and pain, and frequencies below 50Hz for chronic and sub-acute conditions and where muscle contraction is required.</a:t>
            </a:r>
          </a:p>
          <a:p>
            <a:r>
              <a:rPr lang="en-US" dirty="0"/>
              <a:t>A </a:t>
            </a:r>
            <a:r>
              <a:rPr lang="en-US" b="1" dirty="0"/>
              <a:t>placebo effect</a:t>
            </a:r>
            <a:r>
              <a:rPr lang="en-US" dirty="0"/>
              <a:t>, which occurs in all treatments, is likely, especially since interferential machines are technically impressive and produce a distinct, somewhat unusual but not unpleasant sensation.</a:t>
            </a:r>
          </a:p>
          <a:p>
            <a:r>
              <a:rPr lang="en-US" b="1" dirty="0"/>
              <a:t>Muscle contraction </a:t>
            </a:r>
            <a:r>
              <a:rPr lang="en-US" dirty="0"/>
              <a:t>can also be achieved at higher current amplitude  without any significantly uncomfortable skin sensation.</a:t>
            </a:r>
          </a:p>
          <a:p>
            <a:r>
              <a:rPr lang="en-US" b="1" dirty="0"/>
              <a:t>Stress incontinence in females </a:t>
            </a:r>
            <a:r>
              <a:rPr lang="en-US" dirty="0"/>
              <a:t>(</a:t>
            </a:r>
            <a:r>
              <a:rPr lang="en-US" dirty="0" err="1"/>
              <a:t>Laycock</a:t>
            </a:r>
            <a:r>
              <a:rPr lang="en-US" dirty="0"/>
              <a:t> and Green, 1988), males (</a:t>
            </a:r>
            <a:r>
              <a:rPr lang="en-US" dirty="0" err="1"/>
              <a:t>Laycock</a:t>
            </a:r>
            <a:r>
              <a:rPr lang="en-US" dirty="0"/>
              <a:t> and </a:t>
            </a:r>
            <a:r>
              <a:rPr lang="en-US" dirty="0" err="1"/>
              <a:t>Jerwood</a:t>
            </a:r>
            <a:r>
              <a:rPr lang="en-US" dirty="0"/>
              <a:t>, 1993) using the bipolar technique increased strength in the pelvic floor muscles.</a:t>
            </a:r>
          </a:p>
        </p:txBody>
      </p:sp>
    </p:spTree>
    <p:extLst>
      <p:ext uri="{BB962C8B-B14F-4D97-AF65-F5344CB8AC3E}">
        <p14:creationId xmlns:p14="http://schemas.microsoft.com/office/powerpoint/2010/main" val="313523564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28600"/>
            <a:ext cx="8382000" cy="1143000"/>
          </a:xfrm>
        </p:spPr>
        <p:txBody>
          <a:bodyPr>
            <a:normAutofit fontScale="90000"/>
          </a:bodyPr>
          <a:lstStyle/>
          <a:p>
            <a:r>
              <a:rPr lang="en-US" sz="4000" dirty="0"/>
              <a:t>The physiological effects on the tissues depend on the following factors:</a:t>
            </a:r>
            <a:endParaRPr lang="en-US" dirty="0"/>
          </a:p>
        </p:txBody>
      </p:sp>
      <p:sp>
        <p:nvSpPr>
          <p:cNvPr id="38915" name="Rectangle 3"/>
          <p:cNvSpPr>
            <a:spLocks noGrp="1" noChangeArrowheads="1"/>
          </p:cNvSpPr>
          <p:nvPr>
            <p:ph idx="1"/>
          </p:nvPr>
        </p:nvSpPr>
        <p:spPr>
          <a:xfrm>
            <a:off x="762000" y="1752600"/>
            <a:ext cx="8153400" cy="4343400"/>
          </a:xfrm>
        </p:spPr>
        <p:txBody>
          <a:bodyPr>
            <a:normAutofit fontScale="92500"/>
          </a:bodyPr>
          <a:lstStyle/>
          <a:p>
            <a:r>
              <a:rPr lang="en-US" dirty="0"/>
              <a:t>The use of rhythmic or constant frequency swings</a:t>
            </a:r>
          </a:p>
          <a:p>
            <a:r>
              <a:rPr lang="en-US" dirty="0"/>
              <a:t>Intensity of current used</a:t>
            </a:r>
          </a:p>
          <a:p>
            <a:r>
              <a:rPr lang="en-US" dirty="0"/>
              <a:t>Accuracy of electrode placement with good </a:t>
            </a:r>
            <a:r>
              <a:rPr lang="en-US"/>
              <a:t>calibration </a:t>
            </a:r>
          </a:p>
          <a:p>
            <a:r>
              <a:rPr lang="en-US" dirty="0"/>
              <a:t>Accurate localization of lesion</a:t>
            </a:r>
          </a:p>
          <a:p>
            <a:r>
              <a:rPr lang="en-US" dirty="0"/>
              <a:t>Patency of circulation and neurological function</a:t>
            </a:r>
          </a:p>
          <a:p>
            <a:r>
              <a:rPr lang="en-US" dirty="0"/>
              <a:t>Underlying </a:t>
            </a:r>
            <a:r>
              <a:rPr lang="en-US" dirty="0" err="1"/>
              <a:t>pathophysiology</a:t>
            </a:r>
            <a:r>
              <a:rPr lang="en-US" dirty="0"/>
              <a:t> in relation to desired effect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100 Hz Constant</a:t>
            </a:r>
          </a:p>
        </p:txBody>
      </p:sp>
      <p:sp>
        <p:nvSpPr>
          <p:cNvPr id="39939" name="Rectangle 3"/>
          <p:cNvSpPr>
            <a:spLocks noGrp="1" noChangeArrowheads="1"/>
          </p:cNvSpPr>
          <p:nvPr>
            <p:ph idx="1"/>
          </p:nvPr>
        </p:nvSpPr>
        <p:spPr/>
        <p:txBody>
          <a:bodyPr/>
          <a:lstStyle/>
          <a:p>
            <a:r>
              <a:rPr lang="en-US" dirty="0"/>
              <a:t>Oscillations have marked amplitude and cause fine vibration of ions without producing heat.</a:t>
            </a:r>
          </a:p>
          <a:p>
            <a:r>
              <a:rPr lang="en-US" dirty="0"/>
              <a:t>Act on the sensory nerve endings, producing </a:t>
            </a:r>
            <a:r>
              <a:rPr lang="en-US" dirty="0" err="1"/>
              <a:t>analgesis</a:t>
            </a:r>
            <a:r>
              <a:rPr lang="en-US" dirty="0"/>
              <a:t>.</a:t>
            </a:r>
          </a:p>
          <a:p>
            <a:r>
              <a:rPr lang="en-US" dirty="0"/>
              <a:t>A 10-15 min stimulation can produce relief of pain lasting over an hour.</a:t>
            </a:r>
          </a:p>
          <a:p>
            <a:r>
              <a:rPr lang="en-US" dirty="0"/>
              <a:t>Inhibits the sympathetic system.</a:t>
            </a:r>
          </a:p>
          <a:p>
            <a:r>
              <a:rPr lang="en-US" dirty="0"/>
              <a:t>For RSD.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t>1 to 10 Hz Constant</a:t>
            </a:r>
          </a:p>
        </p:txBody>
      </p:sp>
      <p:sp>
        <p:nvSpPr>
          <p:cNvPr id="40963" name="Rectangle 3"/>
          <p:cNvSpPr>
            <a:spLocks noGrp="1" noChangeArrowheads="1"/>
          </p:cNvSpPr>
          <p:nvPr>
            <p:ph idx="1"/>
          </p:nvPr>
        </p:nvSpPr>
        <p:spPr/>
        <p:txBody>
          <a:bodyPr/>
          <a:lstStyle/>
          <a:p>
            <a:r>
              <a:rPr lang="en-US"/>
              <a:t>More specific effect on motor nerves and causes muscle contraction.</a:t>
            </a:r>
          </a:p>
          <a:p>
            <a:r>
              <a:rPr lang="en-US"/>
              <a:t>Less sensory stimulus, greater depth of contraction and quite pleasant to feel than faradic- type currents</a:t>
            </a:r>
          </a:p>
          <a:p>
            <a:r>
              <a:rPr lang="en-US"/>
              <a:t>Can only stimulate normal innervated muscles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1 to 100 Hz Rhythmic</a:t>
            </a:r>
          </a:p>
        </p:txBody>
      </p:sp>
      <p:sp>
        <p:nvSpPr>
          <p:cNvPr id="41987" name="Rectangle 3"/>
          <p:cNvSpPr>
            <a:spLocks noGrp="1" noChangeArrowheads="1"/>
          </p:cNvSpPr>
          <p:nvPr>
            <p:ph idx="1"/>
          </p:nvPr>
        </p:nvSpPr>
        <p:spPr/>
        <p:txBody>
          <a:bodyPr/>
          <a:lstStyle/>
          <a:p>
            <a:r>
              <a:rPr lang="en-US" dirty="0"/>
              <a:t>Alternate rhythmic excitation and relaxation of tissues producing more </a:t>
            </a:r>
            <a:r>
              <a:rPr lang="en-US" dirty="0" err="1"/>
              <a:t>hyperaemia</a:t>
            </a:r>
            <a:r>
              <a:rPr lang="en-US" dirty="0"/>
              <a:t> and increased cellular activity.</a:t>
            </a:r>
          </a:p>
          <a:p>
            <a:r>
              <a:rPr lang="en-US" dirty="0"/>
              <a:t>Caused by stimulating fine vibrations in the ions</a:t>
            </a:r>
          </a:p>
          <a:p>
            <a:r>
              <a:rPr lang="en-US" dirty="0"/>
              <a:t>Causes increase in blood flow, in tone of tissues and blood vessels</a:t>
            </a:r>
          </a:p>
          <a:p>
            <a:r>
              <a:rPr lang="en-US" dirty="0"/>
              <a:t>Aids in relief of </a:t>
            </a:r>
            <a:r>
              <a:rPr lang="en-US" dirty="0" err="1"/>
              <a:t>oedema</a:t>
            </a:r>
            <a:r>
              <a:rPr lang="en-US" dirty="0"/>
              <a:t> and in facilitating healing process (1-10 Hz)</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90 to 100 Hz Rhythmic</a:t>
            </a:r>
          </a:p>
        </p:txBody>
      </p:sp>
      <p:sp>
        <p:nvSpPr>
          <p:cNvPr id="43011" name="Rectangle 3"/>
          <p:cNvSpPr>
            <a:spLocks noGrp="1" noChangeArrowheads="1"/>
          </p:cNvSpPr>
          <p:nvPr>
            <p:ph idx="1"/>
          </p:nvPr>
        </p:nvSpPr>
        <p:spPr/>
        <p:txBody>
          <a:bodyPr/>
          <a:lstStyle/>
          <a:p>
            <a:r>
              <a:rPr lang="en-US" dirty="0"/>
              <a:t>Has analgesic and </a:t>
            </a:r>
            <a:r>
              <a:rPr lang="en-US" dirty="0" err="1"/>
              <a:t>vasodilatory</a:t>
            </a:r>
            <a:r>
              <a:rPr lang="en-US" dirty="0"/>
              <a:t> effects on tissues.</a:t>
            </a:r>
          </a:p>
          <a:p>
            <a:r>
              <a:rPr lang="en-US" dirty="0"/>
              <a:t>Particularly useful for neuralgic types of pain</a:t>
            </a:r>
          </a:p>
          <a:p>
            <a:r>
              <a:rPr lang="en-US" dirty="0"/>
              <a:t>Much less adaptation and habituation than with 100Hz constant.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1 to 10 Hz Rhythmic</a:t>
            </a:r>
          </a:p>
        </p:txBody>
      </p:sp>
      <p:sp>
        <p:nvSpPr>
          <p:cNvPr id="44035" name="Rectangle 3"/>
          <p:cNvSpPr>
            <a:spLocks noGrp="1" noChangeArrowheads="1"/>
          </p:cNvSpPr>
          <p:nvPr>
            <p:ph idx="1"/>
          </p:nvPr>
        </p:nvSpPr>
        <p:spPr/>
        <p:txBody>
          <a:bodyPr/>
          <a:lstStyle/>
          <a:p>
            <a:r>
              <a:rPr lang="en-US" dirty="0"/>
              <a:t>Has a stimulating effect on motor nerves and tissues.</a:t>
            </a:r>
          </a:p>
          <a:p>
            <a:r>
              <a:rPr lang="en-US" dirty="0" err="1"/>
              <a:t>Vasodilatory</a:t>
            </a:r>
            <a:r>
              <a:rPr lang="en-US" dirty="0"/>
              <a:t> effects</a:t>
            </a:r>
          </a:p>
          <a:p>
            <a:r>
              <a:rPr lang="en-US" dirty="0"/>
              <a:t>Has a vigorous pumping effect that aids in the absorption of exudates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Impulse Current</a:t>
            </a:r>
          </a:p>
        </p:txBody>
      </p:sp>
      <p:sp>
        <p:nvSpPr>
          <p:cNvPr id="46083" name="Rectangle 3"/>
          <p:cNvSpPr>
            <a:spLocks noGrp="1" noChangeArrowheads="1"/>
          </p:cNvSpPr>
          <p:nvPr>
            <p:ph idx="1"/>
          </p:nvPr>
        </p:nvSpPr>
        <p:spPr/>
        <p:txBody>
          <a:bodyPr/>
          <a:lstStyle/>
          <a:p>
            <a:r>
              <a:rPr lang="en-US"/>
              <a:t>A rectified medium frequency DC current surged at 50 Hz. </a:t>
            </a:r>
          </a:p>
          <a:p>
            <a:r>
              <a:rPr lang="en-US"/>
              <a:t>Frequency = 4000Hz</a:t>
            </a:r>
          </a:p>
          <a:p>
            <a:r>
              <a:rPr lang="en-US"/>
              <a:t>Pulse duration = 0.1ms</a:t>
            </a:r>
          </a:p>
          <a:p>
            <a:r>
              <a:rPr lang="en-US"/>
              <a:t>Produces a strong, sustained analgesic effect</a:t>
            </a:r>
          </a:p>
          <a:p>
            <a:r>
              <a:rPr lang="en-US"/>
              <a:t>Can be applied by bipolar technique</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66800" y="609600"/>
            <a:ext cx="7543800" cy="1143000"/>
          </a:xfrm>
        </p:spPr>
        <p:txBody>
          <a:bodyPr/>
          <a:lstStyle/>
          <a:p>
            <a:pPr algn="ctr"/>
            <a:r>
              <a:rPr lang="en-US"/>
              <a:t>Areas of Stimulation</a:t>
            </a:r>
          </a:p>
        </p:txBody>
      </p:sp>
      <p:pic>
        <p:nvPicPr>
          <p:cNvPr id="47108" name="Picture 4" descr="it12"/>
          <p:cNvPicPr>
            <a:picLocks noGrp="1" noChangeAspect="1" noChangeArrowheads="1"/>
          </p:cNvPicPr>
          <p:nvPr>
            <p:ph idx="1"/>
          </p:nvPr>
        </p:nvPicPr>
        <p:blipFill>
          <a:blip r:embed="rId2" cstate="print"/>
          <a:srcRect l="3308" t="3363" r="4475" b="5817"/>
          <a:stretch>
            <a:fillRect/>
          </a:stretch>
        </p:blipFill>
        <p:spPr>
          <a:xfrm>
            <a:off x="990600" y="1981200"/>
            <a:ext cx="7620000" cy="4114800"/>
          </a:xfrm>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4" name="Content Placeholder 3"/>
          <p:cNvSpPr>
            <a:spLocks noGrp="1"/>
          </p:cNvSpPr>
          <p:nvPr>
            <p:ph idx="1"/>
          </p:nvPr>
        </p:nvSpPr>
        <p:spPr/>
        <p:txBody>
          <a:bodyPr/>
          <a:lstStyle/>
          <a:p>
            <a:endParaRPr lang="en-IN"/>
          </a:p>
        </p:txBody>
      </p:sp>
      <p:sp>
        <p:nvSpPr>
          <p:cNvPr id="112642" name="AutoShape 2" descr="data:image/jpeg;base64,/9j/4AAQSkZJRgABAQAAAQABAAD/2wCEAAoHCBUVFRgVFRUYGBgaGBgYGBgYGBgYGBgYGBgZGhgYGhgcIS4lHB4rIRgYJjgmKy8xNTU1GiQ7QDs0Py40NTEBDAwMEA8QHhISHjQrJSs0NDQ0NDQ0NDQ0NDQ0NDQ0NDQ0NDQ0NDQ0NDQ0NDQ0NDQ0NDQ0NDQ0NDQ0NDQ0NDQ0NP/AABEIALwBDAMBIgACEQEDEQH/xAAbAAABBQEBAAAAAAAAAAAAAAADAQIEBQYAB//EADsQAAIBAgQEAwYFBAEDBQAAAAECAAMRBBIhMQVBUWEicYEGEzKRobFCUsHR8BRicuEzFoLxFUNTstL/xAAZAQACAwEAAAAAAAAAAAAAAAAAAQIDBAX/xAAnEQACAgEDBAICAwEAAAAAAAAAAQIRAxIhMQQTQVEiYXGRQqHRMv/aAAwDAQACEQMRAD8Ap3p5xr5nuOQgKlXWw5c/uY8VbKbbn7Sqx9TL4Ruft0nPijYPrVS5tqEH1/3Ez8vTTkOgkegWdgij+czNJhuDZV13liQqM/XYnTl0EalIHf4R9T0lvicIVMrMST8I2lq2INDUYA5u+nc8vlFTVwSdvuZGJtt6X5d49DlGmvP1hZENQbxs/QH+fWE0tc/lH1kGixCk83YD0kqu3hA6mD5GhUuUCjdmFv56R9X4r8uXlsJwfIAOZvAM9z6fwRICfTq2ydL2PqNZoMM2agpvqjTK38Hl+8veBYm4ZfzAMPMC/wChlU0WR4GcRXMAw5Szw1W9MHpKx/iyHZhYefKSeGHwsnMSpk/BouD1LqydDp5GTSJnuEYjK635+E+k0jiXYZWqKMkadj6Ul05DpmS6RlpWiSsKBBLDCAxQIoiRwgBwEcBEEdAR0cIkUQAWdadOgAtokdOgA2LaLOgB4tQAzKGOlxfyvNxhkwuJptQKKCug0AYHkwM88RrKT2l/wSvdkcbiwfr5+UzJbm2NNNMhDhb4au1NzmF7qx5ryM12Dohk2huK4UOEY7qbX7GAwlcLcdJaNx22K7iGBFzcTN43BAcpu6oDCUmPw3SOypxMPiKZB2kOtfRR6zQY/DGVNWnaSsraAo1iByA+sMGu6jp/5P0gFFj9f2jsN+JudiB6wEExD+K/TQQQbTzMSouY/WI4yi8EAfDPuO0m8GxeSoByDX9P5eU9GpuYShVs95GUdmOL3NZxVMpNvwt9Dqp+0XDVBnVx+Ia+e0K3jRH/ADJkbzTa/paV9DwnL0MzvgtRY03s5GxDA/Oa5GuqntMoyhmDdR85qML/AMYjxOpEcitB0kykZCSS6U1GdExYUQKGFEBjxFEQToAPEcIwRRAQ8RRGiOEAFiiJOgA6dOnQA6dOnQA8Rq0+UJg6ppOjA76EciJbVeFmxMrGpXZR0aZk/Zs00zbUcRnS22n2lUcQBe+4OsssJT8KnoNZluNsVZgOeokrL4qzSUcRcQVbWVvBsVmQX35y5RQY0yEooo8XhzKPF4U+U2daiDeVuIwl+UdlMkY6pQLDb+dYvuLDKo85f1cIekZTwJvtCxKJTJhCbQWPwTBb2m0wvDgN43iOB8B00kkwcUeZZ7aRaNTX6w/E6OVyOV5BQ2N5byil7M3HAa+ek6cxZ18xo30i4nRg3W3zlJwDFBKi3Oh+x0M0GLp3DL+U/SZJqmXxdom0TdR2mqwg8A8pjuH1bjy0M2WD+ARY9pCnwOGklUjIxh6RmkzE6nDCApmHWMY4RYgiwAUR0bHQAcIojRHCAhYsQRYAdHRsdADp06dADFmnpYyjOEs/rNBiWs5BFtZHxFLXMJnaN0XYTJdRYzP8Zp333HOX9AmMxuEV11ETLE6M9gEKsDyM0NI6SCmFA9JLpyXkXgMdZwpXnLJNFYyDRX1MJGCmqy4dLiQzhoFZBqVXA8K3+khV62IYWAX7zQJhescKFuUBo8q47hHBu4t5TPEZTrqJ617Q8MFRD15Ty/H4coxUiXQl4K8kfIGnUykHkP5pNzhsQHVH/MuRv0MwGaaH2bxm9JjuLr2YSOaNqyOOW9F3gWK1GU6XM3HCnugHSYXEjUOOozfrNjwGrceYvMyfyTLpL4llaFpRriOpTUZCZSklZHpSSojGOEW0R6yJqxlNjuNrsmp6DWRcqLI4my6EfKbB8VJHiUjzBEtKNdW2MakmKUJR5CiLOEURlYoiiJFEAFEWNjoAdOnToAQcbhEYaiZ2otrjobTW10uCJmcfhTTbsdZCa2s04nvRGQQ2XSDSGtKi8iOkGu8kuJHfeAwqSTREj0xeTKIkkRYcJcRRThEh0S+0lGNukVSairZFVO145qRHKWCIBp9YFxNsemTXye5in1Tv4oqsRSBEynGfZ5KgYWsxF1PcTb1KfOQMThr7eYmeUO1NXui+M+7B1yeEcRwb0XKsLa6d4OjWKsGG4sZ617Qez6YpLgWcX15q3SeVcU4bUw75KikEbHkw6gzRKG1rgzxlvT5NlhsUHQPyYC/ZhoZoPZytY5b7HTynnvBMbYFDsTp2M1PB8XlcX2OnlObki4yN0ZaonozpOSNw1TMgMKJbB2iiS3JFKSCQAbmx5DnAUQeQvG4qoqi5IBlg4RbYCrw56p8bZU7fEf2hQlOktkQDvuT5ncwaVaj/AAgqv5m0v5Dcw9JlQXPibqf0HKQo0O/JW/1L5j4GIP8AadYRMWENyhHoRB47ievxEawK8U0+KRZKrL2jiswBA0klKgPaZo8cK7WMjvx12O1oKVFbw2bIR0ocFxcMN/SWlLGqZNSRS8ckSosjPigIFeIiGpB25E+060ijFAxf6oR6oi0MluJWcWwudDbcaiWrQLCSatUSTp2Yym0lqYbi2ByNnXY79pFR5nap0a09StDawkOoZKqNIVaRJok4d5Y0RKTDVOUucK9xHFkZInUUuQJYBQBpIuD+L0MmMJ0OmitOo5vVTd6RloGqusksIMia0YwBWAq0/lJAERwLSvLBTjTLMc3GVoqnp5GzgXB0cdR18xAcY4BRxSZXUEbqw3B6gyzUXEEEK/CbDodR/qZMWbStMuDXlw6vlHk8h497F4nDEugLoNbr8QHcQfCsVmtfQjQ+YnsFSvUtYKnmbn6SoxXBMNWsalPJU/8AkpaX80Mjn7cl8WPCskf+kP4DicyCWytK/hnBfdnwVUZTyPhb5GWYwzjddOo1H0lEFJKmic6sPSqVGBRFsB+P+c4Gsipctqw3v+kHXxtRFyotweY3HnaV4weIqHQ5BzZ9z5KP1ljexZCkrbofW42FGp1levEKtU2pIz/4jT1baWuG9n6FPxVD7xv7th5KP1lsayqLLZR0FpXpb5Y9a/ijLYvguKZQc1NT+VmNx6gSobhuLBsAjdw2n1E1nEMaFFx6nnKVOJAnciKSROLk0RsPwrEEjOEA5+K8v04emWxsZWtjuhMiVcY/WRtIlTfJZV6CpsbdIlHHuhsdR1lZ7xn/ABGI4YDeRbFRfPi7xaLynWvYCTKOIEmmFFytSd7yVbYu0GceOsNg0m8KwLLJJEDUE00ZLAVaYYWMz2NwZQ3Hw/aaQGR6gB0OxkZRUhwm4syNQyM7S74rwwqMyajp0meqNM8otcm2MlJbDc2U3lvw+reUbvD8MxVnCmRTHJbGupb3EsKTg+fMSvwxvDk22mrDkcfwYs2JT/JMIg2ED/UN/b8j+8BVYtudOg0H0mp9RFGVdNNj6mKQHLm111scoNtM7AHL07QL0mv47AHUBTdSP8vxDysI5ALWiK5XRbFeaHVT3H5T3EplnlLbhGiPTqO/IhNp0eFV/hNj+Rt/+07N94LbQ6HneUNGhNM5lgHSSLxGiHwQ8s5HZdVJHkZYf0o5nXtFOGTpfzM0R6eb+jPLqYL7IVLiSk2qi3966EeY5yx92wFy4A5Hty0kWvQUj4R8hKLjfEqlNbBc4A0F7XtsDJSwSS9lcc0JS9EriPEQNBvzlUOJVH0Fyeg1MyLceqVHJKgdUFww/eTMPxxk208pknZ0NNK0jTJw6u/xDKOrH9BHr7NuT/yoPRryrw/tQ2zS5wWJasCVa0gtxPUBx/s/URcyOrjpaxlF/V/hOh2l3iMXUQ5S5v0NrESnxGCVyTexJ1MTVMlFbbj6NXXeTTUuJWpgWXZwfMSUjt8JXyIkWRI9aradTxZEnJ7P4ipqEsO85vZfEjkD6xqLF3I+yC+LJg/fnrJv/TmJH4B853/T+I/J9YUx9yPs9XLQFV4N60jVK82swj2qSPUq6wbvAFjI2JssadW4sZnuO8Mtd025iWqGFtcWMUkpKicJuLs8/qGRHcg3G4l/xzhbIS6i69uUr+E8KbEPl1CLq7dB0HczK1To3xmpRs1fB6+ekj9RJ2aOTChQFUWAAAHQDaL7uWFXkGWjGaPZbQLGOwoW8TNGZpKwBBzfmFvl2lkI6pUV5JaI2B/pS3K3c6SUqg2Wo1xtn/Ev/wCl89odjAVDpNkcEVyYJdRKX0DxOEKEgHUcjz6EGQmcyhx/EKyYgBmOn/Fc+EoN0/nUS6WutRBUT/uHMEbg9x9pnnFW0tmv7/BtipKKcnafn0/TLGnWzC49exji0qqGIyt2Oh7dDJrVLTZhya42c/PjcJV48BSZBxWFV95JFSDcy4pMN7Rezf8A7iaEb2+8y1VnUhXXXqB8U9YqWOhG+kynEeDFsy5GIuR8J9Jz+qgou15Or0OeTi4vwZPuJo/Z7jKomRjY3v5iZ/iHD61E5ir5F3BUgW67bx4w2cBl1BFwZj43NepNtI0vEOIq7AjQDvvIlLFAncfOZ98Ke8Zh8EwYEEiLZkXsaxqnebL2Y4UAod11O1+kzHAEQOhcX8+s9JpEWFtpKEdyjNN1QQTrxIkuMws6JOgBUNWJjbGFWnCLThYAAkItOHVIQLAAC04VUjgIRUibSHGLfAP3YOhGkJRw6oLKoA305nrCqBHWlbdl8VpBlYxkhWME7xE0yPUpyLUSS3eRXeOiaYB1kdmIIZTYjn+hHMQzvItR4XXANXsy2w+KzrfYjQjof1BilpQpXKMGHqOo6S294CAw1B1E6WDJrj9nMz4u3L6ZA4zw9ayZTod1PNWGxEzPC+JPRdlceIaOvJl5OPT9e9tmWvM17T8IL2qJo6jTow/Ke20eXHq+S5XBZ0vUKFwnvF8/6T6ttGXVGF1I2seULh8SCtidRofLkf50mS4PxchfdvtmBB5IxuSCbc7+W21wsssWzWup1GxmKOXtzvw+UasvT9yNfp/RqVoPa+nW19Yw8wd+n6SiwHtArnVwD+JDfMO3eWrY1WF+4I52INwR3GkvXVvyiiXRJcMj/wDrNKk6uTmGoNhmC356ScOP0X+F1I5WkXE8AFYFw+Rm1Iy3W51OgtaZbHextdCWTK3+D5T8mtM+TLKTui/FijCNWbvDYhHO4iYng1BxrTTzAyn5raeeUalfDmzq4/yBHyaXGD9rCvhcE/cfvKrT5LHF8ok8T9mkXVHynkG1B9dxKBsJkaxFiJr/AHoqrcGQ8ZgMy6fENj17GQkvRNP2VOFNpueBYzOljuJkk4a4TPbTp+K3WS+FYrI4PI7xxbiynJG0bi868HTcMARHXl5lFnRLzrwAiiPBgrxc0ASsKI4IY/DrzMM8g5XwWrGlyRwIoM53EC1YSBcvok54hrSG1aBetHQaSY9SR3qyK1aBevGSSJFStIz1pGqVpGqV4mySiSXryM9SAepAtUMi2TSJLvOoY4podU/+p626SIKkbUaShNwlaIZMcZxplyOI07XLrb/ISLW4kHR1pqWZEzjNdQyA2fLcXJUENYgaXsdJVADpHCuUZXW2ZDmAOxGxU9iCQexM0Pq5PhUZV0UVu3ZSYzCs5LA5X8WUjQAkW53t0vuLm0NwnH+9pWOjocrrtYrpe3L9wRylhxOiqsHTWm4zof7Tup/uU3U+XeZrEVPcYhKo+Cr4KnQOPhb+dG6yhtzbT5NN6Uq4LfB8CfEuxp2Upa7k5bE3sBbc6bSxo8N4hRa2RKq6XKOFe3cPYfIyLhuMf0xYlWZG+LKdQRztzH7S+wPtbSdTZxfoTr6iEVGgld7ErDcRqqAHpOvXwlh81uJP/q1IuNYPA8Vpn8QvLA11IjSIPngp69YOLCzKdCCL39DKLH+y+bx0TlbfI2x8m5et/SaXFugF8q+gF4Klicy3H/iRaJmVwHEijGnUBR13U6XB2YdQddRzBl57+4uNovEcEldcri5GqsPiU9Q3KQcNw+onhvnXlyI8+UT+gT9lvg69/A2x2/aV2NwZQkgaX+Ul+5YDW1+x2jvfXFm+cOVTE15J/s9jsy5TuJdzJUEKOHX1E1VJ8wBk4vajNkjTHzrxLxLyZWRC1p1Nrm5kao99Jy1rSqUrdI04oUrZZ++sIGpie8gvibSHVxV40iyifUxMjPipXPXMZ72Fj0ll/URjV5XmrBtWkWx0TnrwDV5FerGF4WSokPUgHeDd4LNIkhzPGM8YzRhaIYQtEzweaITAAhaNZozPGM8BEnA1lYNQqMFRjmRztTfa5/sawDdLA8pR8cwLWei4ytqLHkw1GvTbUbg95KcyUtdKyLSrtlKjLTrWuUHJKg3an0O68tNJZF/srkufRnuH4n3lJS3xDwtffMOvnv6yHjMKL3EsMbwbEYKuyVlslQZkdTmpuwF2yNzOpNjY6DSNqC8JrS9hQeqJW0MZWpnwOSOja/Xf6y5wntlUTR1Pof3lVWpyK6QTTB2j0LA8XGIUG+/8MusOwQbzyHDYx6LXQ6c1Ox/Y95tOC+0CVhlvZhup3/3G4tbgpJ7M1BcXvew+3+pPtpqPUSjpVjeS1rkDTbp0kUwa9Eiu4AkVHVxpGtWJP3ie7y/Dtvbp/qKx0S0frLDh+LC+FjpyPTz7SlL99YhcxqVFco2jY3izP8L4pYhH2OgPQ9+0vZapJmaScXRRvUtI714yqx1kRmMpRuoLUxMA1aCeDaSsdBGqxvvIIxsVgHNSNNSBYwbRDDGpFzyPFvIjCF43NBxIAOLRpaNaCJgAXNEJg7zrwAfmg2adBvAQ0vAu0VoF4AROK8axC0loMxfDhs3u2t4TsMrbgC+gvaBw+KBF75lP4uY7OOR7wXGR4G8pWqxRabroWsGH4SO4mmHyjuZMjcJNou6q32+kscN7I4qooYIqg7Z2Cm3XKLketpH9mMQRUZbA+FCCRcrci4U8hPRaGJbKNpBwp0WqeqNmFrewmJC3L0b9M7/fJK3h/s5iaWIQtSYISVZ1s6ZSDqSt8ouBvaegY7ENlOsDgq7WOsLoNNqxMPRYeE6259Y+rTI1EOjk7wbnWQe41swVJ7nUWP0hGe0LkFoBpEdjc19p2e47jlGjQ6RX3Hp94DQ0sDLrBcbVUAqasNL9Ryv3lDiNCLc94kE2iMoq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12643" name="Picture 3" descr="C:\Users\Vaibhav\Desktop\images.jpg"/>
          <p:cNvPicPr>
            <a:picLocks noChangeAspect="1" noChangeArrowheads="1"/>
          </p:cNvPicPr>
          <p:nvPr/>
        </p:nvPicPr>
        <p:blipFill>
          <a:blip r:embed="rId2"/>
          <a:srcRect/>
          <a:stretch>
            <a:fillRect/>
          </a:stretch>
        </p:blipFill>
        <p:spPr bwMode="auto">
          <a:xfrm>
            <a:off x="1143000" y="1981200"/>
            <a:ext cx="6248400" cy="3809999"/>
          </a:xfrm>
          <a:prstGeom prst="rect">
            <a:avLst/>
          </a:prstGeom>
          <a:noFill/>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924800" cy="609600"/>
          </a:xfrm>
        </p:spPr>
        <p:txBody>
          <a:bodyPr>
            <a:noAutofit/>
          </a:bodyPr>
          <a:lstStyle/>
          <a:p>
            <a:r>
              <a:rPr lang="en-US" sz="3600" dirty="0"/>
              <a:t>CLAIMED ANALGESIC MECHANISMS AND SUGGESTED AMF’S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2443953"/>
              </p:ext>
            </p:extLst>
          </p:nvPr>
        </p:nvGraphicFramePr>
        <p:xfrm>
          <a:off x="304800" y="1524001"/>
          <a:ext cx="8839200" cy="5271139"/>
        </p:xfrm>
        <a:graphic>
          <a:graphicData uri="http://schemas.openxmlformats.org/drawingml/2006/table">
            <a:tbl>
              <a:tblPr firstRow="1" bandRow="1">
                <a:tableStyleId>{C083E6E3-FA7D-4D7B-A595-EF9225AFEA82}</a:tableStyleId>
              </a:tblPr>
              <a:tblGrid>
                <a:gridCol w="2748508">
                  <a:extLst>
                    <a:ext uri="{9D8B030D-6E8A-4147-A177-3AD203B41FA5}">
                      <a16:colId xmlns:a16="http://schemas.microsoft.com/office/drawing/2014/main" val="20000"/>
                    </a:ext>
                  </a:extLst>
                </a:gridCol>
                <a:gridCol w="6090692">
                  <a:extLst>
                    <a:ext uri="{9D8B030D-6E8A-4147-A177-3AD203B41FA5}">
                      <a16:colId xmlns:a16="http://schemas.microsoft.com/office/drawing/2014/main" val="20001"/>
                    </a:ext>
                  </a:extLst>
                </a:gridCol>
              </a:tblGrid>
              <a:tr h="821346">
                <a:tc>
                  <a:txBody>
                    <a:bodyPr/>
                    <a:lstStyle/>
                    <a:p>
                      <a:r>
                        <a:rPr lang="en-US" dirty="0"/>
                        <a:t>THEORETICAL ANALGESIC</a:t>
                      </a:r>
                      <a:r>
                        <a:rPr lang="en-US" baseline="0" dirty="0"/>
                        <a:t> MECHANISM</a:t>
                      </a:r>
                      <a:endParaRPr lang="en-US" dirty="0"/>
                    </a:p>
                  </a:txBody>
                  <a:tcPr marL="68580" marR="68580"/>
                </a:tc>
                <a:tc>
                  <a:txBody>
                    <a:bodyPr/>
                    <a:lstStyle/>
                    <a:p>
                      <a:pPr algn="ctr"/>
                      <a:r>
                        <a:rPr lang="en-US" dirty="0"/>
                        <a:t>SUGGESTED</a:t>
                      </a:r>
                      <a:r>
                        <a:rPr lang="en-US" baseline="0" dirty="0"/>
                        <a:t> AMF (AUTHOR)</a:t>
                      </a:r>
                      <a:endParaRPr lang="en-US" dirty="0"/>
                    </a:p>
                  </a:txBody>
                  <a:tcPr marL="68580" marR="68580"/>
                </a:tc>
                <a:extLst>
                  <a:ext uri="{0D108BD9-81ED-4DB2-BD59-A6C34878D82A}">
                    <a16:rowId xmlns:a16="http://schemas.microsoft.com/office/drawing/2014/main" val="10000"/>
                  </a:ext>
                </a:extLst>
              </a:tr>
              <a:tr h="1004603">
                <a:tc>
                  <a:txBody>
                    <a:bodyPr/>
                    <a:lstStyle/>
                    <a:p>
                      <a:r>
                        <a:rPr lang="en-US" dirty="0"/>
                        <a:t>‘PAIN GATE’/SENSORY FIBRE</a:t>
                      </a:r>
                      <a:r>
                        <a:rPr lang="en-US" baseline="0" dirty="0"/>
                        <a:t> STIMULATION</a:t>
                      </a:r>
                      <a:endParaRPr lang="en-US" dirty="0"/>
                    </a:p>
                  </a:txBody>
                  <a:tcPr marL="68580" marR="68580"/>
                </a:tc>
                <a:tc>
                  <a:txBody>
                    <a:bodyPr/>
                    <a:lstStyle/>
                    <a:p>
                      <a:r>
                        <a:rPr lang="en-US" dirty="0"/>
                        <a:t>1-100Hz</a:t>
                      </a:r>
                      <a:r>
                        <a:rPr lang="en-US" baseline="0" dirty="0"/>
                        <a:t> (WADSWORTH AND CHANMUGAM,1980)</a:t>
                      </a:r>
                    </a:p>
                    <a:p>
                      <a:r>
                        <a:rPr lang="en-US" baseline="0" dirty="0"/>
                        <a:t>80-100Hz ( DE DOMENICO,1982), 90-100 Hz (SAVAGE,1984)</a:t>
                      </a:r>
                    </a:p>
                    <a:p>
                      <a:r>
                        <a:rPr lang="en-US" baseline="0" dirty="0"/>
                        <a:t>100Hz (GOATS,1990)</a:t>
                      </a:r>
                      <a:endParaRPr lang="en-US" dirty="0"/>
                    </a:p>
                  </a:txBody>
                  <a:tcPr marL="68580" marR="68580"/>
                </a:tc>
                <a:extLst>
                  <a:ext uri="{0D108BD9-81ED-4DB2-BD59-A6C34878D82A}">
                    <a16:rowId xmlns:a16="http://schemas.microsoft.com/office/drawing/2014/main" val="10001"/>
                  </a:ext>
                </a:extLst>
              </a:tr>
              <a:tr h="1067750">
                <a:tc>
                  <a:txBody>
                    <a:bodyPr/>
                    <a:lstStyle/>
                    <a:p>
                      <a:r>
                        <a:rPr lang="en-US" dirty="0"/>
                        <a:t>INCREASED</a:t>
                      </a:r>
                      <a:r>
                        <a:rPr lang="en-US" baseline="0" dirty="0"/>
                        <a:t> CIRCULATION/ SYMAPTHETIC FIBRE STIMULATION</a:t>
                      </a:r>
                      <a:endParaRPr lang="en-US" dirty="0"/>
                    </a:p>
                  </a:txBody>
                  <a:tcPr marL="68580" marR="68580"/>
                </a:tc>
                <a:tc>
                  <a:txBody>
                    <a:bodyPr/>
                    <a:lstStyle/>
                    <a:p>
                      <a:r>
                        <a:rPr lang="en-US" dirty="0"/>
                        <a:t>0-100Hz (WILLIE,1969); 0-5Hz</a:t>
                      </a:r>
                      <a:r>
                        <a:rPr lang="en-US" baseline="0" dirty="0"/>
                        <a:t> (SAVAGE,1984)</a:t>
                      </a:r>
                      <a:endParaRPr lang="en-US" dirty="0"/>
                    </a:p>
                    <a:p>
                      <a:r>
                        <a:rPr lang="en-US" dirty="0"/>
                        <a:t>100 Hz (GANNE,1976, NIKOLOVA,1987);</a:t>
                      </a:r>
                      <a:r>
                        <a:rPr lang="en-US" baseline="0" dirty="0"/>
                        <a:t> 100Hz, 90-100Hz, 1-100Hz (WADSWORTH AND CHANMUGAM,1980) ; &gt;80Hz (DE DOMINICO-1982)</a:t>
                      </a:r>
                    </a:p>
                  </a:txBody>
                  <a:tcPr marL="68580" marR="68580"/>
                </a:tc>
                <a:extLst>
                  <a:ext uri="{0D108BD9-81ED-4DB2-BD59-A6C34878D82A}">
                    <a16:rowId xmlns:a16="http://schemas.microsoft.com/office/drawing/2014/main" val="10002"/>
                  </a:ext>
                </a:extLst>
              </a:tr>
              <a:tr h="1067750">
                <a:tc>
                  <a:txBody>
                    <a:bodyPr/>
                    <a:lstStyle/>
                    <a:p>
                      <a:r>
                        <a:rPr lang="en-US" dirty="0"/>
                        <a:t>DESCENDING</a:t>
                      </a:r>
                      <a:r>
                        <a:rPr lang="en-US" baseline="0" dirty="0"/>
                        <a:t> PAIN SUPRESSION/ NOCICEPTIVE FIBRE STIMULATION</a:t>
                      </a:r>
                      <a:endParaRPr lang="en-US" dirty="0"/>
                    </a:p>
                  </a:txBody>
                  <a:tcPr marL="68580" marR="68580"/>
                </a:tc>
                <a:tc>
                  <a:txBody>
                    <a:bodyPr/>
                    <a:lstStyle/>
                    <a:p>
                      <a:r>
                        <a:rPr lang="en-US" dirty="0"/>
                        <a:t>10-25Hz (DE DOMINICO,1982)</a:t>
                      </a:r>
                      <a:r>
                        <a:rPr lang="en-US" baseline="0" dirty="0"/>
                        <a:t> ; 130Hz (SAVAGE, 1984); </a:t>
                      </a:r>
                    </a:p>
                    <a:p>
                      <a:r>
                        <a:rPr lang="en-US" baseline="0" dirty="0"/>
                        <a:t>15Hz (GOATS-1990)</a:t>
                      </a:r>
                      <a:endParaRPr lang="en-US" dirty="0"/>
                    </a:p>
                  </a:txBody>
                  <a:tcPr marL="68580" marR="68580"/>
                </a:tc>
                <a:extLst>
                  <a:ext uri="{0D108BD9-81ED-4DB2-BD59-A6C34878D82A}">
                    <a16:rowId xmlns:a16="http://schemas.microsoft.com/office/drawing/2014/main" val="10003"/>
                  </a:ext>
                </a:extLst>
              </a:tr>
              <a:tr h="1067750">
                <a:tc>
                  <a:txBody>
                    <a:bodyPr/>
                    <a:lstStyle/>
                    <a:p>
                      <a:r>
                        <a:rPr lang="en-US" dirty="0"/>
                        <a:t>PHYSIOLOGICAL</a:t>
                      </a:r>
                      <a:r>
                        <a:rPr lang="en-US" baseline="0" dirty="0"/>
                        <a:t> BLOCK OF NOCICEPTIVE FIBRES</a:t>
                      </a:r>
                    </a:p>
                    <a:p>
                      <a:r>
                        <a:rPr lang="en-US" baseline="0" dirty="0"/>
                        <a:t>PLACEBO RESPONSE</a:t>
                      </a:r>
                      <a:endParaRPr lang="en-US" dirty="0"/>
                    </a:p>
                  </a:txBody>
                  <a:tcPr marL="68580" marR="68580"/>
                </a:tc>
                <a:tc>
                  <a:txBody>
                    <a:bodyPr/>
                    <a:lstStyle/>
                    <a:p>
                      <a:r>
                        <a:rPr lang="en-US" dirty="0"/>
                        <a:t>C FIBERS&gt;50Hz; A</a:t>
                      </a:r>
                      <a:r>
                        <a:rPr lang="el-GR" dirty="0"/>
                        <a:t>δ</a:t>
                      </a:r>
                      <a:r>
                        <a:rPr lang="en-IN" baseline="0" dirty="0"/>
                        <a:t> FIBERS&gt;40Hz (DE DOMENICO,1982); 40Hz LARGE DIAMETER/&lt;40Hz SMALL DIAMETER (GOATS, 1990)</a:t>
                      </a:r>
                    </a:p>
                    <a:p>
                      <a:r>
                        <a:rPr lang="en-IN" baseline="0" dirty="0"/>
                        <a:t>NONE SPECIFICALLY IMPLICATED</a:t>
                      </a:r>
                      <a:endParaRPr lang="en-US" dirty="0"/>
                    </a:p>
                  </a:txBody>
                  <a:tcPr marL="68580" marR="6858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3226542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 of four pole method</a:t>
            </a:r>
            <a:endParaRPr lang="en-IN" dirty="0"/>
          </a:p>
        </p:txBody>
      </p:sp>
      <p:sp>
        <p:nvSpPr>
          <p:cNvPr id="3" name="Content Placeholder 2"/>
          <p:cNvSpPr>
            <a:spLocks noGrp="1"/>
          </p:cNvSpPr>
          <p:nvPr>
            <p:ph idx="1"/>
          </p:nvPr>
        </p:nvSpPr>
        <p:spPr/>
        <p:txBody>
          <a:bodyPr/>
          <a:lstStyle/>
          <a:p>
            <a:r>
              <a:rPr lang="en-US" dirty="0"/>
              <a:t>Lower strain on skin</a:t>
            </a:r>
          </a:p>
          <a:p>
            <a:r>
              <a:rPr lang="en-US" dirty="0"/>
              <a:t>Greater area of stimulation (when using vector method)</a:t>
            </a:r>
          </a:p>
          <a:p>
            <a:r>
              <a:rPr lang="en-US" dirty="0"/>
              <a:t>Allows focus of intensity in any localized area</a:t>
            </a:r>
          </a:p>
          <a:p>
            <a:pPr>
              <a:buNone/>
            </a:pPr>
            <a:r>
              <a:rPr lang="en-US" dirty="0"/>
              <a:t>     (when using Static interference)</a:t>
            </a:r>
          </a:p>
          <a:p>
            <a:r>
              <a:rPr lang="en-US" dirty="0"/>
              <a:t>Suitable for treating deeper layers of tissue</a:t>
            </a:r>
          </a:p>
          <a:p>
            <a:r>
              <a:rPr lang="en-US" dirty="0"/>
              <a:t>No electrolytic skin effect and hyperemia as the current is bipolar.</a:t>
            </a:r>
          </a:p>
          <a:p>
            <a:pPr>
              <a:buNone/>
            </a:pPr>
            <a:endParaRPr lang="en-IN"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Disadvantage of four pole method</a:t>
            </a:r>
            <a:endParaRPr lang="en-IN" dirty="0"/>
          </a:p>
        </p:txBody>
      </p:sp>
      <p:sp>
        <p:nvSpPr>
          <p:cNvPr id="3" name="Content Placeholder 2"/>
          <p:cNvSpPr>
            <a:spLocks noGrp="1"/>
          </p:cNvSpPr>
          <p:nvPr>
            <p:ph idx="1"/>
          </p:nvPr>
        </p:nvSpPr>
        <p:spPr/>
        <p:txBody>
          <a:bodyPr/>
          <a:lstStyle/>
          <a:p>
            <a:r>
              <a:rPr lang="en-US" dirty="0"/>
              <a:t>Difficult to position the electrode</a:t>
            </a:r>
          </a:p>
          <a:p>
            <a:pPr>
              <a:buNone/>
            </a:pPr>
            <a:endParaRPr lang="en-US" dirty="0"/>
          </a:p>
          <a:p>
            <a:r>
              <a:rPr lang="en-US" dirty="0"/>
              <a:t>Modulation depth is 100% at 45 degree only</a:t>
            </a:r>
          </a:p>
          <a:p>
            <a:endParaRPr lang="en-US" dirty="0"/>
          </a:p>
          <a:p>
            <a:pPr>
              <a:buNone/>
            </a:pPr>
            <a:endParaRPr lang="en-IN"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 of two pole method</a:t>
            </a:r>
            <a:endParaRPr lang="en-IN" dirty="0"/>
          </a:p>
        </p:txBody>
      </p:sp>
      <p:sp>
        <p:nvSpPr>
          <p:cNvPr id="3" name="Content Placeholder 2"/>
          <p:cNvSpPr>
            <a:spLocks noGrp="1"/>
          </p:cNvSpPr>
          <p:nvPr>
            <p:ph idx="1"/>
          </p:nvPr>
        </p:nvSpPr>
        <p:spPr/>
        <p:txBody>
          <a:bodyPr/>
          <a:lstStyle/>
          <a:p>
            <a:r>
              <a:rPr lang="en-US" dirty="0"/>
              <a:t>Small area can be treated by using bipolar method</a:t>
            </a:r>
          </a:p>
          <a:p>
            <a:r>
              <a:rPr lang="en-US" dirty="0"/>
              <a:t>Uses modulated current</a:t>
            </a:r>
          </a:p>
          <a:p>
            <a:r>
              <a:rPr lang="en-US" dirty="0"/>
              <a:t>Easy to apply</a:t>
            </a:r>
            <a:endParaRPr lang="en-IN"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Disadvantage of two pole method</a:t>
            </a:r>
            <a:endParaRPr lang="en-IN" dirty="0"/>
          </a:p>
        </p:txBody>
      </p:sp>
      <p:sp>
        <p:nvSpPr>
          <p:cNvPr id="3" name="Content Placeholder 2"/>
          <p:cNvSpPr>
            <a:spLocks noGrp="1"/>
          </p:cNvSpPr>
          <p:nvPr>
            <p:ph idx="1"/>
          </p:nvPr>
        </p:nvSpPr>
        <p:spPr/>
        <p:txBody>
          <a:bodyPr/>
          <a:lstStyle/>
          <a:p>
            <a:r>
              <a:rPr lang="en-US" dirty="0"/>
              <a:t>Greater strain on skin</a:t>
            </a:r>
          </a:p>
          <a:p>
            <a:r>
              <a:rPr lang="en-US" dirty="0"/>
              <a:t>Amplitude is greatest along the line joining two electrode.</a:t>
            </a:r>
            <a:endParaRPr lang="en-IN"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ctrTitle"/>
          </p:nvPr>
        </p:nvSpPr>
        <p:spPr>
          <a:xfrm>
            <a:off x="1371600" y="2895600"/>
            <a:ext cx="6553200" cy="1752600"/>
          </a:xfrm>
        </p:spPr>
        <p:txBody>
          <a:bodyPr/>
          <a:lstStyle/>
          <a:p>
            <a:pPr algn="ctr"/>
            <a:r>
              <a:rPr lang="en-US" dirty="0"/>
              <a:t>Clinical Application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a:t>Pain Relief</a:t>
            </a:r>
          </a:p>
        </p:txBody>
      </p:sp>
      <p:sp>
        <p:nvSpPr>
          <p:cNvPr id="50179" name="Rectangle 3"/>
          <p:cNvSpPr>
            <a:spLocks noGrp="1" noChangeArrowheads="1"/>
          </p:cNvSpPr>
          <p:nvPr>
            <p:ph idx="1"/>
          </p:nvPr>
        </p:nvSpPr>
        <p:spPr>
          <a:xfrm>
            <a:off x="838200" y="1981200"/>
            <a:ext cx="8077200" cy="4114800"/>
          </a:xfrm>
        </p:spPr>
        <p:txBody>
          <a:bodyPr>
            <a:normAutofit lnSpcReduction="10000"/>
          </a:bodyPr>
          <a:lstStyle/>
          <a:p>
            <a:r>
              <a:rPr lang="en-US"/>
              <a:t>Stimulation of high frequencies (90-130 Hz) facilitates the gate mechanisms that masks the pain symptoms</a:t>
            </a:r>
          </a:p>
          <a:p>
            <a:r>
              <a:rPr lang="en-US"/>
              <a:t>Stimulation of lower frequencies (2-5Hz) activates the opioid  mechanisms that provides a degree of relief.</a:t>
            </a:r>
          </a:p>
          <a:p>
            <a:r>
              <a:rPr lang="en-US"/>
              <a:t>Frequencies of 10-25 Hz stimulates the reticular formation while &gt; 50 Hz blocks the C fiber transmission to relieve pain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457200" y="1600200"/>
            <a:ext cx="8229600" cy="3505200"/>
          </a:xfrm>
        </p:spPr>
        <p:txBody>
          <a:bodyPr>
            <a:normAutofit/>
          </a:bodyPr>
          <a:lstStyle/>
          <a:p>
            <a:r>
              <a:rPr lang="en-US" sz="3200" i="1" dirty="0"/>
              <a:t>Interferential Therapy provide substantive evidence of pain relief.(Hurley et al 2004, Johnson and </a:t>
            </a:r>
            <a:r>
              <a:rPr lang="en-US" sz="3200" i="1" dirty="0" err="1"/>
              <a:t>Tabasam</a:t>
            </a:r>
            <a:r>
              <a:rPr lang="en-US" sz="3200" i="1" dirty="0"/>
              <a:t> 2003, Walker et al 2006, McManus et al 2006, Jorge et al 2006.</a:t>
            </a:r>
          </a:p>
          <a:p>
            <a:pPr>
              <a:buNone/>
            </a:pPr>
            <a:endParaRPr lang="en-US" dirty="0"/>
          </a:p>
        </p:txBody>
      </p:sp>
      <p:sp>
        <p:nvSpPr>
          <p:cNvPr id="5" name="Rectangle 2"/>
          <p:cNvSpPr>
            <a:spLocks noGrp="1" noChangeArrowheads="1"/>
          </p:cNvSpPr>
          <p:nvPr>
            <p:ph type="title"/>
          </p:nvPr>
        </p:nvSpPr>
        <p:spPr>
          <a:xfrm>
            <a:off x="457200" y="155448"/>
            <a:ext cx="8229600" cy="1252728"/>
          </a:xfrm>
        </p:spPr>
        <p:txBody>
          <a:bodyPr/>
          <a:lstStyle/>
          <a:p>
            <a:r>
              <a:rPr lang="en-US" dirty="0"/>
              <a:t>Pain Relief</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457200" y="1600200"/>
            <a:ext cx="8229600" cy="3505200"/>
          </a:xfrm>
        </p:spPr>
        <p:txBody>
          <a:bodyPr>
            <a:normAutofit fontScale="77500" lnSpcReduction="20000"/>
          </a:bodyPr>
          <a:lstStyle/>
          <a:p>
            <a:r>
              <a:rPr lang="en-US" dirty="0"/>
              <a:t>Acute pain</a:t>
            </a:r>
          </a:p>
          <a:p>
            <a:pPr lvl="1"/>
            <a:r>
              <a:rPr lang="en-US" dirty="0"/>
              <a:t>90 to 100 Hz rhythmic or  70-150 Hz</a:t>
            </a:r>
          </a:p>
          <a:p>
            <a:pPr lvl="1"/>
            <a:r>
              <a:rPr lang="en-US" dirty="0"/>
              <a:t>Medium dosage</a:t>
            </a:r>
          </a:p>
          <a:p>
            <a:pPr lvl="1"/>
            <a:r>
              <a:rPr lang="en-US" dirty="0"/>
              <a:t>10 </a:t>
            </a:r>
            <a:r>
              <a:rPr lang="en-US" dirty="0" err="1"/>
              <a:t>mins</a:t>
            </a:r>
            <a:r>
              <a:rPr lang="en-US" dirty="0"/>
              <a:t>.</a:t>
            </a:r>
          </a:p>
          <a:p>
            <a:pPr lvl="1">
              <a:buNone/>
            </a:pPr>
            <a:endParaRPr lang="en-US" dirty="0"/>
          </a:p>
          <a:p>
            <a:r>
              <a:rPr lang="en-US" dirty="0"/>
              <a:t>Chronic pain</a:t>
            </a:r>
          </a:p>
          <a:p>
            <a:pPr lvl="1"/>
            <a:r>
              <a:rPr lang="en-US" dirty="0"/>
              <a:t>100 Hz constant, 1-100 Hz rhythmic, or less then 50 Hz for </a:t>
            </a:r>
            <a:r>
              <a:rPr lang="en-US" dirty="0" err="1"/>
              <a:t>neurogenic</a:t>
            </a:r>
            <a:r>
              <a:rPr lang="en-US" dirty="0"/>
              <a:t> pain</a:t>
            </a:r>
          </a:p>
          <a:p>
            <a:pPr lvl="1"/>
            <a:r>
              <a:rPr lang="en-US" dirty="0"/>
              <a:t>Medium dosage</a:t>
            </a:r>
          </a:p>
          <a:p>
            <a:pPr lvl="1"/>
            <a:r>
              <a:rPr lang="en-US" dirty="0"/>
              <a:t>10 -15 </a:t>
            </a:r>
            <a:r>
              <a:rPr lang="en-US" dirty="0" err="1"/>
              <a:t>mins</a:t>
            </a:r>
            <a:r>
              <a:rPr lang="en-US" dirty="0"/>
              <a:t>.</a:t>
            </a:r>
          </a:p>
          <a:p>
            <a:endParaRPr lang="en-US" dirty="0"/>
          </a:p>
        </p:txBody>
      </p:sp>
      <p:sp>
        <p:nvSpPr>
          <p:cNvPr id="5" name="Rectangle 2"/>
          <p:cNvSpPr>
            <a:spLocks noGrp="1" noChangeArrowheads="1"/>
          </p:cNvSpPr>
          <p:nvPr>
            <p:ph type="title"/>
          </p:nvPr>
        </p:nvSpPr>
        <p:spPr>
          <a:xfrm>
            <a:off x="457200" y="155448"/>
            <a:ext cx="8229600" cy="1252728"/>
          </a:xfrm>
        </p:spPr>
        <p:txBody>
          <a:bodyPr/>
          <a:lstStyle/>
          <a:p>
            <a:r>
              <a:rPr lang="en-US" dirty="0"/>
              <a:t>Pain Relief</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14400" y="228600"/>
            <a:ext cx="7772400" cy="1143000"/>
          </a:xfrm>
        </p:spPr>
        <p:txBody>
          <a:bodyPr/>
          <a:lstStyle/>
          <a:p>
            <a:pPr algn="ctr"/>
            <a:r>
              <a:rPr lang="en-US" dirty="0"/>
              <a:t>Muscle Stimulation</a:t>
            </a:r>
          </a:p>
        </p:txBody>
      </p:sp>
      <p:sp>
        <p:nvSpPr>
          <p:cNvPr id="52227" name="Rectangle 3"/>
          <p:cNvSpPr>
            <a:spLocks noGrp="1" noChangeArrowheads="1"/>
          </p:cNvSpPr>
          <p:nvPr>
            <p:ph idx="1"/>
          </p:nvPr>
        </p:nvSpPr>
        <p:spPr>
          <a:xfrm>
            <a:off x="914400" y="1676400"/>
            <a:ext cx="7772400" cy="4800600"/>
          </a:xfrm>
        </p:spPr>
        <p:txBody>
          <a:bodyPr>
            <a:normAutofit fontScale="92500" lnSpcReduction="10000"/>
          </a:bodyPr>
          <a:lstStyle/>
          <a:p>
            <a:r>
              <a:rPr lang="en-US" dirty="0"/>
              <a:t>No significant evidence that has demonstrated a significant benefit of IFT over active exercise.</a:t>
            </a:r>
          </a:p>
          <a:p>
            <a:r>
              <a:rPr lang="en-US" dirty="0"/>
              <a:t>Note: Except for clinical circumstances where assisted contraction is beneficial.</a:t>
            </a:r>
          </a:p>
          <a:p>
            <a:r>
              <a:rPr lang="en-US" dirty="0"/>
              <a:t>Choice of parameters will depend on the desired effect.</a:t>
            </a:r>
          </a:p>
          <a:p>
            <a:r>
              <a:rPr lang="en-US" dirty="0"/>
              <a:t>Most effective motor nerve stimulation range= 10 and 20, 10 and 25 Hz</a:t>
            </a:r>
          </a:p>
          <a:p>
            <a:r>
              <a:rPr lang="en-US" dirty="0"/>
              <a:t>1-10 Hz rhythmic, high dosage, 5-10 </a:t>
            </a:r>
            <a:r>
              <a:rPr lang="en-US" dirty="0" err="1"/>
              <a:t>mins</a:t>
            </a:r>
            <a:r>
              <a:rPr lang="en-US" dirty="0"/>
              <a:t>. Up to 15 </a:t>
            </a:r>
            <a:r>
              <a:rPr lang="en-US" dirty="0" err="1"/>
              <a:t>mins</a:t>
            </a:r>
            <a:r>
              <a:rPr lang="en-US" dirty="0"/>
              <a:t>.</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533400"/>
            <a:ext cx="6096000" cy="914400"/>
          </a:xfrm>
        </p:spPr>
        <p:txBody>
          <a:bodyPr/>
          <a:lstStyle/>
          <a:p>
            <a:r>
              <a:rPr lang="en-US" dirty="0"/>
              <a:t>Basic Principles of IFT</a:t>
            </a:r>
          </a:p>
        </p:txBody>
      </p:sp>
      <p:sp>
        <p:nvSpPr>
          <p:cNvPr id="19459" name="Rectangle 3"/>
          <p:cNvSpPr>
            <a:spLocks noGrp="1" noChangeArrowheads="1"/>
          </p:cNvSpPr>
          <p:nvPr>
            <p:ph idx="1"/>
          </p:nvPr>
        </p:nvSpPr>
        <p:spPr>
          <a:xfrm>
            <a:off x="304800" y="1752600"/>
            <a:ext cx="8305800" cy="4800600"/>
          </a:xfrm>
        </p:spPr>
        <p:txBody>
          <a:bodyPr>
            <a:normAutofit/>
          </a:bodyPr>
          <a:lstStyle/>
          <a:p>
            <a:r>
              <a:rPr lang="en-US" dirty="0"/>
              <a:t>IFT utilizes the strong physiological effects of low frequency (&lt;150pps) electrical stimulation of nerves without the associated painful and unpleasant side effects associated with low frequency stimulation</a:t>
            </a:r>
          </a:p>
          <a:p>
            <a:r>
              <a:rPr lang="en-PH" dirty="0"/>
              <a:t>Uses amplitude modulation of medium frequency currents to produce low frequency currents which will be more tolerable for the skin.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0" end="0"/>
                                            </p:txEl>
                                          </p:spTgt>
                                        </p:tgtEl>
                                        <p:attrNameLst>
                                          <p:attrName>style.visibility</p:attrName>
                                        </p:attrNameLst>
                                      </p:cBhvr>
                                      <p:to>
                                        <p:strVal val="visible"/>
                                      </p:to>
                                    </p:set>
                                    <p:anim calcmode="lin" valueType="num">
                                      <p:cBhvr additive="base">
                                        <p:cTn id="13"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1" end="1"/>
                                            </p:txEl>
                                          </p:spTgt>
                                        </p:tgtEl>
                                        <p:attrNameLst>
                                          <p:attrName>style.visibility</p:attrName>
                                        </p:attrNameLst>
                                      </p:cBhvr>
                                      <p:to>
                                        <p:strVal val="visible"/>
                                      </p:to>
                                    </p:set>
                                    <p:anim calcmode="lin" valueType="num">
                                      <p:cBhvr additive="base">
                                        <p:cTn id="19"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a:r>
              <a:rPr lang="en-US" dirty="0"/>
              <a:t>Blood Flow</a:t>
            </a:r>
          </a:p>
        </p:txBody>
      </p:sp>
      <p:sp>
        <p:nvSpPr>
          <p:cNvPr id="53251" name="Rectangle 3"/>
          <p:cNvSpPr>
            <a:spLocks noGrp="1" noChangeArrowheads="1"/>
          </p:cNvSpPr>
          <p:nvPr>
            <p:ph idx="1"/>
          </p:nvPr>
        </p:nvSpPr>
        <p:spPr>
          <a:xfrm>
            <a:off x="685800" y="1981200"/>
            <a:ext cx="8229600" cy="4114800"/>
          </a:xfrm>
        </p:spPr>
        <p:txBody>
          <a:bodyPr/>
          <a:lstStyle/>
          <a:p>
            <a:r>
              <a:rPr lang="en-US"/>
              <a:t>IFT demonstrated vascular changes at 10-20 Hz although the experiment was unable to clearly identify the mechanism for change (Noble et al,2000)</a:t>
            </a:r>
          </a:p>
          <a:p>
            <a:r>
              <a:rPr lang="en-US"/>
              <a:t>The most likely mechanism is via muscle stimulation which brings about a local metabolic and vascular change in the tissues.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62000" y="381000"/>
            <a:ext cx="7467600" cy="1143000"/>
          </a:xfrm>
        </p:spPr>
        <p:txBody>
          <a:bodyPr/>
          <a:lstStyle/>
          <a:p>
            <a:pPr algn="ctr"/>
            <a:r>
              <a:rPr lang="en-US" dirty="0"/>
              <a:t>Edema</a:t>
            </a:r>
          </a:p>
        </p:txBody>
      </p:sp>
      <p:sp>
        <p:nvSpPr>
          <p:cNvPr id="54275" name="Rectangle 3"/>
          <p:cNvSpPr>
            <a:spLocks noGrp="1" noChangeArrowheads="1"/>
          </p:cNvSpPr>
          <p:nvPr>
            <p:ph idx="1"/>
          </p:nvPr>
        </p:nvSpPr>
        <p:spPr>
          <a:xfrm>
            <a:off x="685800" y="1981200"/>
            <a:ext cx="8229600" cy="4114800"/>
          </a:xfrm>
        </p:spPr>
        <p:txBody>
          <a:bodyPr/>
          <a:lstStyle/>
          <a:p>
            <a:r>
              <a:rPr lang="en-US" dirty="0"/>
              <a:t>Evidence is very limited</a:t>
            </a:r>
          </a:p>
          <a:p>
            <a:r>
              <a:rPr lang="en-US" dirty="0"/>
              <a:t>Mechanism: Local muscle contraction combined with local vascular changes will result an effective </a:t>
            </a:r>
            <a:r>
              <a:rPr lang="en-US" dirty="0" err="1"/>
              <a:t>reabsorption</a:t>
            </a:r>
            <a:r>
              <a:rPr lang="en-US" dirty="0"/>
              <a:t> of tissue fluid.</a:t>
            </a:r>
          </a:p>
          <a:p>
            <a:r>
              <a:rPr lang="en-US" dirty="0"/>
              <a:t>1-10 Hz Rhythmic is effective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2971800"/>
            <a:ext cx="9144000" cy="1371600"/>
          </a:xfrm>
        </p:spPr>
        <p:txBody>
          <a:bodyPr>
            <a:normAutofit/>
          </a:bodyPr>
          <a:lstStyle/>
          <a:p>
            <a:pPr algn="ctr"/>
            <a:r>
              <a:rPr lang="en-US" dirty="0"/>
              <a:t>Indications and </a:t>
            </a:r>
            <a:r>
              <a:rPr lang="en-US" sz="4400" dirty="0"/>
              <a:t>Contraindications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Indications</a:t>
            </a:r>
          </a:p>
        </p:txBody>
      </p:sp>
      <p:sp>
        <p:nvSpPr>
          <p:cNvPr id="56323" name="Rectangle 3"/>
          <p:cNvSpPr>
            <a:spLocks noGrp="1" noChangeArrowheads="1"/>
          </p:cNvSpPr>
          <p:nvPr>
            <p:ph sz="half" idx="1"/>
          </p:nvPr>
        </p:nvSpPr>
        <p:spPr>
          <a:xfrm>
            <a:off x="762000" y="1600200"/>
            <a:ext cx="3810000" cy="4648200"/>
          </a:xfrm>
        </p:spPr>
        <p:txBody>
          <a:bodyPr>
            <a:noAutofit/>
          </a:bodyPr>
          <a:lstStyle/>
          <a:p>
            <a:r>
              <a:rPr lang="en-US" sz="1900" dirty="0"/>
              <a:t>Pain</a:t>
            </a:r>
          </a:p>
          <a:p>
            <a:r>
              <a:rPr lang="en-US" sz="1900" dirty="0"/>
              <a:t>Muscle spasm</a:t>
            </a:r>
          </a:p>
          <a:p>
            <a:r>
              <a:rPr lang="en-US" sz="1900" dirty="0"/>
              <a:t>Edema</a:t>
            </a:r>
          </a:p>
          <a:p>
            <a:pPr lvl="1"/>
            <a:r>
              <a:rPr lang="en-US" sz="1900" dirty="0"/>
              <a:t>Rhythmic 1 -100 Hz or 1-10 Hz</a:t>
            </a:r>
          </a:p>
          <a:p>
            <a:r>
              <a:rPr lang="en-US" sz="1900" dirty="0"/>
              <a:t>Hematoma</a:t>
            </a:r>
          </a:p>
          <a:p>
            <a:pPr lvl="1"/>
            <a:r>
              <a:rPr lang="en-US" sz="1900" dirty="0"/>
              <a:t>100 Hz constant, then with US</a:t>
            </a:r>
          </a:p>
          <a:p>
            <a:r>
              <a:rPr lang="en-US" sz="1900" dirty="0"/>
              <a:t>Chronic </a:t>
            </a:r>
            <a:r>
              <a:rPr lang="en-US" sz="1900" dirty="0" err="1"/>
              <a:t>ligamentous</a:t>
            </a:r>
            <a:r>
              <a:rPr lang="en-US" sz="1900" dirty="0"/>
              <a:t> lesions</a:t>
            </a:r>
          </a:p>
          <a:p>
            <a:r>
              <a:rPr lang="en-US" sz="1900" dirty="0"/>
              <a:t>Trigger spots on </a:t>
            </a:r>
            <a:r>
              <a:rPr lang="en-US" sz="1900" dirty="0" err="1"/>
              <a:t>myofascial</a:t>
            </a:r>
            <a:r>
              <a:rPr lang="en-US" sz="1900" dirty="0"/>
              <a:t> syndromes</a:t>
            </a:r>
          </a:p>
          <a:p>
            <a:pPr lvl="1"/>
            <a:r>
              <a:rPr lang="en-US" sz="1900" dirty="0"/>
              <a:t>Constant 100 Hz and rhythmic 1-100 Hz</a:t>
            </a:r>
          </a:p>
        </p:txBody>
      </p:sp>
      <p:sp>
        <p:nvSpPr>
          <p:cNvPr id="56324" name="Rectangle 4"/>
          <p:cNvSpPr>
            <a:spLocks noGrp="1" noChangeArrowheads="1"/>
          </p:cNvSpPr>
          <p:nvPr>
            <p:ph sz="half" idx="2"/>
          </p:nvPr>
        </p:nvSpPr>
        <p:spPr>
          <a:xfrm>
            <a:off x="4648200" y="1600200"/>
            <a:ext cx="4038600" cy="4623816"/>
          </a:xfrm>
        </p:spPr>
        <p:txBody>
          <a:bodyPr>
            <a:normAutofit fontScale="92500" lnSpcReduction="10000"/>
          </a:bodyPr>
          <a:lstStyle/>
          <a:p>
            <a:r>
              <a:rPr lang="en-US" dirty="0"/>
              <a:t>Stress incontinence</a:t>
            </a:r>
          </a:p>
          <a:p>
            <a:pPr lvl="1"/>
            <a:r>
              <a:rPr lang="en-US" dirty="0"/>
              <a:t>1-10 Hz rhythmic or</a:t>
            </a:r>
          </a:p>
          <a:p>
            <a:pPr lvl="1">
              <a:buNone/>
            </a:pPr>
            <a:r>
              <a:rPr lang="en-US" dirty="0"/>
              <a:t> 1-100 Hz rhythmic for 15 minutes</a:t>
            </a:r>
          </a:p>
          <a:p>
            <a:r>
              <a:rPr lang="en-US" dirty="0"/>
              <a:t>Delayed union</a:t>
            </a:r>
          </a:p>
          <a:p>
            <a:pPr lvl="1"/>
            <a:r>
              <a:rPr lang="en-US" dirty="0"/>
              <a:t>100 Hz constant, moderately strong dose, 15 </a:t>
            </a:r>
            <a:r>
              <a:rPr lang="en-US" dirty="0" err="1"/>
              <a:t>mins</a:t>
            </a:r>
            <a:r>
              <a:rPr lang="en-US" dirty="0"/>
              <a:t>.</a:t>
            </a:r>
          </a:p>
          <a:p>
            <a:r>
              <a:rPr lang="en-US" dirty="0" err="1"/>
              <a:t>Epicondylitis</a:t>
            </a:r>
            <a:endParaRPr lang="en-US" dirty="0"/>
          </a:p>
          <a:p>
            <a:r>
              <a:rPr lang="en-US" dirty="0"/>
              <a:t>Retarded callus formation</a:t>
            </a:r>
          </a:p>
          <a:p>
            <a:r>
              <a:rPr lang="en-US" dirty="0" err="1"/>
              <a:t>Raynaud’s</a:t>
            </a:r>
            <a:r>
              <a:rPr lang="en-US" dirty="0"/>
              <a:t> disease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304800"/>
            <a:ext cx="8229600" cy="1143000"/>
          </a:xfrm>
        </p:spPr>
        <p:txBody>
          <a:bodyPr/>
          <a:lstStyle/>
          <a:p>
            <a:r>
              <a:rPr lang="en-US" dirty="0"/>
              <a:t>Contraindications</a:t>
            </a:r>
          </a:p>
        </p:txBody>
      </p:sp>
      <p:sp>
        <p:nvSpPr>
          <p:cNvPr id="60419" name="Rectangle 3"/>
          <p:cNvSpPr>
            <a:spLocks noGrp="1" noChangeArrowheads="1"/>
          </p:cNvSpPr>
          <p:nvPr>
            <p:ph sz="half" idx="1"/>
          </p:nvPr>
        </p:nvSpPr>
        <p:spPr>
          <a:xfrm>
            <a:off x="1143000" y="1981200"/>
            <a:ext cx="2971800" cy="4114800"/>
          </a:xfrm>
        </p:spPr>
        <p:txBody>
          <a:bodyPr/>
          <a:lstStyle/>
          <a:p>
            <a:r>
              <a:rPr lang="en-US" sz="2400" dirty="0"/>
              <a:t>Arterial disease</a:t>
            </a:r>
          </a:p>
          <a:p>
            <a:r>
              <a:rPr lang="en-US" sz="2400" dirty="0"/>
              <a:t>DVT</a:t>
            </a:r>
          </a:p>
          <a:p>
            <a:r>
              <a:rPr lang="en-US" sz="2400" dirty="0"/>
              <a:t>Infective conditions</a:t>
            </a:r>
          </a:p>
          <a:p>
            <a:r>
              <a:rPr lang="en-US" sz="2400" dirty="0"/>
              <a:t>Pregnant uterus</a:t>
            </a:r>
          </a:p>
          <a:p>
            <a:r>
              <a:rPr lang="en-US" sz="2400" dirty="0"/>
              <a:t>Hemorrhage</a:t>
            </a:r>
          </a:p>
          <a:p>
            <a:r>
              <a:rPr lang="en-US" sz="2400" dirty="0"/>
              <a:t>Malignant tumors</a:t>
            </a:r>
          </a:p>
          <a:p>
            <a:r>
              <a:rPr lang="en-US" sz="2400" dirty="0"/>
              <a:t>Artificial pacemakers</a:t>
            </a:r>
          </a:p>
          <a:p>
            <a:r>
              <a:rPr lang="en-US" sz="2400" dirty="0"/>
              <a:t>Sensory loss</a:t>
            </a:r>
          </a:p>
          <a:p>
            <a:pPr>
              <a:buNone/>
            </a:pPr>
            <a:endParaRPr lang="en-US" sz="2400" dirty="0"/>
          </a:p>
        </p:txBody>
      </p:sp>
      <p:sp>
        <p:nvSpPr>
          <p:cNvPr id="60420" name="Rectangle 4"/>
          <p:cNvSpPr>
            <a:spLocks noGrp="1" noChangeArrowheads="1"/>
          </p:cNvSpPr>
          <p:nvPr>
            <p:ph sz="half" idx="2"/>
          </p:nvPr>
        </p:nvSpPr>
        <p:spPr>
          <a:xfrm>
            <a:off x="4800600" y="1676400"/>
            <a:ext cx="2971800" cy="3886200"/>
          </a:xfrm>
        </p:spPr>
        <p:txBody>
          <a:bodyPr/>
          <a:lstStyle/>
          <a:p>
            <a:endParaRPr lang="en-US" sz="2400" dirty="0"/>
          </a:p>
          <a:p>
            <a:r>
              <a:rPr lang="en-US" sz="2400" dirty="0"/>
              <a:t>During menstruation</a:t>
            </a:r>
          </a:p>
          <a:p>
            <a:r>
              <a:rPr lang="en-US" sz="2400" dirty="0"/>
              <a:t>Febrile conditions</a:t>
            </a:r>
          </a:p>
          <a:p>
            <a:r>
              <a:rPr lang="en-US" sz="2400" dirty="0"/>
              <a:t>Large open wound</a:t>
            </a:r>
          </a:p>
          <a:p>
            <a:r>
              <a:rPr lang="en-US" sz="2400" dirty="0"/>
              <a:t>Unreliable patients</a:t>
            </a:r>
          </a:p>
          <a:p>
            <a:r>
              <a:rPr lang="en-US" sz="2400" dirty="0"/>
              <a:t>Dermatological conditions</a:t>
            </a:r>
            <a:endParaRPr lang="en-US" sz="32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228600"/>
            <a:ext cx="7772400" cy="1143000"/>
          </a:xfrm>
        </p:spPr>
        <p:txBody>
          <a:bodyPr>
            <a:normAutofit fontScale="90000"/>
          </a:bodyPr>
          <a:lstStyle/>
          <a:p>
            <a:r>
              <a:rPr lang="en-US" dirty="0"/>
              <a:t>Again, how does IFT produces interference current?</a:t>
            </a:r>
          </a:p>
        </p:txBody>
      </p:sp>
      <p:sp>
        <p:nvSpPr>
          <p:cNvPr id="21507" name="Rectangle 3"/>
          <p:cNvSpPr>
            <a:spLocks noGrp="1" noChangeArrowheads="1"/>
          </p:cNvSpPr>
          <p:nvPr>
            <p:ph idx="1"/>
          </p:nvPr>
        </p:nvSpPr>
        <p:spPr>
          <a:xfrm>
            <a:off x="1295400" y="1981200"/>
            <a:ext cx="7620000" cy="4876800"/>
          </a:xfrm>
        </p:spPr>
        <p:txBody>
          <a:bodyPr/>
          <a:lstStyle/>
          <a:p>
            <a:r>
              <a:rPr lang="en-US"/>
              <a:t>Interferential Therapy utilizes two medium frequency currents, passed through the tissues simultaneously, where they are set to cross paths and literally interfere with each other. The interference gives rise to a beat frequency similar to low frequency stimulation.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0-#ppt_w/2"/>
                                          </p:val>
                                        </p:tav>
                                        <p:tav tm="100000">
                                          <p:val>
                                            <p:strVal val="#ppt_x"/>
                                          </p:val>
                                        </p:tav>
                                      </p:tavLst>
                                    </p:anim>
                                    <p:anim calcmode="lin" valueType="num">
                                      <p:cBhvr additive="base">
                                        <p:cTn id="8"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additive="base">
                                        <p:cTn id="13"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p:txBody>
          <a:bodyPr/>
          <a:lstStyle/>
          <a:p>
            <a:r>
              <a:rPr lang="en-US"/>
              <a:t>References:</a:t>
            </a:r>
          </a:p>
        </p:txBody>
      </p:sp>
      <p:sp>
        <p:nvSpPr>
          <p:cNvPr id="61445" name="Rectangle 5"/>
          <p:cNvSpPr>
            <a:spLocks noGrp="1" noChangeArrowheads="1"/>
          </p:cNvSpPr>
          <p:nvPr>
            <p:ph idx="1"/>
          </p:nvPr>
        </p:nvSpPr>
        <p:spPr/>
        <p:txBody>
          <a:bodyPr/>
          <a:lstStyle/>
          <a:p>
            <a:pPr>
              <a:lnSpc>
                <a:spcPct val="80000"/>
              </a:lnSpc>
            </a:pPr>
            <a:r>
              <a:rPr lang="en-US" sz="1800" dirty="0"/>
              <a:t>Clinical Electrotherapy by Roger M. Nelson &amp; Dean P. Currier</a:t>
            </a:r>
          </a:p>
          <a:p>
            <a:pPr>
              <a:lnSpc>
                <a:spcPct val="80000"/>
              </a:lnSpc>
            </a:pPr>
            <a:r>
              <a:rPr lang="en-US" sz="1800" dirty="0"/>
              <a:t>Clayton’s Electrotherapy by Sheila Kitchen &amp; Sarah </a:t>
            </a:r>
            <a:r>
              <a:rPr lang="en-US" sz="1800" dirty="0" err="1"/>
              <a:t>Bazin</a:t>
            </a:r>
            <a:endParaRPr lang="en-US" sz="1800" dirty="0"/>
          </a:p>
          <a:p>
            <a:pPr>
              <a:lnSpc>
                <a:spcPct val="80000"/>
              </a:lnSpc>
            </a:pPr>
            <a:r>
              <a:rPr lang="en-US" sz="1800" dirty="0"/>
              <a:t>Principles and Practice of Electrotherapy by Joseph Kahn</a:t>
            </a:r>
          </a:p>
          <a:p>
            <a:pPr>
              <a:lnSpc>
                <a:spcPct val="80000"/>
              </a:lnSpc>
            </a:pPr>
            <a:r>
              <a:rPr lang="en-US" sz="1800" dirty="0" err="1"/>
              <a:t>Electrophysical</a:t>
            </a:r>
            <a:r>
              <a:rPr lang="en-US" sz="1800" dirty="0"/>
              <a:t> Agents in Physiotherapy Therapeutic and Diagnostic Use by Hilary Wadsworth &amp; A.P.P. </a:t>
            </a:r>
            <a:r>
              <a:rPr lang="en-US" sz="1800" dirty="0" err="1"/>
              <a:t>Chanmugam</a:t>
            </a:r>
            <a:endParaRPr lang="en-US" sz="1800" dirty="0"/>
          </a:p>
          <a:p>
            <a:pPr>
              <a:lnSpc>
                <a:spcPct val="80000"/>
              </a:lnSpc>
            </a:pPr>
            <a:r>
              <a:rPr lang="en-US" sz="1800" dirty="0"/>
              <a:t>Physical Agents 2 Archives by Leonardo M. Mariano, Jr., PTRP</a:t>
            </a:r>
          </a:p>
          <a:p>
            <a:pPr>
              <a:lnSpc>
                <a:spcPct val="80000"/>
              </a:lnSpc>
            </a:pPr>
            <a:r>
              <a:rPr lang="en-US" sz="1800" dirty="0"/>
              <a:t>www.electrotherapy.org </a:t>
            </a:r>
          </a:p>
          <a:p>
            <a:pPr>
              <a:lnSpc>
                <a:spcPct val="80000"/>
              </a:lnSpc>
            </a:pPr>
            <a:r>
              <a:rPr lang="en-US" sz="1800" dirty="0"/>
              <a:t>Interferential Current Therapy in Clinical Practice</a:t>
            </a:r>
            <a:r>
              <a:rPr lang="en-US" sz="1800" b="1" dirty="0"/>
              <a:t>.</a:t>
            </a:r>
            <a:r>
              <a:rPr lang="en-US" sz="1800" dirty="0"/>
              <a:t> 1993. by Samuel Davis, PT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304800" y="1676400"/>
            <a:ext cx="8229600" cy="3028950"/>
          </a:xfrm>
        </p:spPr>
        <p:txBody>
          <a:bodyPr/>
          <a:lstStyle/>
          <a:p>
            <a:pPr algn="ctr"/>
            <a:r>
              <a:rPr lang="en-US" dirty="0"/>
              <a:t>Thank You!</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3794" name="Picture 2"/>
          <p:cNvPicPr>
            <a:picLocks noChangeAspect="1" noChangeArrowheads="1"/>
          </p:cNvPicPr>
          <p:nvPr/>
        </p:nvPicPr>
        <p:blipFill>
          <a:blip r:embed="rId2"/>
          <a:srcRect l="5376" t="12688"/>
          <a:stretch>
            <a:fillRect/>
          </a:stretch>
        </p:blipFill>
        <p:spPr bwMode="auto">
          <a:xfrm>
            <a:off x="990600" y="1524000"/>
            <a:ext cx="6705600" cy="5334000"/>
          </a:xfrm>
          <a:prstGeom prst="rect">
            <a:avLst/>
          </a:prstGeom>
          <a:noFill/>
          <a:ln w="9525">
            <a:noFill/>
            <a:miter lim="800000"/>
            <a:headEnd/>
            <a:tailEnd/>
          </a:ln>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sz="2400" dirty="0"/>
              <a:t>Capacitive Coupling</a:t>
            </a:r>
          </a:p>
          <a:p>
            <a:pPr lvl="1"/>
            <a:r>
              <a:rPr lang="en-US" sz="2000" dirty="0"/>
              <a:t>The ratio charge to potential on an electrically charged isolated conductor</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36866" name="Picture 2"/>
          <p:cNvPicPr>
            <a:picLocks noChangeAspect="1" noChangeArrowheads="1"/>
          </p:cNvPicPr>
          <p:nvPr/>
        </p:nvPicPr>
        <p:blipFill>
          <a:blip r:embed="rId2"/>
          <a:srcRect l="24375" t="23333" r="21875" b="12222"/>
          <a:stretch>
            <a:fillRect/>
          </a:stretch>
        </p:blipFill>
        <p:spPr bwMode="auto">
          <a:xfrm>
            <a:off x="609600" y="1524000"/>
            <a:ext cx="7696200" cy="4495800"/>
          </a:xfrm>
          <a:prstGeom prst="rect">
            <a:avLst/>
          </a:prstGeom>
          <a:noFill/>
          <a:ln w="9525">
            <a:noFill/>
            <a:miter lim="800000"/>
            <a:headEnd/>
            <a:tailEnd/>
          </a:ln>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err="1"/>
              <a:t>Electrokinesy</a:t>
            </a:r>
            <a:endParaRPr lang="en-US" dirty="0"/>
          </a:p>
        </p:txBody>
      </p:sp>
      <p:sp>
        <p:nvSpPr>
          <p:cNvPr id="45059" name="Rectangle 3"/>
          <p:cNvSpPr>
            <a:spLocks noGrp="1" noChangeArrowheads="1"/>
          </p:cNvSpPr>
          <p:nvPr>
            <p:ph idx="1"/>
          </p:nvPr>
        </p:nvSpPr>
        <p:spPr/>
        <p:txBody>
          <a:bodyPr/>
          <a:lstStyle/>
          <a:p>
            <a:r>
              <a:rPr lang="en-US"/>
              <a:t>50 with a 4000 Hz current</a:t>
            </a:r>
          </a:p>
          <a:p>
            <a:r>
              <a:rPr lang="en-US"/>
              <a:t>Useful for patients with pain and muscle spasm by “deblocking” the spasm of strong muscle contractions for 2-3 minutes.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304800"/>
            <a:ext cx="8382000" cy="1066800"/>
          </a:xfrm>
        </p:spPr>
        <p:txBody>
          <a:bodyPr>
            <a:normAutofit fontScale="90000"/>
          </a:bodyPr>
          <a:lstStyle/>
          <a:p>
            <a:pPr algn="ctr"/>
            <a:r>
              <a:rPr lang="en-US" sz="3600"/>
              <a:t>The problem of skin resistance in LF stimulators</a:t>
            </a:r>
            <a:endParaRPr lang="en-US"/>
          </a:p>
        </p:txBody>
      </p:sp>
      <p:sp>
        <p:nvSpPr>
          <p:cNvPr id="22531" name="Rectangle 3"/>
          <p:cNvSpPr>
            <a:spLocks noGrp="1" noChangeArrowheads="1"/>
          </p:cNvSpPr>
          <p:nvPr>
            <p:ph idx="1"/>
          </p:nvPr>
        </p:nvSpPr>
        <p:spPr>
          <a:xfrm>
            <a:off x="533400" y="1981200"/>
            <a:ext cx="8382000" cy="4114800"/>
          </a:xfrm>
        </p:spPr>
        <p:txBody>
          <a:bodyPr/>
          <a:lstStyle/>
          <a:p>
            <a:r>
              <a:rPr lang="en-US" dirty="0"/>
              <a:t>Skin impedance diminishes with increase of frequency</a:t>
            </a:r>
          </a:p>
          <a:p>
            <a:r>
              <a:rPr lang="en-US" dirty="0"/>
              <a:t>Z = 1/2  </a:t>
            </a:r>
            <a:r>
              <a:rPr lang="el-GR" dirty="0"/>
              <a:t>π</a:t>
            </a:r>
            <a:r>
              <a:rPr lang="en-US" dirty="0"/>
              <a:t> FC   </a:t>
            </a:r>
          </a:p>
          <a:p>
            <a:r>
              <a:rPr lang="en-US" dirty="0"/>
              <a:t>Z- impedance in Ohms</a:t>
            </a:r>
          </a:p>
          <a:p>
            <a:r>
              <a:rPr lang="en-US" dirty="0"/>
              <a:t>F- frequency in Hz</a:t>
            </a:r>
          </a:p>
          <a:p>
            <a:r>
              <a:rPr lang="en-US" dirty="0"/>
              <a:t>C- capacity of the skin in microfarads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 calcmode="lin" valueType="num">
                                      <p:cBhvr additive="base">
                                        <p:cTn id="13"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pRg st="1" end="1"/>
                                            </p:txEl>
                                          </p:spTgt>
                                        </p:tgtEl>
                                        <p:attrNameLst>
                                          <p:attrName>style.visibility</p:attrName>
                                        </p:attrNameLst>
                                      </p:cBhvr>
                                      <p:to>
                                        <p:strVal val="visible"/>
                                      </p:to>
                                    </p:set>
                                    <p:anim calcmode="lin" valueType="num">
                                      <p:cBhvr additive="base">
                                        <p:cTn id="19"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1">
                                            <p:txEl>
                                              <p:pRg st="2" end="2"/>
                                            </p:txEl>
                                          </p:spTgt>
                                        </p:tgtEl>
                                        <p:attrNameLst>
                                          <p:attrName>style.visibility</p:attrName>
                                        </p:attrNameLst>
                                      </p:cBhvr>
                                      <p:to>
                                        <p:strVal val="visible"/>
                                      </p:to>
                                    </p:set>
                                    <p:anim calcmode="lin" valueType="num">
                                      <p:cBhvr additive="base">
                                        <p:cTn id="25"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531">
                                            <p:txEl>
                                              <p:pRg st="3" end="3"/>
                                            </p:txEl>
                                          </p:spTgt>
                                        </p:tgtEl>
                                        <p:attrNameLst>
                                          <p:attrName>style.visibility</p:attrName>
                                        </p:attrNameLst>
                                      </p:cBhvr>
                                      <p:to>
                                        <p:strVal val="visible"/>
                                      </p:to>
                                    </p:set>
                                    <p:anim calcmode="lin" valueType="num">
                                      <p:cBhvr additive="base">
                                        <p:cTn id="31"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531">
                                            <p:txEl>
                                              <p:pRg st="4" end="4"/>
                                            </p:txEl>
                                          </p:spTgt>
                                        </p:tgtEl>
                                        <p:attrNameLst>
                                          <p:attrName>style.visibility</p:attrName>
                                        </p:attrNameLst>
                                      </p:cBhvr>
                                      <p:to>
                                        <p:strVal val="visible"/>
                                      </p:to>
                                    </p:set>
                                    <p:anim calcmode="lin" valueType="num">
                                      <p:cBhvr additive="base">
                                        <p:cTn id="37"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BRANCHTO" val="0"/>
  <p:tag name="HOTSPOTTYPE" val="NextSlide"/>
  <p:tag name="DEFINEDINNAVIGATOR"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2203</TotalTime>
  <Words>2737</Words>
  <Application>Microsoft Office PowerPoint</Application>
  <PresentationFormat>On-screen Show (4:3)</PresentationFormat>
  <Paragraphs>357</Paragraphs>
  <Slides>80</Slides>
  <Notes>3</Notes>
  <HiddenSlides>6</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8" baseType="lpstr">
      <vt:lpstr>Arial</vt:lpstr>
      <vt:lpstr>Corbel</vt:lpstr>
      <vt:lpstr>Times New Roman</vt:lpstr>
      <vt:lpstr>Wingdings</vt:lpstr>
      <vt:lpstr>Wingdings 2</vt:lpstr>
      <vt:lpstr>Wingdings 3</vt:lpstr>
      <vt:lpstr>Module</vt:lpstr>
      <vt:lpstr>Slide</vt:lpstr>
      <vt:lpstr>Medium Frequency Currents Interferential (IFT) Therapy</vt:lpstr>
      <vt:lpstr>Objectives</vt:lpstr>
      <vt:lpstr>Electrotherapy defined by Frequency </vt:lpstr>
      <vt:lpstr>Key Terms</vt:lpstr>
      <vt:lpstr>What is Interferential (IFT)Therapy?</vt:lpstr>
      <vt:lpstr>PowerPoint Presentation</vt:lpstr>
      <vt:lpstr>Basic Principles of IFT</vt:lpstr>
      <vt:lpstr>PowerPoint Presentation</vt:lpstr>
      <vt:lpstr>The problem of skin resistance in LF stimulators</vt:lpstr>
      <vt:lpstr>PowerPoint Presentation</vt:lpstr>
      <vt:lpstr>PowerPoint Presentation</vt:lpstr>
      <vt:lpstr>PowerPoint Presentation</vt:lpstr>
      <vt:lpstr>The Interference Effect</vt:lpstr>
      <vt:lpstr>Beat Frequency</vt:lpstr>
      <vt:lpstr>Constant Beat Frequency</vt:lpstr>
      <vt:lpstr>Variable Beat Frequency</vt:lpstr>
      <vt:lpstr>Variable Beat Frequency</vt:lpstr>
      <vt:lpstr>Production of Interference Effect</vt:lpstr>
      <vt:lpstr>Variations of Interference</vt:lpstr>
      <vt:lpstr>Pre - Modulated IFC</vt:lpstr>
      <vt:lpstr>Frequency Sweep</vt:lpstr>
      <vt:lpstr>Triangular Sweep Pattern</vt:lpstr>
      <vt:lpstr>Rectangular Sweep Pattern</vt:lpstr>
      <vt:lpstr>Trapezoidal Sweep Pattern</vt:lpstr>
      <vt:lpstr>Physiological Effects of IFT</vt:lpstr>
      <vt:lpstr>PHYSIOLOGICAL EFFECTS OF IFT</vt:lpstr>
      <vt:lpstr>PowerPoint Presentation</vt:lpstr>
      <vt:lpstr>PAIN TRANSMISSION</vt:lpstr>
      <vt:lpstr>NOCICEPTORS</vt:lpstr>
      <vt:lpstr>PowerPoint Presentation</vt:lpstr>
      <vt:lpstr>PowerPoint Presentation</vt:lpstr>
      <vt:lpstr>PRIMARY AFFRENT FIBERS</vt:lpstr>
      <vt:lpstr>PowerPoint Presentation</vt:lpstr>
      <vt:lpstr>ASCENDING THE SPINAL CORD</vt:lpstr>
      <vt:lpstr>PowerPoint Presentation</vt:lpstr>
      <vt:lpstr>INHIBITING THE PAIN TRANSMISSION</vt:lpstr>
      <vt:lpstr>1) GATE CONTROL THEORY</vt:lpstr>
      <vt:lpstr>PowerPoint Presentation</vt:lpstr>
      <vt:lpstr>PowerPoint Presentation</vt:lpstr>
      <vt:lpstr>PowerPoint Presentation</vt:lpstr>
      <vt:lpstr>POLYSYNAPTIC INTERNEURONS</vt:lpstr>
      <vt:lpstr>PowerPoint Presentation</vt:lpstr>
      <vt:lpstr>2) DESCENDING INHIBITORY PATHWAYS</vt:lpstr>
      <vt:lpstr>PowerPoint Presentation</vt:lpstr>
      <vt:lpstr>PowerPoint Presentation</vt:lpstr>
      <vt:lpstr>PowerPoint Presentation</vt:lpstr>
      <vt:lpstr>3) PHYSIOLOGICAL BLOCK OF NERVE CONDUCTION</vt:lpstr>
      <vt:lpstr>OTHER EFFECTS</vt:lpstr>
      <vt:lpstr>PowerPoint Presentation</vt:lpstr>
      <vt:lpstr>PowerPoint Presentation</vt:lpstr>
      <vt:lpstr>THERAPUTIC EFFECTS</vt:lpstr>
      <vt:lpstr>The physiological effects on the tissues depend on the following factors:</vt:lpstr>
      <vt:lpstr>100 Hz Constant</vt:lpstr>
      <vt:lpstr>1 to 10 Hz Constant</vt:lpstr>
      <vt:lpstr>1 to 100 Hz Rhythmic</vt:lpstr>
      <vt:lpstr>90 to 100 Hz Rhythmic</vt:lpstr>
      <vt:lpstr>1 to 10 Hz Rhythmic</vt:lpstr>
      <vt:lpstr>Impulse Current</vt:lpstr>
      <vt:lpstr>Areas of Stimulation</vt:lpstr>
      <vt:lpstr>CLAIMED ANALGESIC MECHANISMS AND SUGGESTED AMF’S</vt:lpstr>
      <vt:lpstr>Advantage of four pole method</vt:lpstr>
      <vt:lpstr>Disadvantage of four pole method</vt:lpstr>
      <vt:lpstr>Advantage of two pole method</vt:lpstr>
      <vt:lpstr>Disadvantage of two pole method</vt:lpstr>
      <vt:lpstr>Clinical Application</vt:lpstr>
      <vt:lpstr>Pain Relief</vt:lpstr>
      <vt:lpstr>Pain Relief</vt:lpstr>
      <vt:lpstr>Pain Relief</vt:lpstr>
      <vt:lpstr>Muscle Stimulation</vt:lpstr>
      <vt:lpstr>Blood Flow</vt:lpstr>
      <vt:lpstr>Edema</vt:lpstr>
      <vt:lpstr>Indications and Contraindications</vt:lpstr>
      <vt:lpstr>Indications</vt:lpstr>
      <vt:lpstr>Contraindications</vt:lpstr>
      <vt:lpstr>Again, how does IFT produces interference current?</vt:lpstr>
      <vt:lpstr>References:</vt:lpstr>
      <vt:lpstr>Thank You!</vt:lpstr>
      <vt:lpstr>PowerPoint Presentation</vt:lpstr>
      <vt:lpstr>PowerPoint Presentation</vt:lpstr>
      <vt:lpstr>Electrokinesy</vt:lpstr>
    </vt:vector>
  </TitlesOfParts>
  <Company>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Medium Frequency Currents Interferential (IFT) Therapy</dc:title>
  <dc:creator>CAMP</dc:creator>
  <cp:lastModifiedBy>Kartik Rathod</cp:lastModifiedBy>
  <cp:revision>119</cp:revision>
  <cp:lastPrinted>1998-01-01T03:03:39Z</cp:lastPrinted>
  <dcterms:created xsi:type="dcterms:W3CDTF">2008-11-24T03:48:44Z</dcterms:created>
  <dcterms:modified xsi:type="dcterms:W3CDTF">2024-06-18T11:06:12Z</dcterms:modified>
</cp:coreProperties>
</file>