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5" r:id="rId3"/>
    <p:sldId id="271" r:id="rId4"/>
    <p:sldId id="266" r:id="rId5"/>
    <p:sldId id="272" r:id="rId6"/>
    <p:sldId id="299" r:id="rId7"/>
    <p:sldId id="300" r:id="rId8"/>
    <p:sldId id="258" r:id="rId9"/>
    <p:sldId id="273" r:id="rId10"/>
    <p:sldId id="259" r:id="rId11"/>
    <p:sldId id="305" r:id="rId12"/>
    <p:sldId id="304" r:id="rId13"/>
    <p:sldId id="267" r:id="rId14"/>
    <p:sldId id="274" r:id="rId15"/>
    <p:sldId id="298" r:id="rId16"/>
    <p:sldId id="312" r:id="rId17"/>
    <p:sldId id="306" r:id="rId18"/>
    <p:sldId id="307" r:id="rId19"/>
    <p:sldId id="308" r:id="rId20"/>
    <p:sldId id="311" r:id="rId21"/>
    <p:sldId id="309" r:id="rId22"/>
    <p:sldId id="310" r:id="rId23"/>
    <p:sldId id="261" r:id="rId24"/>
    <p:sldId id="275" r:id="rId25"/>
    <p:sldId id="262" r:id="rId26"/>
    <p:sldId id="269" r:id="rId27"/>
    <p:sldId id="276" r:id="rId28"/>
    <p:sldId id="283" r:id="rId29"/>
    <p:sldId id="277" r:id="rId30"/>
    <p:sldId id="278" r:id="rId31"/>
    <p:sldId id="279" r:id="rId32"/>
    <p:sldId id="268" r:id="rId33"/>
    <p:sldId id="280" r:id="rId34"/>
    <p:sldId id="281" r:id="rId35"/>
    <p:sldId id="282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63" r:id="rId50"/>
    <p:sldId id="297" r:id="rId5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1" autoAdjust="0"/>
  </p:normalViewPr>
  <p:slideViewPr>
    <p:cSldViewPr>
      <p:cViewPr varScale="1">
        <p:scale>
          <a:sx n="77" d="100"/>
          <a:sy n="77" d="100"/>
        </p:scale>
        <p:origin x="17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52"/>
    </p:cViewPr>
  </p:sorterViewPr>
  <p:notesViewPr>
    <p:cSldViewPr>
      <p:cViewPr varScale="1">
        <p:scale>
          <a:sx n="57" d="100"/>
          <a:sy n="57" d="100"/>
        </p:scale>
        <p:origin x="-17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E2729E08-6CE9-4990-9D96-1D38900AB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81038"/>
            <a:ext cx="4543425" cy="3408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7167"/>
            <a:ext cx="5029200" cy="4165687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81038"/>
            <a:ext cx="4543425" cy="3408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7167"/>
            <a:ext cx="5029200" cy="4165687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/>
              <a:t>Of all signs, a change in the normal breathing pattern is the most indicative of chest injury.  </a:t>
            </a:r>
          </a:p>
          <a:p>
            <a:r>
              <a:rPr lang="en-US" altLang="en-US"/>
              <a:t>A patient who has breathing difficulty will usually move in to a position where breathing is easiest.  Typically this will be either sitting or reclining.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992"/>
            <a:ext cx="5486400" cy="4113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992"/>
            <a:ext cx="5486400" cy="4113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CA" altLang="en-US"/>
              <a:t>The tape reduces the mobility of the chest wall and thus limits the already compromised expansion of the lung.</a:t>
            </a:r>
            <a:endParaRPr lang="en-CA" alt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Need to finish Physiology  for this.  Add picture of stabbing in back.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D5AB-DA90-48ED-828B-6555275A517F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8CA5-05E1-47C3-8672-D1777ABC9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0312-E2D7-4ABF-8408-3D884DAE1EE8}" type="datetimeFigureOut">
              <a:rPr lang="en-US"/>
              <a:pPr>
                <a:defRPr/>
              </a:pPr>
              <a:t>6/18/2024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930B-B6F4-4CB0-AE34-13D011226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BC28-B0D7-46C7-A629-50A000CBF8C9}" type="datetimeFigureOut">
              <a:rPr lang="en-US"/>
              <a:pPr>
                <a:defRPr/>
              </a:pPr>
              <a:t>6/18/2024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55F5-9C79-4908-A732-C21EE0974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99EA-DD1D-499C-8F1F-D7BBA6949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C1B0-DCFD-446D-888B-21B202A8F28C}" type="datetimeFigureOut">
              <a:rPr lang="en-US"/>
              <a:pPr>
                <a:defRPr/>
              </a:pPr>
              <a:t>6/18/2024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B88E-7428-4261-BA3B-C8DDCEE5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3E8C-A848-4C11-B99D-880B9E431700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8146-9ADA-430C-B959-1F32E9803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517E-962D-480A-8B3D-A9F27144DFFD}" type="datetimeFigureOut">
              <a:rPr lang="en-US"/>
              <a:pPr>
                <a:defRPr/>
              </a:pPr>
              <a:t>6/18/2024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7267-55FA-47EB-858F-F7AA32D2B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745F-CE33-4396-83A1-ACF1FCE30E91}" type="datetimeFigureOut">
              <a:rPr lang="en-US"/>
              <a:pPr>
                <a:defRPr/>
              </a:pPr>
              <a:t>6/18/2024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E73C-45EB-4C94-A004-F24236D1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4DBD-2251-4BD0-88FC-42A10897B261}" type="datetimeFigureOut">
              <a:rPr lang="en-US"/>
              <a:pPr>
                <a:defRPr/>
              </a:pPr>
              <a:t>6/18/2024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104B-0A62-4418-BBCE-B085EA882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137C-7377-4E03-A035-2A136D4EB46B}" type="datetimeFigureOut">
              <a:rPr lang="en-US"/>
              <a:pPr>
                <a:defRPr/>
              </a:pPr>
              <a:t>6/18/2024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9573-7610-41A1-A937-F387A9C19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D468-B8A4-47C2-90C8-FD6358E71675}" type="datetimeFigureOut">
              <a:rPr lang="en-US"/>
              <a:pPr>
                <a:defRPr/>
              </a:pPr>
              <a:t>6/18/2024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F3E5-86F2-4B7C-B383-E3C1B4EAB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1C79-5BCF-46F4-AEF2-174EEC109E21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5113-0ECB-4040-AA1E-BEBAA8BE6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9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BD4D341-328F-4234-94B1-A5EA32DE1F2F}" type="datetimeFigureOut">
              <a:rPr lang="en-US"/>
              <a:pPr>
                <a:defRPr/>
              </a:pPr>
              <a:t>6/18/2024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595FEA4-35A2-47D6-A483-B220A72EB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20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8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9" r:id="rId9"/>
    <p:sldLayoutId id="2147483715" r:id="rId10"/>
    <p:sldLayoutId id="2147483716" r:id="rId11"/>
    <p:sldLayoutId id="214748372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3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aibhav\Downloads\Paradoxical%20Breathing%20%23mbbs%20%23medicine%20%23neetpg%20%23usmle%20%23inicet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428736"/>
            <a:ext cx="7772400" cy="18288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0" dirty="0"/>
              <a:t>Thoracic Trauma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0081D-B143-64C5-38E6-9634ACA1CBA5}"/>
              </a:ext>
            </a:extLst>
          </p:cNvPr>
          <p:cNvSpPr txBox="1"/>
          <p:nvPr/>
        </p:nvSpPr>
        <p:spPr>
          <a:xfrm>
            <a:off x="3275856" y="4221088"/>
            <a:ext cx="45845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Vaibhav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Kapare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Cardiovascular &amp; Respiratory Physiotherapy</a:t>
            </a:r>
            <a:b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 </a:t>
            </a:r>
            <a:b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Sambhajinagar</a:t>
            </a:r>
            <a:endParaRPr lang="en-I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404813"/>
            <a:ext cx="7772400" cy="8382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Rib Fractures Cont.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2" y="1341438"/>
            <a:ext cx="7743853" cy="4343400"/>
          </a:xfrm>
        </p:spPr>
        <p:txBody>
          <a:bodyPr lIns="92075" tIns="46038" rIns="92075" bIns="46038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300" u="sng" dirty="0"/>
              <a:t>Signs &amp; Symptoms;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100" dirty="0"/>
              <a:t>Pain upon movement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altLang="en-US" sz="3100" dirty="0"/>
              <a:t>leaning toward the injured side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altLang="en-US" sz="3100" dirty="0"/>
              <a:t>If the rib has punctured a lung, air can escape into the tissues of the chest wall creating a crackling sensation  (Subcutaneous Emphysema)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altLang="en-US" sz="3100" dirty="0"/>
              <a:t>Unwillingness to take a deep breath/ </a:t>
            </a:r>
            <a:r>
              <a:rPr lang="en-US" sz="3100" dirty="0"/>
              <a:t>Shallow breathing</a:t>
            </a:r>
            <a:endParaRPr lang="en-CA" altLang="en-US" sz="31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altLang="en-US" sz="3100" dirty="0"/>
              <a:t>Complaining of local pain and tenderness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altLang="en-US" sz="3100" dirty="0"/>
              <a:t>Pain when moving the rib cage when breathing or coughing</a:t>
            </a:r>
            <a:endParaRPr lang="en-US" sz="31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100" dirty="0" err="1"/>
              <a:t>Crepitus</a:t>
            </a:r>
            <a:endParaRPr lang="en-US" sz="31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100" dirty="0"/>
              <a:t>Deformity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100" dirty="0"/>
              <a:t>Hypoventilations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100" dirty="0"/>
              <a:t>Potential for </a:t>
            </a:r>
            <a:r>
              <a:rPr lang="en-US" sz="3100" dirty="0" err="1"/>
              <a:t>Pneumo</a:t>
            </a:r>
            <a:r>
              <a:rPr lang="en-US" sz="3100" dirty="0"/>
              <a:t>/</a:t>
            </a:r>
            <a:r>
              <a:rPr lang="en-US" sz="3100" dirty="0" err="1"/>
              <a:t>hemothorax</a:t>
            </a:r>
            <a:endParaRPr lang="en-CA" altLang="en-US" sz="31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US" dirty="0"/>
              <a:t>Treatment</a:t>
            </a:r>
            <a:endParaRPr lang="en-IN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C-Spine precautions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High flow O2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Reassess for BLS (3-5 </a:t>
            </a:r>
            <a:r>
              <a:rPr lang="en-US" dirty="0" err="1"/>
              <a:t>mins</a:t>
            </a:r>
            <a:r>
              <a:rPr lang="en-US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Transport patient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Pain medication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Transport in seated position when possible.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altLang="en-US" dirty="0"/>
              <a:t>Bed Rest &amp; Support (Chest Brace) for 6 to 8 weeks.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dirty="0"/>
              <a:t>Unstable Rib may require Surgery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CC31D-177B-466C-A25C-4C2034BECE3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Flail Chest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Several adjacent ribs fractured in more than one place can produce a loose section of the chest wall</a:t>
            </a:r>
          </a:p>
          <a:p>
            <a:pPr eaLnBrk="1" hangingPunct="1"/>
            <a:r>
              <a:rPr lang="en-CA" altLang="en-US" dirty="0"/>
              <a:t>The flail section moves inward when the patient breathes in, and outward when the patient breathes out</a:t>
            </a:r>
          </a:p>
          <a:p>
            <a:pPr eaLnBrk="1" hangingPunct="1"/>
            <a:r>
              <a:rPr lang="en-CA" altLang="en-US" dirty="0"/>
              <a:t>This phenomenon is known as paradoxical movement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Flailed Chest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1125538"/>
            <a:ext cx="3810000" cy="4648200"/>
          </a:xfrm>
        </p:spPr>
        <p:txBody>
          <a:bodyPr lIns="92075" tIns="46038" rIns="92075" bIns="46038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err="1"/>
              <a:t>Pathophysiology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When 2 or more adjacent ribs fractures in 2 or more places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Paradoxical movement when the flailed segment moves in opposite  direct of the chest wall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also can occur when the sternum is fractured loose form its attachments with the ribs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125538"/>
            <a:ext cx="38100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/>
              <a:t>Sign &amp; Symptoms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Pain with movement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Decreased </a:t>
            </a:r>
            <a:r>
              <a:rPr lang="en-US" sz="2400" dirty="0" err="1"/>
              <a:t>ventilatory</a:t>
            </a:r>
            <a:r>
              <a:rPr lang="en-US" sz="2400" dirty="0"/>
              <a:t> volume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Lung contusion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Potential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Pneumo</a:t>
            </a:r>
            <a:r>
              <a:rPr lang="en-US" dirty="0"/>
              <a:t>/</a:t>
            </a:r>
            <a:r>
              <a:rPr lang="en-US" dirty="0" err="1"/>
              <a:t>hemothorax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Potential (flailed sternum)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Cardiac </a:t>
            </a:r>
            <a:r>
              <a:rPr lang="en-US" dirty="0" err="1"/>
              <a:t>Tamponade</a:t>
            </a:r>
            <a:endParaRPr lang="en-US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Traumatic Asphyxia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Flailed Chest</a:t>
            </a:r>
          </a:p>
        </p:txBody>
      </p:sp>
      <p:pic>
        <p:nvPicPr>
          <p:cNvPr id="34820" name="Picture 4" descr="Flailed Ch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1600200"/>
            <a:ext cx="3357562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Flailed Ster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2893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PARADOXICAL RESPIRATIONS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aradoxical Breathing #mbbs #medicine #neetpg #usmle #inice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501122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FF1475-06CF-424B-A1E5-6A80102E1D4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/>
              <a:t>Flail Chest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229600" cy="4389437"/>
          </a:xfrm>
        </p:spPr>
        <p:txBody>
          <a:bodyPr/>
          <a:lstStyle/>
          <a:p>
            <a:pPr eaLnBrk="1" hangingPunct="1">
              <a:buNone/>
            </a:pPr>
            <a:r>
              <a:rPr lang="en-CA" altLang="en-US" b="1" u="sng" dirty="0"/>
              <a:t>Treatment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C-spine precautions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Stabilize flailed segment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CA" altLang="en-US" dirty="0"/>
              <a:t>Help the patient get in a comfortable position and transport to medical aid.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Implement  I.V.s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Assist ventilation's if necessary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/>
              <a:t>Intubate</a:t>
            </a:r>
            <a:r>
              <a:rPr lang="en-US" sz="2400" dirty="0"/>
              <a:t> if require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altLang="en-US" dirty="0"/>
              <a:t>Continue to monitor vital signs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altLang="en-US" dirty="0"/>
              <a:t>Unless there is substantial bleeding, do not apply bulky padding or dressings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altLang="en-US" dirty="0"/>
              <a:t>Bed Rest &amp; Support (Chest Brace) for 6 to 8 weeks.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A4251E-359D-49FE-8DE1-989D723A745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Use of Dressings on a Flail Chest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400" dirty="0"/>
              <a:t>Only consider taped-on pad as a treatment in the following cases: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/>
              <a:t>if there is likely to be a prolonged time before evacuation and access to medical care 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/>
              <a:t>if the patient has fatigued their chest muscles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400" dirty="0"/>
              <a:t>To apply dressings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/>
              <a:t>Press the segment inward with your gloved hand to stabilize it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/>
              <a:t>Splint in the inward position with a pillow, large bulky dressing, or folded blanket.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/>
              <a:t>Secure this thoroughly in place with tape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/>
              <a:t>Be prepared to help breathing with AR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/>
              <a:t>Do not hold in place with bandages encircling the chest. This would further impair the patient’s breathing effort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01080" cy="1214446"/>
          </a:xfrm>
        </p:spPr>
        <p:txBody>
          <a:bodyPr/>
          <a:lstStyle/>
          <a:p>
            <a:r>
              <a:rPr lang="en-IN" sz="2400" b="1" dirty="0"/>
              <a:t>PRECAUTIONS AND CONTRAINDICATIONS FOR THE MANAGEMENT OF PATIENTS WITH THORACIC INJURY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358246" cy="4572032"/>
          </a:xfrm>
        </p:spPr>
        <p:txBody>
          <a:bodyPr/>
          <a:lstStyle/>
          <a:p>
            <a:r>
              <a:rPr lang="en-IN" sz="2400" b="1" dirty="0"/>
              <a:t>Support/ Splint </a:t>
            </a:r>
            <a:r>
              <a:rPr lang="en-IN" sz="2400" dirty="0"/>
              <a:t>any thoracic surgical site manually during coughing to reduce the amount of pain induced.</a:t>
            </a:r>
          </a:p>
          <a:p>
            <a:endParaRPr lang="en-IN" sz="2400" dirty="0"/>
          </a:p>
          <a:p>
            <a:r>
              <a:rPr lang="en-IN" sz="2400" b="1" dirty="0"/>
              <a:t>Avoid chest shaking and vibrations </a:t>
            </a:r>
            <a:r>
              <a:rPr lang="en-IN" sz="2400" dirty="0"/>
              <a:t>over rib fracture sites, as chest compression during the performance of these techniques can cause inwards movement of the   fracture segment s and result ant  damage to the underlying lung tissue and other pulmonary structures.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/>
              <a:t>Content;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/>
              <a:t>Thoracic Trauma Facts</a:t>
            </a:r>
          </a:p>
          <a:p>
            <a:pPr eaLnBrk="1" hangingPunct="1"/>
            <a:r>
              <a:rPr lang="en-US"/>
              <a:t>Anatomy</a:t>
            </a:r>
          </a:p>
          <a:p>
            <a:pPr eaLnBrk="1" hangingPunct="1"/>
            <a:r>
              <a:rPr lang="en-US"/>
              <a:t>Specific Injuries</a:t>
            </a:r>
          </a:p>
          <a:p>
            <a:pPr lvl="1" eaLnBrk="1" hangingPunct="1"/>
            <a:r>
              <a:rPr lang="en-US"/>
              <a:t>Physiology</a:t>
            </a:r>
          </a:p>
          <a:p>
            <a:pPr lvl="1" eaLnBrk="1" hangingPunct="1"/>
            <a:r>
              <a:rPr lang="en-US"/>
              <a:t>Signs &amp; Symptoms</a:t>
            </a:r>
          </a:p>
          <a:p>
            <a:pPr lvl="1" eaLnBrk="1" hangingPunct="1"/>
            <a:r>
              <a:rPr lang="en-US"/>
              <a:t>Treatment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437"/>
          </a:xfrm>
        </p:spPr>
        <p:txBody>
          <a:bodyPr/>
          <a:lstStyle/>
          <a:p>
            <a:r>
              <a:rPr lang="en-IN" sz="2400" dirty="0"/>
              <a:t>In the </a:t>
            </a:r>
            <a:r>
              <a:rPr lang="en-IN" sz="2400" b="1" dirty="0"/>
              <a:t>presence of acute pulmonary oedema</a:t>
            </a:r>
            <a:r>
              <a:rPr lang="en-IN" sz="2400" dirty="0"/>
              <a:t>, the use of manual chest clearance techniques and airway suctioning is contraindicated, as it contributes to lung </a:t>
            </a:r>
            <a:r>
              <a:rPr lang="pt-BR" sz="2400" dirty="0"/>
              <a:t>volume loss due to  the removal of surfactant  from the </a:t>
            </a:r>
            <a:r>
              <a:rPr lang="en-IN" sz="2400" dirty="0"/>
              <a:t>airways.</a:t>
            </a:r>
          </a:p>
          <a:p>
            <a:r>
              <a:rPr lang="en-IN" sz="2400" dirty="0"/>
              <a:t> </a:t>
            </a:r>
            <a:r>
              <a:rPr lang="en-IN" sz="2400" b="1" dirty="0"/>
              <a:t>No chest therapy techniques </a:t>
            </a:r>
            <a:r>
              <a:rPr lang="en-IN" sz="2400" dirty="0"/>
              <a:t>should be used around the </a:t>
            </a:r>
            <a:r>
              <a:rPr lang="en-IN" sz="2400" b="1" dirty="0"/>
              <a:t>insertion site of the </a:t>
            </a:r>
            <a:r>
              <a:rPr lang="en-IN" sz="2400" b="1" dirty="0" err="1"/>
              <a:t>intercostal</a:t>
            </a:r>
            <a:r>
              <a:rPr lang="en-IN" sz="2400" b="1" dirty="0"/>
              <a:t> drainage (ICD)</a:t>
            </a:r>
            <a:r>
              <a:rPr lang="en-IN" sz="2400" dirty="0"/>
              <a:t> tubing into the chest wall, as it causes discomfort for the patient.</a:t>
            </a:r>
          </a:p>
          <a:p>
            <a:r>
              <a:rPr lang="en-IN" sz="2400" dirty="0"/>
              <a:t>Underwater sealed drainage precautions should be taken.</a:t>
            </a:r>
          </a:p>
          <a:p>
            <a:r>
              <a:rPr lang="en-US" sz="2400" dirty="0"/>
              <a:t>NIV can be Consider to reduce WOB</a:t>
            </a:r>
            <a:endParaRPr lang="en-IN" sz="2400" dirty="0"/>
          </a:p>
          <a:p>
            <a:r>
              <a:rPr lang="en-US" sz="2400" dirty="0" err="1"/>
              <a:t>Inspiratory</a:t>
            </a:r>
            <a:r>
              <a:rPr lang="en-US" sz="2400" dirty="0"/>
              <a:t> Breathing Exercise can be started as patient stabilized.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b="1" dirty="0"/>
              <a:t>Questions??</a:t>
            </a:r>
            <a:endParaRPr lang="en-IN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/>
              <a:t>Pulmonary Contusion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sz="2400"/>
              <a:t>Physiology</a:t>
            </a:r>
          </a:p>
          <a:p>
            <a:pPr eaLnBrk="1" hangingPunct="1"/>
            <a:r>
              <a:rPr lang="en-US" sz="2400"/>
              <a:t>Interstitial and alveoli bleeding within the lung</a:t>
            </a:r>
          </a:p>
          <a:p>
            <a:pPr eaLnBrk="1" hangingPunct="1"/>
            <a:r>
              <a:rPr lang="en-US" sz="2400"/>
              <a:t>Usually associated with flail segment</a:t>
            </a:r>
          </a:p>
          <a:p>
            <a:pPr eaLnBrk="1" hangingPunct="1"/>
            <a:r>
              <a:rPr lang="en-US" sz="2400"/>
              <a:t>Can lead to respiratory failure.</a:t>
            </a:r>
          </a:p>
          <a:p>
            <a:pPr eaLnBrk="1" hangingPunct="1"/>
            <a:r>
              <a:rPr lang="en-US" sz="2400"/>
              <a:t>Interstitial fluid collects between capillaries and alveoli and decreases oxygenation.</a:t>
            </a: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/>
              <a:t>Signs &amp; Symptoms</a:t>
            </a:r>
          </a:p>
          <a:p>
            <a:pPr eaLnBrk="1" hangingPunct="1"/>
            <a:r>
              <a:rPr lang="en-US" sz="2400"/>
              <a:t>Mechanism of injury present</a:t>
            </a:r>
          </a:p>
          <a:p>
            <a:pPr eaLnBrk="1" hangingPunct="1"/>
            <a:r>
              <a:rPr lang="en-US" sz="2400"/>
              <a:t>Painful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Treatment</a:t>
            </a:r>
          </a:p>
          <a:p>
            <a:pPr eaLnBrk="1" hangingPunct="1"/>
            <a:r>
              <a:rPr lang="en-US" sz="2400"/>
              <a:t>C-Spine precautions</a:t>
            </a:r>
          </a:p>
          <a:p>
            <a:pPr eaLnBrk="1" hangingPunct="1"/>
            <a:r>
              <a:rPr lang="en-US" sz="2400"/>
              <a:t>High flow 02</a:t>
            </a:r>
          </a:p>
          <a:p>
            <a:pPr eaLnBrk="1" hangingPunct="1"/>
            <a:r>
              <a:rPr lang="en-US" sz="2400"/>
              <a:t>Assist ventilations when necessary </a:t>
            </a:r>
          </a:p>
          <a:p>
            <a:pPr eaLnBrk="1" hangingPunct="1"/>
            <a:r>
              <a:rPr lang="en-US" sz="2400"/>
              <a:t>IV (avoid excessive fluids)</a:t>
            </a:r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Simple Pneumothorax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Physiology</a:t>
            </a:r>
          </a:p>
          <a:p>
            <a:pPr eaLnBrk="1" hangingPunct="1"/>
            <a:r>
              <a:rPr lang="en-US"/>
              <a:t>Air in the pleural space</a:t>
            </a:r>
          </a:p>
          <a:p>
            <a:pPr eaLnBrk="1" hangingPunct="1"/>
            <a:r>
              <a:rPr lang="en-US"/>
              <a:t>Affected lung begins to collapse as pleural space expands </a:t>
            </a:r>
          </a:p>
          <a:p>
            <a:pPr eaLnBrk="1" hangingPunct="1"/>
            <a:r>
              <a:rPr lang="en-US"/>
              <a:t>Cause by rib fx or lung defect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Signs &amp; Symptoms</a:t>
            </a:r>
          </a:p>
          <a:p>
            <a:pPr eaLnBrk="1" hangingPunct="1"/>
            <a:r>
              <a:rPr lang="en-US"/>
              <a:t>Dyspnea</a:t>
            </a:r>
          </a:p>
          <a:p>
            <a:pPr eaLnBrk="1" hangingPunct="1"/>
            <a:r>
              <a:rPr lang="en-US"/>
              <a:t>Pleuritic chest pain</a:t>
            </a:r>
          </a:p>
          <a:p>
            <a:pPr eaLnBrk="1" hangingPunct="1"/>
            <a:r>
              <a:rPr lang="en-US"/>
              <a:t>Tachypnea</a:t>
            </a:r>
          </a:p>
          <a:p>
            <a:pPr eaLnBrk="1" hangingPunct="1"/>
            <a:r>
              <a:rPr lang="en-US"/>
              <a:t>Decreased lung sounds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/>
              <a:t>Simple Pneumothorax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7772400" cy="441960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Treatment</a:t>
            </a:r>
          </a:p>
          <a:p>
            <a:pPr eaLnBrk="1" hangingPunct="1"/>
            <a:r>
              <a:rPr lang="en-US"/>
              <a:t>C-Spine precaution (when indicated) </a:t>
            </a:r>
          </a:p>
          <a:p>
            <a:pPr eaLnBrk="1" hangingPunct="1"/>
            <a:r>
              <a:rPr lang="en-US"/>
              <a:t>Anticipate development of tension</a:t>
            </a:r>
          </a:p>
          <a:p>
            <a:pPr eaLnBrk="1" hangingPunct="1"/>
            <a:r>
              <a:rPr lang="en-US"/>
              <a:t>Semi-sitting position (unless contraindicated)</a:t>
            </a:r>
          </a:p>
          <a:p>
            <a:pPr eaLnBrk="1" hangingPunct="1"/>
            <a:r>
              <a:rPr lang="en-US"/>
              <a:t>High flow 02</a:t>
            </a:r>
          </a:p>
          <a:p>
            <a:pPr eaLnBrk="1" hangingPunct="1"/>
            <a:r>
              <a:rPr lang="en-US"/>
              <a:t>Assist ventilations (as necessary)</a:t>
            </a:r>
          </a:p>
          <a:p>
            <a:pPr eaLnBrk="1" hangingPunct="1"/>
            <a:r>
              <a:rPr lang="en-US"/>
              <a:t>Large bore IV</a:t>
            </a:r>
          </a:p>
          <a:p>
            <a:pPr eaLnBrk="1" hangingPunct="1"/>
            <a:r>
              <a:rPr lang="en-US"/>
              <a:t>Monitor</a:t>
            </a:r>
          </a:p>
          <a:p>
            <a:pPr eaLnBrk="1" hangingPunct="1"/>
            <a:r>
              <a:rPr lang="en-US"/>
              <a:t>Treat other injuries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Open </a:t>
            </a:r>
            <a:r>
              <a:rPr lang="en-US" dirty="0" err="1"/>
              <a:t>Pneumothorax</a:t>
            </a:r>
            <a:br>
              <a:rPr lang="en-US" dirty="0"/>
            </a:br>
            <a:r>
              <a:rPr lang="en-US" dirty="0"/>
              <a:t>Sucking Chest Wound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sz="2400"/>
              <a:t>Physiology</a:t>
            </a:r>
            <a:endParaRPr lang="en-US" sz="2800"/>
          </a:p>
          <a:p>
            <a:pPr eaLnBrk="1" hangingPunct="1"/>
            <a:r>
              <a:rPr lang="en-US" sz="2400"/>
              <a:t>Open chest wall injury</a:t>
            </a:r>
          </a:p>
          <a:p>
            <a:pPr eaLnBrk="1" hangingPunct="1"/>
            <a:r>
              <a:rPr lang="en-US" sz="2400"/>
              <a:t>Stab wounds usually self-sealing</a:t>
            </a:r>
          </a:p>
          <a:p>
            <a:pPr eaLnBrk="1" hangingPunct="1"/>
            <a:r>
              <a:rPr lang="en-US" sz="2400"/>
              <a:t>GSW more extensive damage</a:t>
            </a:r>
          </a:p>
          <a:p>
            <a:pPr eaLnBrk="1" hangingPunct="1"/>
            <a:r>
              <a:rPr lang="en-US" sz="2400"/>
              <a:t>Air passes through opening into the pleural space and remains outside of lung</a:t>
            </a:r>
            <a:endParaRPr lang="en-US" sz="2800"/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286375" y="2571750"/>
          <a:ext cx="3071813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714286" imgH="1285714" progId="">
                  <p:embed/>
                </p:oleObj>
              </mc:Choice>
              <mc:Fallback>
                <p:oleObj name="Clip" r:id="rId3" imgW="1714286" imgH="128571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2571750"/>
                        <a:ext cx="3071813" cy="250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 Pneumothorax Cont..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/>
              <a:t>Signs &amp; Symptoms</a:t>
            </a:r>
          </a:p>
          <a:p>
            <a:pPr eaLnBrk="1" hangingPunct="1"/>
            <a:r>
              <a:rPr lang="en-US" sz="3600"/>
              <a:t>Gurgling sound during air movement</a:t>
            </a:r>
          </a:p>
          <a:p>
            <a:pPr eaLnBrk="1" hangingPunct="1"/>
            <a:r>
              <a:rPr lang="en-US" sz="3600"/>
              <a:t>Bubbling wound</a:t>
            </a:r>
          </a:p>
          <a:p>
            <a:pPr eaLnBrk="1" hangingPunct="1"/>
            <a:r>
              <a:rPr lang="en-US" sz="3600"/>
              <a:t>Dyspnea</a:t>
            </a:r>
          </a:p>
          <a:p>
            <a:pPr eaLnBrk="1" hangingPunct="1"/>
            <a:r>
              <a:rPr lang="en-US" sz="3600"/>
              <a:t>Tachypnea</a:t>
            </a:r>
          </a:p>
          <a:p>
            <a:pPr eaLnBrk="1" hangingPunct="1"/>
            <a:r>
              <a:rPr lang="en-US" sz="3600"/>
              <a:t>Diminished breath sound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4800"/>
              <a:t>Open Pneumothorax Cont.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495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200" dirty="0"/>
              <a:t>Treatment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/>
              <a:t>Anticipate tension </a:t>
            </a:r>
            <a:r>
              <a:rPr lang="en-US" sz="2200" dirty="0" err="1"/>
              <a:t>pneumothorax</a:t>
            </a:r>
            <a:endParaRPr lang="en-US" sz="2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/>
              <a:t>Cover wound with three sided dressing or with a flutter valve.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/>
              <a:t>High Flow 02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/>
              <a:t>Assist ventilations if needed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/>
              <a:t>Two Large Bore IV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/>
              <a:t>Monitor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/>
              <a:t>Transport to Level 1 Trauma Center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786313" y="1295400"/>
          <a:ext cx="3836987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2" imgW="5152381" imgH="6447619" progId="">
                  <p:embed/>
                </p:oleObj>
              </mc:Choice>
              <mc:Fallback>
                <p:oleObj name="Clip" r:id="rId2" imgW="5152381" imgH="644761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1295400"/>
                        <a:ext cx="3836987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Tension Pneumothorax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Physiology</a:t>
            </a:r>
          </a:p>
          <a:p>
            <a:pPr eaLnBrk="1" hangingPunct="1"/>
            <a:r>
              <a:rPr lang="en-US"/>
              <a:t>Air enters pleural space and becomes trapped leads to pressure increase </a:t>
            </a:r>
          </a:p>
          <a:p>
            <a:pPr eaLnBrk="1" hangingPunct="1"/>
            <a:r>
              <a:rPr lang="en-US"/>
              <a:t>Increased pressure further collapses lung and shifts mediastinum to unaffected side</a:t>
            </a:r>
          </a:p>
          <a:p>
            <a:pPr eaLnBrk="1" hangingPunct="1"/>
            <a:r>
              <a:rPr lang="en-US"/>
              <a:t>Increased dyspnea and compressed heart and great vessels leads to decreased cardiac output.</a:t>
            </a:r>
          </a:p>
          <a:p>
            <a:pPr eaLnBrk="1" hangingPunct="1"/>
            <a:r>
              <a:rPr lang="en-US"/>
              <a:t>Leads to Cardiogenic Shock</a:t>
            </a:r>
            <a:r>
              <a:rPr lang="en-US" sz="2400"/>
              <a:t>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Thoracic Trauma Facts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Second leading cause of trauma deaths</a:t>
            </a:r>
          </a:p>
          <a:p>
            <a:pPr eaLnBrk="1" hangingPunct="1"/>
            <a:r>
              <a:rPr lang="en-US" sz="2800"/>
              <a:t>Accounts for 25% of all trauma deaths</a:t>
            </a:r>
          </a:p>
          <a:p>
            <a:pPr eaLnBrk="1" hangingPunct="1"/>
            <a:r>
              <a:rPr lang="en-US" sz="2800"/>
              <a:t>85% can be managed outside of the operating room</a:t>
            </a:r>
          </a:p>
          <a:p>
            <a:pPr eaLnBrk="1" hangingPunct="1"/>
            <a:r>
              <a:rPr lang="en-US" sz="2800"/>
              <a:t>Major causes of Blunt Thoracic Trauma </a:t>
            </a:r>
          </a:p>
          <a:p>
            <a:pPr lvl="1" eaLnBrk="1" hangingPunct="1"/>
            <a:r>
              <a:rPr lang="en-US"/>
              <a:t>Steering wheels. Bicycle handlebars, baseballs</a:t>
            </a:r>
          </a:p>
          <a:p>
            <a:pPr eaLnBrk="1" hangingPunct="1"/>
            <a:r>
              <a:rPr lang="en-US" sz="2800"/>
              <a:t>Major cause of Penetrating Trauma</a:t>
            </a:r>
          </a:p>
          <a:p>
            <a:pPr lvl="1" eaLnBrk="1" hangingPunct="1"/>
            <a:r>
              <a:rPr lang="en-US"/>
              <a:t>Gun shot wound and stabbing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Tension Pneumothorax Cont..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836613"/>
            <a:ext cx="38100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200"/>
              <a:t>Signs &amp; Symptoms</a:t>
            </a:r>
          </a:p>
          <a:p>
            <a:pPr eaLnBrk="1" hangingPunct="1"/>
            <a:r>
              <a:rPr lang="en-US" sz="2200"/>
              <a:t>Dyspnea</a:t>
            </a:r>
          </a:p>
          <a:p>
            <a:pPr eaLnBrk="1" hangingPunct="1"/>
            <a:r>
              <a:rPr lang="en-US" sz="2200"/>
              <a:t>Tachypnea</a:t>
            </a:r>
          </a:p>
          <a:p>
            <a:pPr eaLnBrk="1" hangingPunct="1"/>
            <a:r>
              <a:rPr lang="en-US" sz="2200"/>
              <a:t>Anxiety</a:t>
            </a:r>
          </a:p>
          <a:p>
            <a:pPr eaLnBrk="1" hangingPunct="1"/>
            <a:r>
              <a:rPr lang="en-US" sz="2200"/>
              <a:t>Diminished lung sounds</a:t>
            </a:r>
          </a:p>
          <a:p>
            <a:pPr eaLnBrk="1" hangingPunct="1"/>
            <a:r>
              <a:rPr lang="en-US" sz="2200"/>
              <a:t>Hypotension</a:t>
            </a:r>
          </a:p>
          <a:p>
            <a:pPr eaLnBrk="1" hangingPunct="1"/>
            <a:r>
              <a:rPr lang="en-US" sz="2200"/>
              <a:t>Tachycardia</a:t>
            </a:r>
          </a:p>
          <a:p>
            <a:pPr eaLnBrk="1" hangingPunct="1"/>
            <a:r>
              <a:rPr lang="en-US" sz="2200"/>
              <a:t>JVD</a:t>
            </a:r>
          </a:p>
          <a:p>
            <a:pPr eaLnBrk="1" hangingPunct="1"/>
            <a:r>
              <a:rPr lang="en-US" sz="2200"/>
              <a:t>Narrowing pulse pressure</a:t>
            </a:r>
          </a:p>
          <a:p>
            <a:pPr eaLnBrk="1" hangingPunct="1"/>
            <a:r>
              <a:rPr lang="en-US" sz="2200"/>
              <a:t>Tracheal Deviation </a:t>
            </a:r>
          </a:p>
          <a:p>
            <a:pPr lvl="1" eaLnBrk="1" hangingPunct="1"/>
            <a:r>
              <a:rPr lang="en-US" sz="2200"/>
              <a:t>Late Sign</a:t>
            </a:r>
          </a:p>
          <a:p>
            <a:pPr eaLnBrk="1" hangingPunct="1"/>
            <a:r>
              <a:rPr lang="en-US" sz="2200"/>
              <a:t>Shock</a:t>
            </a:r>
            <a:endParaRPr lang="en-US" sz="280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356100" y="1358900"/>
          <a:ext cx="4572000" cy="378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2" imgW="7380952" imgH="6104762" progId="">
                  <p:embed/>
                </p:oleObj>
              </mc:Choice>
              <mc:Fallback>
                <p:oleObj name="Clip" r:id="rId2" imgW="7380952" imgH="610476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358900"/>
                        <a:ext cx="4572000" cy="378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Tension Pneumothorax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Treatment</a:t>
            </a:r>
          </a:p>
          <a:p>
            <a:pPr eaLnBrk="1" hangingPunct="1"/>
            <a:r>
              <a:rPr lang="en-US"/>
              <a:t>High flow 02</a:t>
            </a:r>
          </a:p>
          <a:p>
            <a:pPr eaLnBrk="1" hangingPunct="1"/>
            <a:r>
              <a:rPr lang="en-US"/>
              <a:t>Maintain Pt’s airway</a:t>
            </a:r>
          </a:p>
          <a:p>
            <a:pPr eaLnBrk="1" hangingPunct="1"/>
            <a:r>
              <a:rPr lang="en-US"/>
              <a:t>Assist ventilations</a:t>
            </a:r>
          </a:p>
          <a:p>
            <a:pPr eaLnBrk="1" hangingPunct="1"/>
            <a:r>
              <a:rPr lang="en-US"/>
              <a:t>Needle decompression</a:t>
            </a:r>
          </a:p>
          <a:p>
            <a:pPr eaLnBrk="1" hangingPunct="1"/>
            <a:r>
              <a:rPr lang="en-US"/>
              <a:t>2 Large bore IV</a:t>
            </a:r>
          </a:p>
          <a:p>
            <a:pPr eaLnBrk="1" hangingPunct="1"/>
            <a:r>
              <a:rPr lang="en-US"/>
              <a:t>Treat shock</a:t>
            </a:r>
            <a:endParaRPr lang="en-US" sz="280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267200" y="2276475"/>
          <a:ext cx="41910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2" imgW="6095238" imgH="4571429" progId="">
                  <p:embed/>
                </p:oleObj>
              </mc:Choice>
              <mc:Fallback>
                <p:oleObj name="Clip" r:id="rId2" imgW="6095238" imgH="457142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76475"/>
                        <a:ext cx="4191000" cy="314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75565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/>
              <a:t>Hemothorax</a:t>
            </a:r>
            <a:endParaRPr 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836613"/>
            <a:ext cx="3810000" cy="4953000"/>
          </a:xfrm>
        </p:spPr>
        <p:txBody>
          <a:bodyPr lIns="92075" tIns="46038" rIns="92075" bIns="46038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/>
              <a:t>Physiology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/>
              <a:t>Blood in the pleural space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/>
              <a:t>Each side of the chest can hold 2500-3000ml of blood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/>
              <a:t>Possible Sources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/>
              <a:t>Intercostal vessels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/>
              <a:t>Pulmonary vessels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/>
              <a:t>Lung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/>
              <a:t>Can lead to tension pneumothorax</a:t>
            </a: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419600" y="2087563"/>
          <a:ext cx="4495800" cy="344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2" imgW="7361905" imgH="5638095" progId="">
                  <p:embed/>
                </p:oleObj>
              </mc:Choice>
              <mc:Fallback>
                <p:oleObj name="Clip" r:id="rId2" imgW="7361905" imgH="563809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87563"/>
                        <a:ext cx="4495800" cy="344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75" y="142875"/>
            <a:ext cx="7772400" cy="990600"/>
          </a:xfrm>
        </p:spPr>
        <p:txBody>
          <a:bodyPr/>
          <a:lstStyle/>
          <a:p>
            <a:pPr eaLnBrk="1" hangingPunct="1"/>
            <a:r>
              <a:rPr lang="en-US" sz="5400"/>
              <a:t>Hemothorax</a:t>
            </a:r>
            <a:r>
              <a:rPr lang="en-US"/>
              <a:t> Cont.	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Signs &amp; Symptoms</a:t>
            </a:r>
          </a:p>
          <a:p>
            <a:pPr eaLnBrk="1" hangingPunct="1"/>
            <a:r>
              <a:rPr lang="en-US"/>
              <a:t>Related more to blood loss than lung collapse</a:t>
            </a:r>
          </a:p>
          <a:p>
            <a:pPr eaLnBrk="1" hangingPunct="1"/>
            <a:r>
              <a:rPr lang="en-US"/>
              <a:t>Tachypnea</a:t>
            </a:r>
          </a:p>
          <a:p>
            <a:pPr eaLnBrk="1" hangingPunct="1"/>
            <a:r>
              <a:rPr lang="en-US"/>
              <a:t>Anxiety</a:t>
            </a:r>
          </a:p>
          <a:p>
            <a:pPr eaLnBrk="1" hangingPunct="1"/>
            <a:r>
              <a:rPr lang="en-US"/>
              <a:t>diminished lung sounds</a:t>
            </a:r>
          </a:p>
          <a:p>
            <a:pPr eaLnBrk="1" hangingPunct="1"/>
            <a:r>
              <a:rPr lang="en-US"/>
              <a:t>S&amp;S of Shock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Treatment</a:t>
            </a:r>
          </a:p>
          <a:p>
            <a:pPr eaLnBrk="1" hangingPunct="1"/>
            <a:r>
              <a:rPr lang="en-US"/>
              <a:t>Rapid Transport</a:t>
            </a:r>
          </a:p>
          <a:p>
            <a:pPr eaLnBrk="1" hangingPunct="1"/>
            <a:r>
              <a:rPr lang="en-US"/>
              <a:t>High Flow 02</a:t>
            </a:r>
          </a:p>
          <a:p>
            <a:pPr eaLnBrk="1" hangingPunct="1"/>
            <a:r>
              <a:rPr lang="en-US"/>
              <a:t>Assist ventilations </a:t>
            </a:r>
          </a:p>
          <a:p>
            <a:pPr eaLnBrk="1" hangingPunct="1"/>
            <a:r>
              <a:rPr lang="en-US"/>
              <a:t>2 large bore I.V.s</a:t>
            </a:r>
          </a:p>
          <a:p>
            <a:pPr eaLnBrk="1" hangingPunct="1"/>
            <a:r>
              <a:rPr lang="en-US"/>
              <a:t>ECG</a:t>
            </a:r>
          </a:p>
          <a:p>
            <a:pPr eaLnBrk="1" hangingPunct="1"/>
            <a:r>
              <a:rPr lang="en-US"/>
              <a:t>Treat other injuries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/>
              <a:t>Myocardial Contusion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Physiology</a:t>
            </a:r>
          </a:p>
          <a:p>
            <a:pPr eaLnBrk="1" hangingPunct="1"/>
            <a:r>
              <a:rPr lang="en-US"/>
              <a:t>Usually from impact with steering wheel</a:t>
            </a:r>
          </a:p>
          <a:p>
            <a:pPr eaLnBrk="1" hangingPunct="1"/>
            <a:r>
              <a:rPr lang="en-US"/>
              <a:t>3 injury patterns</a:t>
            </a:r>
          </a:p>
          <a:p>
            <a:pPr lvl="1" eaLnBrk="1" hangingPunct="1"/>
            <a:r>
              <a:rPr lang="en-US"/>
              <a:t>Myocardial contusion</a:t>
            </a:r>
          </a:p>
          <a:p>
            <a:pPr lvl="1" eaLnBrk="1" hangingPunct="1"/>
            <a:r>
              <a:rPr lang="en-US"/>
              <a:t>Electrical conduction system</a:t>
            </a:r>
          </a:p>
          <a:p>
            <a:pPr lvl="1" eaLnBrk="1" hangingPunct="1"/>
            <a:r>
              <a:rPr lang="en-US"/>
              <a:t>Myocardial rupture</a:t>
            </a:r>
          </a:p>
          <a:p>
            <a:pPr eaLnBrk="1" hangingPunct="1"/>
            <a:r>
              <a:rPr lang="en-US"/>
              <a:t>Right ventricle usually injured due to its location behind the sternum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Myocardial Contusion Cont.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/>
              <a:t>Signs &amp; Symptoms</a:t>
            </a:r>
          </a:p>
          <a:p>
            <a:pPr eaLnBrk="1" hangingPunct="1"/>
            <a:r>
              <a:rPr lang="en-US" sz="2400"/>
              <a:t>Chest Pain similar to MI</a:t>
            </a:r>
          </a:p>
          <a:p>
            <a:pPr eaLnBrk="1" hangingPunct="1"/>
            <a:r>
              <a:rPr lang="en-US" sz="2400"/>
              <a:t>Palpitations</a:t>
            </a:r>
          </a:p>
          <a:p>
            <a:pPr eaLnBrk="1" hangingPunct="1"/>
            <a:r>
              <a:rPr lang="en-US" sz="2400"/>
              <a:t>Dysrhythmias</a:t>
            </a:r>
          </a:p>
          <a:p>
            <a:pPr lvl="1" eaLnBrk="1" hangingPunct="1"/>
            <a:r>
              <a:rPr lang="en-US" sz="2000"/>
              <a:t>Sinus Tach</a:t>
            </a:r>
          </a:p>
          <a:p>
            <a:pPr lvl="1" eaLnBrk="1" hangingPunct="1"/>
            <a:r>
              <a:rPr lang="en-US" sz="2000"/>
              <a:t>PAC’s</a:t>
            </a:r>
          </a:p>
          <a:p>
            <a:pPr lvl="1" eaLnBrk="1" hangingPunct="1"/>
            <a:r>
              <a:rPr lang="en-US" sz="2000"/>
              <a:t>PVC’s</a:t>
            </a:r>
          </a:p>
          <a:p>
            <a:pPr lvl="1" eaLnBrk="1" hangingPunct="1"/>
            <a:r>
              <a:rPr lang="en-US" sz="2000"/>
              <a:t>Bundle Branch Block</a:t>
            </a:r>
          </a:p>
          <a:p>
            <a:pPr eaLnBrk="1" hangingPunct="1"/>
            <a:r>
              <a:rPr lang="en-US" sz="2400"/>
              <a:t>EKG Changes</a:t>
            </a:r>
          </a:p>
          <a:p>
            <a:pPr lvl="1" eaLnBrk="1" hangingPunct="1"/>
            <a:r>
              <a:rPr lang="en-US" sz="2000"/>
              <a:t>ST segment</a:t>
            </a:r>
          </a:p>
          <a:p>
            <a:pPr lvl="1" eaLnBrk="1" hangingPunct="1"/>
            <a:r>
              <a:rPr lang="en-US" sz="2000"/>
              <a:t>T wave</a:t>
            </a:r>
            <a:endParaRPr lang="en-US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343400" y="1554163"/>
          <a:ext cx="4495800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2" imgW="4990476" imgH="4838095" progId="">
                  <p:embed/>
                </p:oleObj>
              </mc:Choice>
              <mc:Fallback>
                <p:oleObj name="Clip" r:id="rId2" imgW="4990476" imgH="483809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54163"/>
                        <a:ext cx="4495800" cy="435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260350"/>
            <a:ext cx="7772400" cy="682625"/>
          </a:xfrm>
        </p:spPr>
        <p:txBody>
          <a:bodyPr/>
          <a:lstStyle/>
          <a:p>
            <a:pPr eaLnBrk="1" hangingPunct="1"/>
            <a:r>
              <a:rPr lang="en-US" sz="4000"/>
              <a:t>Myocardial Contusion Cont.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72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Treatment</a:t>
            </a:r>
          </a:p>
          <a:p>
            <a:pPr eaLnBrk="1" hangingPunct="1"/>
            <a:r>
              <a:rPr lang="en-US"/>
              <a:t>C-Spine </a:t>
            </a:r>
          </a:p>
          <a:p>
            <a:pPr eaLnBrk="1" hangingPunct="1"/>
            <a:r>
              <a:rPr lang="en-US"/>
              <a:t>High flow 02</a:t>
            </a:r>
          </a:p>
          <a:p>
            <a:pPr eaLnBrk="1" hangingPunct="1"/>
            <a:r>
              <a:rPr lang="en-US"/>
              <a:t>Monitor </a:t>
            </a:r>
          </a:p>
          <a:p>
            <a:pPr eaLnBrk="1" hangingPunct="1"/>
            <a:r>
              <a:rPr lang="en-US"/>
              <a:t>2 large bore IV</a:t>
            </a:r>
          </a:p>
          <a:p>
            <a:pPr eaLnBrk="1" hangingPunct="1"/>
            <a:r>
              <a:rPr lang="en-US"/>
              <a:t>Treat Dysrhythmias</a:t>
            </a:r>
          </a:p>
          <a:p>
            <a:pPr eaLnBrk="1" hangingPunct="1"/>
            <a:r>
              <a:rPr lang="en-US"/>
              <a:t>Treat other injuries</a:t>
            </a:r>
          </a:p>
          <a:p>
            <a:pPr eaLnBrk="1" hangingPunct="1"/>
            <a:r>
              <a:rPr lang="en-US"/>
              <a:t>Rapid transport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Pericardial Tamponade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Physiology</a:t>
            </a:r>
          </a:p>
          <a:p>
            <a:pPr eaLnBrk="1" hangingPunct="1"/>
            <a:r>
              <a:rPr lang="en-US"/>
              <a:t>Collection of blood between heart and pericardium</a:t>
            </a:r>
          </a:p>
          <a:p>
            <a:pPr eaLnBrk="1" hangingPunct="1"/>
            <a:r>
              <a:rPr lang="en-US"/>
              <a:t>Source of blood can be coronary arteries or myocardium.</a:t>
            </a:r>
          </a:p>
          <a:p>
            <a:pPr eaLnBrk="1" hangingPunct="1"/>
            <a:r>
              <a:rPr lang="en-US"/>
              <a:t>Pericardium may hold up to 200-300ml of blood before S&amp;S develop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Pericardial Tamponade Cont.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600"/>
              <a:t>Signs &amp; Symptoms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/>
              <a:t>Tachycardia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/>
              <a:t>Paradoxical pulse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/>
              <a:t>JVD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/>
              <a:t>Narrowing pulse pressures</a:t>
            </a:r>
            <a:endParaRPr lang="en-US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360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/>
              <a:t>Muffled heart sounds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/>
              <a:t>S&amp;S of shock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/>
              <a:t>Beck’s Triad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/>
              <a:t>MHS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/>
              <a:t>JVD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/>
              <a:t>Hypotension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Pericardial Tamponade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/>
              <a:t>Treatment</a:t>
            </a:r>
          </a:p>
          <a:p>
            <a:pPr eaLnBrk="1" hangingPunct="1"/>
            <a:r>
              <a:rPr lang="en-US" sz="2800"/>
              <a:t>C-Spine</a:t>
            </a:r>
          </a:p>
          <a:p>
            <a:pPr eaLnBrk="1" hangingPunct="1"/>
            <a:r>
              <a:rPr lang="en-US" sz="2800"/>
              <a:t>High flow 02</a:t>
            </a:r>
          </a:p>
          <a:p>
            <a:pPr eaLnBrk="1" hangingPunct="1"/>
            <a:r>
              <a:rPr lang="en-US" sz="2800"/>
              <a:t>EKG</a:t>
            </a:r>
          </a:p>
          <a:p>
            <a:pPr eaLnBrk="1" hangingPunct="1"/>
            <a:r>
              <a:rPr lang="en-US" sz="2800"/>
              <a:t>2 Large bore IV</a:t>
            </a:r>
          </a:p>
          <a:p>
            <a:pPr eaLnBrk="1" hangingPunct="1"/>
            <a:r>
              <a:rPr lang="en-US" sz="2800"/>
              <a:t>MAST?</a:t>
            </a:r>
          </a:p>
          <a:p>
            <a:pPr eaLnBrk="1" hangingPunct="1"/>
            <a:r>
              <a:rPr lang="en-US" sz="2800"/>
              <a:t>Transport to closest facility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/>
              <a:t>Anatomy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200"/>
              <a:t>Ribs</a:t>
            </a:r>
          </a:p>
          <a:p>
            <a:pPr eaLnBrk="1" hangingPunct="1"/>
            <a:r>
              <a:rPr lang="en-US" sz="3200"/>
              <a:t>Spinal cord</a:t>
            </a:r>
          </a:p>
          <a:p>
            <a:pPr eaLnBrk="1" hangingPunct="1"/>
            <a:r>
              <a:rPr lang="en-US" sz="3200"/>
              <a:t>Pleura space</a:t>
            </a:r>
          </a:p>
          <a:p>
            <a:pPr eaLnBrk="1" hangingPunct="1"/>
            <a:r>
              <a:rPr lang="en-US" sz="3200"/>
              <a:t>Lungs</a:t>
            </a:r>
          </a:p>
          <a:p>
            <a:pPr eaLnBrk="1" hangingPunct="1"/>
            <a:r>
              <a:rPr lang="en-US" sz="3200"/>
              <a:t>Heart</a:t>
            </a:r>
          </a:p>
          <a:p>
            <a:pPr eaLnBrk="1" hangingPunct="1"/>
            <a:r>
              <a:rPr lang="en-US" sz="3200"/>
              <a:t>Great Vessels</a:t>
            </a:r>
            <a:endParaRPr lang="en-US"/>
          </a:p>
        </p:txBody>
      </p:sp>
      <p:sp>
        <p:nvSpPr>
          <p:cNvPr id="16388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US" sz="3200"/>
              <a:t>Trachea</a:t>
            </a:r>
          </a:p>
          <a:p>
            <a:pPr eaLnBrk="1" hangingPunct="1"/>
            <a:r>
              <a:rPr lang="en-US" sz="3200"/>
              <a:t>Mainstem Bronchi</a:t>
            </a:r>
          </a:p>
          <a:p>
            <a:pPr eaLnBrk="1" hangingPunct="1"/>
            <a:r>
              <a:rPr lang="en-US" sz="3200"/>
              <a:t>Liver</a:t>
            </a:r>
          </a:p>
          <a:p>
            <a:pPr eaLnBrk="1" hangingPunct="1"/>
            <a:r>
              <a:rPr lang="en-US" sz="3200"/>
              <a:t>Stomach</a:t>
            </a:r>
          </a:p>
          <a:p>
            <a:pPr eaLnBrk="1" hangingPunct="1"/>
            <a:r>
              <a:rPr lang="en-US" sz="3200"/>
              <a:t>Spleen</a:t>
            </a:r>
          </a:p>
          <a:p>
            <a:pPr eaLnBrk="1" hangingPunct="1"/>
            <a:r>
              <a:rPr lang="en-US" sz="3200"/>
              <a:t>Esophagus</a:t>
            </a:r>
            <a:endParaRPr 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823913"/>
          </a:xfrm>
        </p:spPr>
        <p:txBody>
          <a:bodyPr/>
          <a:lstStyle/>
          <a:p>
            <a:pPr eaLnBrk="1" hangingPunct="1"/>
            <a:r>
              <a:rPr lang="en-US"/>
              <a:t>Aortic Rupture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/>
              <a:t>Physiology</a:t>
            </a:r>
          </a:p>
          <a:p>
            <a:pPr eaLnBrk="1" hangingPunct="1"/>
            <a:r>
              <a:rPr lang="en-US" sz="2800"/>
              <a:t>Usually in frontal crashes</a:t>
            </a:r>
          </a:p>
          <a:p>
            <a:pPr eaLnBrk="1" hangingPunct="1"/>
            <a:r>
              <a:rPr lang="en-US" sz="2800"/>
              <a:t>80-90% fatality rate</a:t>
            </a:r>
          </a:p>
          <a:p>
            <a:pPr eaLnBrk="1" hangingPunct="1"/>
            <a:r>
              <a:rPr lang="en-US" sz="2800"/>
              <a:t>Tears at ligamentum arteriosum near distal portion of aortic arch</a:t>
            </a:r>
          </a:p>
          <a:p>
            <a:pPr eaLnBrk="1" hangingPunct="1"/>
            <a:r>
              <a:rPr lang="en-US" sz="2800"/>
              <a:t>2/3 of patients surviving will die within 24hours</a:t>
            </a:r>
          </a:p>
          <a:p>
            <a:pPr eaLnBrk="1" hangingPunct="1"/>
            <a:r>
              <a:rPr lang="en-US" sz="2800"/>
              <a:t>Surgery can prevent most deaths for patients who survive initial injury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/>
              <a:t>Aortic Rupture Cont.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00"/>
              <a:t>Signs &amp; Symptoms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/>
              <a:t>1/3 of patients have no S&amp;S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/>
              <a:t>Difference in pulse strength in arms or between arms and legs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/>
              <a:t>S&amp;S Shock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00"/>
              <a:t>Treatment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/>
              <a:t>RAPID TRANSPORT TO LEVEL 1 TRAUMA CENTER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/>
              <a:t>Airway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/>
              <a:t>High flow 02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/>
              <a:t>2 large bore IV (Do not overload on fluids)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Tracheal Bronchial Rupture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Physiology</a:t>
            </a:r>
          </a:p>
          <a:p>
            <a:pPr eaLnBrk="1" hangingPunct="1"/>
            <a:r>
              <a:rPr lang="en-US"/>
              <a:t>Often associated with rupture of major vessels.</a:t>
            </a:r>
          </a:p>
          <a:p>
            <a:pPr eaLnBrk="1" hangingPunct="1"/>
            <a:r>
              <a:rPr lang="en-US"/>
              <a:t>Ruptures usually located in upper trachea, larynx or bronchi just below the carina.</a:t>
            </a:r>
          </a:p>
          <a:p>
            <a:pPr eaLnBrk="1" hangingPunct="1"/>
            <a:r>
              <a:rPr lang="en-US"/>
              <a:t>Is rare less then 3% of victims of blunt or penetrating chest trauma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Tracheal / Bronchial Rupture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Signs &amp; Symptoms</a:t>
            </a:r>
          </a:p>
          <a:p>
            <a:pPr eaLnBrk="1" hangingPunct="1"/>
            <a:r>
              <a:rPr lang="en-US"/>
              <a:t>Dyspnea</a:t>
            </a:r>
          </a:p>
          <a:p>
            <a:pPr eaLnBrk="1" hangingPunct="1"/>
            <a:r>
              <a:rPr lang="en-US"/>
              <a:t>Cyanosis</a:t>
            </a:r>
          </a:p>
          <a:p>
            <a:pPr eaLnBrk="1" hangingPunct="1"/>
            <a:r>
              <a:rPr lang="en-US"/>
              <a:t>Severe hypoxia</a:t>
            </a:r>
          </a:p>
          <a:p>
            <a:pPr eaLnBrk="1" hangingPunct="1"/>
            <a:r>
              <a:rPr lang="en-US"/>
              <a:t>Spitting blood</a:t>
            </a:r>
          </a:p>
          <a:p>
            <a:pPr eaLnBrk="1" hangingPunct="1"/>
            <a:r>
              <a:rPr lang="en-US"/>
              <a:t>Tachycardia</a:t>
            </a:r>
          </a:p>
          <a:p>
            <a:pPr eaLnBrk="1" hangingPunct="1"/>
            <a:r>
              <a:rPr lang="en-US"/>
              <a:t>S&amp;S of shock</a:t>
            </a:r>
          </a:p>
          <a:p>
            <a:pPr eaLnBrk="1" hangingPunct="1"/>
            <a:r>
              <a:rPr lang="en-US"/>
              <a:t>SQ emphysema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Treatment</a:t>
            </a:r>
          </a:p>
          <a:p>
            <a:pPr eaLnBrk="1" hangingPunct="1"/>
            <a:r>
              <a:rPr lang="en-US"/>
              <a:t>C-spine</a:t>
            </a:r>
          </a:p>
          <a:p>
            <a:pPr eaLnBrk="1" hangingPunct="1"/>
            <a:r>
              <a:rPr lang="en-US"/>
              <a:t>Closely monitor Airway</a:t>
            </a:r>
          </a:p>
          <a:p>
            <a:pPr eaLnBrk="1" hangingPunct="1"/>
            <a:r>
              <a:rPr lang="en-US"/>
              <a:t>Assist ventilations prn</a:t>
            </a:r>
          </a:p>
          <a:p>
            <a:pPr eaLnBrk="1" hangingPunct="1"/>
            <a:r>
              <a:rPr lang="en-US"/>
              <a:t>large bore IV</a:t>
            </a:r>
          </a:p>
          <a:p>
            <a:pPr eaLnBrk="1" hangingPunct="1"/>
            <a:r>
              <a:rPr lang="en-US"/>
              <a:t>EKG</a:t>
            </a:r>
          </a:p>
          <a:p>
            <a:pPr eaLnBrk="1" hangingPunct="1"/>
            <a:r>
              <a:rPr lang="en-US"/>
              <a:t>Treat Shock</a:t>
            </a:r>
          </a:p>
          <a:p>
            <a:pPr eaLnBrk="1" hangingPunct="1"/>
            <a:r>
              <a:rPr lang="en-US"/>
              <a:t>Transport to level 1 trauma center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Traumatic Asphyxiation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Physiology </a:t>
            </a:r>
          </a:p>
          <a:p>
            <a:pPr eaLnBrk="1" hangingPunct="1"/>
            <a:r>
              <a:rPr lang="en-US"/>
              <a:t>Crushing chest injury which forces blood out of right side of heart into veins of upper chest and neck</a:t>
            </a:r>
          </a:p>
          <a:p>
            <a:pPr eaLnBrk="1" hangingPunct="1"/>
            <a:r>
              <a:rPr lang="en-US"/>
              <a:t>Blood forced into head and neck producing micro-rupture, CVA, Seizures,JVD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Traumatic Asphyxiation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/>
              <a:t>Signs &amp; Symptoms</a:t>
            </a:r>
          </a:p>
          <a:p>
            <a:pPr eaLnBrk="1" hangingPunct="1"/>
            <a:r>
              <a:rPr lang="en-US" sz="2800"/>
              <a:t>Cyanosis of head &amp; neck</a:t>
            </a:r>
          </a:p>
          <a:p>
            <a:pPr eaLnBrk="1" hangingPunct="1"/>
            <a:r>
              <a:rPr lang="en-US" sz="2800"/>
              <a:t>Profound JVD</a:t>
            </a:r>
          </a:p>
          <a:p>
            <a:pPr eaLnBrk="1" hangingPunct="1"/>
            <a:r>
              <a:rPr lang="en-US" sz="2800"/>
              <a:t>Puffy eyes</a:t>
            </a:r>
          </a:p>
          <a:p>
            <a:pPr eaLnBrk="1" hangingPunct="1"/>
            <a:r>
              <a:rPr lang="en-US" sz="2800"/>
              <a:t>Protruding eyes</a:t>
            </a:r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191000" y="2505075"/>
          <a:ext cx="42672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2" imgW="4695238" imgH="2704762" progId="">
                  <p:embed/>
                </p:oleObj>
              </mc:Choice>
              <mc:Fallback>
                <p:oleObj name="Clip" r:id="rId2" imgW="4695238" imgH="270476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05075"/>
                        <a:ext cx="4267200" cy="245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Traumatic Asphyxiation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500188"/>
            <a:ext cx="77724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Treatment</a:t>
            </a:r>
          </a:p>
          <a:p>
            <a:pPr eaLnBrk="1" hangingPunct="1"/>
            <a:r>
              <a:rPr lang="en-US"/>
              <a:t>C-Spine</a:t>
            </a:r>
          </a:p>
          <a:p>
            <a:pPr eaLnBrk="1" hangingPunct="1"/>
            <a:r>
              <a:rPr lang="en-US"/>
              <a:t>Aggressive Airway management</a:t>
            </a:r>
          </a:p>
          <a:p>
            <a:pPr eaLnBrk="1" hangingPunct="1"/>
            <a:r>
              <a:rPr lang="en-US"/>
              <a:t>Monitor</a:t>
            </a:r>
          </a:p>
          <a:p>
            <a:pPr eaLnBrk="1" hangingPunct="1"/>
            <a:r>
              <a:rPr lang="en-US"/>
              <a:t>2 large bore IV</a:t>
            </a:r>
          </a:p>
          <a:p>
            <a:pPr eaLnBrk="1" hangingPunct="1"/>
            <a:r>
              <a:rPr lang="en-US"/>
              <a:t>Consider Sodium Bicarb 1mEq/kg IV drip</a:t>
            </a:r>
          </a:p>
          <a:p>
            <a:pPr eaLnBrk="1" hangingPunct="1"/>
            <a:r>
              <a:rPr lang="en-US"/>
              <a:t>Transport to Level 1 trauma center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188913"/>
            <a:ext cx="7772400" cy="892175"/>
          </a:xfrm>
        </p:spPr>
        <p:txBody>
          <a:bodyPr/>
          <a:lstStyle/>
          <a:p>
            <a:pPr eaLnBrk="1" hangingPunct="1"/>
            <a:r>
              <a:rPr lang="en-US"/>
              <a:t>Diaphragmatic Rupture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96975"/>
            <a:ext cx="7772400" cy="4330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Physiology</a:t>
            </a:r>
          </a:p>
          <a:p>
            <a:pPr eaLnBrk="1" hangingPunct="1"/>
            <a:r>
              <a:rPr lang="en-US"/>
              <a:t>results from compression of anterior abdomen</a:t>
            </a:r>
          </a:p>
          <a:p>
            <a:pPr eaLnBrk="1" hangingPunct="1"/>
            <a:r>
              <a:rPr lang="en-US"/>
              <a:t>Abdomen contents herniated into thorax cavity</a:t>
            </a:r>
          </a:p>
          <a:p>
            <a:pPr eaLnBrk="1" hangingPunct="1"/>
            <a:r>
              <a:rPr lang="en-US"/>
              <a:t>Left side herniation more common and more serious</a:t>
            </a:r>
          </a:p>
          <a:p>
            <a:pPr eaLnBrk="1" hangingPunct="1"/>
            <a:r>
              <a:rPr lang="en-US"/>
              <a:t>Decreases lung expansion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Diaphragmatic Rupture Cont.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Signs &amp; Symptoms </a:t>
            </a:r>
          </a:p>
          <a:p>
            <a:pPr eaLnBrk="1" hangingPunct="1"/>
            <a:r>
              <a:rPr lang="en-US"/>
              <a:t>Abdominal pain</a:t>
            </a:r>
          </a:p>
          <a:p>
            <a:pPr eaLnBrk="1" hangingPunct="1"/>
            <a:r>
              <a:rPr lang="en-US"/>
              <a:t>Dyspnea</a:t>
            </a:r>
          </a:p>
          <a:p>
            <a:pPr eaLnBrk="1" hangingPunct="1"/>
            <a:r>
              <a:rPr lang="en-US"/>
              <a:t>Diminished breath sounds</a:t>
            </a:r>
          </a:p>
          <a:p>
            <a:pPr eaLnBrk="1" hangingPunct="1"/>
            <a:r>
              <a:rPr lang="en-US"/>
              <a:t>Bowel sounds in chest</a:t>
            </a:r>
          </a:p>
          <a:p>
            <a:pPr eaLnBrk="1" hangingPunct="1"/>
            <a:r>
              <a:rPr lang="en-US"/>
              <a:t>S&amp;S of Shock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Treatment</a:t>
            </a:r>
          </a:p>
          <a:p>
            <a:pPr eaLnBrk="1" hangingPunct="1"/>
            <a:r>
              <a:rPr lang="en-US"/>
              <a:t>C-spine</a:t>
            </a:r>
          </a:p>
          <a:p>
            <a:pPr eaLnBrk="1" hangingPunct="1"/>
            <a:r>
              <a:rPr lang="en-US"/>
              <a:t>High flow 02</a:t>
            </a:r>
          </a:p>
          <a:p>
            <a:pPr eaLnBrk="1" hangingPunct="1"/>
            <a:r>
              <a:rPr lang="en-US"/>
              <a:t>Airway Control</a:t>
            </a:r>
          </a:p>
          <a:p>
            <a:pPr eaLnBrk="1" hangingPunct="1"/>
            <a:r>
              <a:rPr lang="en-US"/>
              <a:t>Assist ventilations prn</a:t>
            </a:r>
          </a:p>
          <a:p>
            <a:pPr eaLnBrk="1" hangingPunct="1"/>
            <a:r>
              <a:rPr lang="en-US"/>
              <a:t>Treat shock</a:t>
            </a:r>
          </a:p>
          <a:p>
            <a:pPr eaLnBrk="1" hangingPunct="1"/>
            <a:r>
              <a:rPr lang="en-US"/>
              <a:t>Transport to level 1 trauma center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/>
              <a:t>Esophageal Rupture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sz="4000"/>
              <a:t>Physiology</a:t>
            </a:r>
          </a:p>
          <a:p>
            <a:pPr eaLnBrk="1" hangingPunct="1"/>
            <a:r>
              <a:rPr lang="en-US" sz="4000"/>
              <a:t>Nearly 100% fatal if untreated</a:t>
            </a:r>
          </a:p>
          <a:p>
            <a:pPr eaLnBrk="1" hangingPunct="1"/>
            <a:r>
              <a:rPr lang="en-US" sz="4000"/>
              <a:t>Well protected, not usually injured</a:t>
            </a:r>
          </a:p>
          <a:p>
            <a:pPr eaLnBrk="1" hangingPunct="1"/>
            <a:r>
              <a:rPr lang="en-US" sz="4000"/>
              <a:t>Creates mediastinitis</a:t>
            </a:r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Types of Injuries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b="1" dirty="0"/>
              <a:t>Simple rib fractures</a:t>
            </a:r>
          </a:p>
          <a:p>
            <a:pPr eaLnBrk="1" hangingPunct="1"/>
            <a:r>
              <a:rPr lang="en-US" b="1" dirty="0"/>
              <a:t>Flailed Chest</a:t>
            </a:r>
          </a:p>
          <a:p>
            <a:pPr eaLnBrk="1" hangingPunct="1"/>
            <a:r>
              <a:rPr lang="en-US" dirty="0"/>
              <a:t>Pulmonary Contusion</a:t>
            </a:r>
          </a:p>
          <a:p>
            <a:pPr eaLnBrk="1" hangingPunct="1"/>
            <a:r>
              <a:rPr lang="en-US" dirty="0"/>
              <a:t>Simple </a:t>
            </a:r>
            <a:r>
              <a:rPr lang="en-US" dirty="0" err="1"/>
              <a:t>Pneumothorax</a:t>
            </a:r>
            <a:endParaRPr lang="en-US" dirty="0"/>
          </a:p>
          <a:p>
            <a:pPr eaLnBrk="1" hangingPunct="1"/>
            <a:r>
              <a:rPr lang="en-US" dirty="0"/>
              <a:t>Open </a:t>
            </a:r>
            <a:r>
              <a:rPr lang="en-US" dirty="0" err="1"/>
              <a:t>Pneumothorax</a:t>
            </a:r>
            <a:endParaRPr lang="en-US" dirty="0"/>
          </a:p>
          <a:p>
            <a:pPr eaLnBrk="1" hangingPunct="1"/>
            <a:r>
              <a:rPr lang="en-US" dirty="0"/>
              <a:t>Tension </a:t>
            </a:r>
            <a:r>
              <a:rPr lang="en-US" dirty="0" err="1"/>
              <a:t>Pneumothorax</a:t>
            </a:r>
            <a:endParaRPr lang="en-US" dirty="0"/>
          </a:p>
          <a:p>
            <a:pPr eaLnBrk="1" hangingPunct="1"/>
            <a:r>
              <a:rPr lang="en-US" dirty="0" err="1"/>
              <a:t>Hemothorax</a:t>
            </a:r>
            <a:endParaRPr lang="en-US" dirty="0"/>
          </a:p>
          <a:p>
            <a:pPr eaLnBrk="1" hangingPunct="1"/>
            <a:r>
              <a:rPr lang="en-US" dirty="0"/>
              <a:t>Impaled Objects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US"/>
              <a:t>Myocardial Contusion</a:t>
            </a:r>
          </a:p>
          <a:p>
            <a:pPr eaLnBrk="1" hangingPunct="1"/>
            <a:r>
              <a:rPr lang="en-US"/>
              <a:t>Pericardial Tamponade</a:t>
            </a:r>
          </a:p>
          <a:p>
            <a:pPr eaLnBrk="1" hangingPunct="1"/>
            <a:r>
              <a:rPr lang="en-US"/>
              <a:t>Aortic Rupture</a:t>
            </a:r>
          </a:p>
          <a:p>
            <a:pPr eaLnBrk="1" hangingPunct="1"/>
            <a:r>
              <a:rPr lang="en-US"/>
              <a:t>Traumatic Asphyxia</a:t>
            </a:r>
          </a:p>
          <a:p>
            <a:pPr eaLnBrk="1" hangingPunct="1"/>
            <a:r>
              <a:rPr lang="en-US"/>
              <a:t>Tracheal Rupture</a:t>
            </a:r>
          </a:p>
          <a:p>
            <a:pPr eaLnBrk="1" hangingPunct="1"/>
            <a:r>
              <a:rPr lang="en-US"/>
              <a:t>Diaphragmatic Rupture</a:t>
            </a:r>
          </a:p>
          <a:p>
            <a:pPr eaLnBrk="1" hangingPunct="1"/>
            <a:r>
              <a:rPr lang="en-US"/>
              <a:t>Esophageal Rupture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Esophageal Rupture Cont.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/>
              <a:t>Signs &amp; Symptoms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Pain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Coughing blood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Choking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Vomiting blood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SQ emphysema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/>
              <a:t>Treatment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C-Spine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Protect Airway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High flow 02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Large bore IV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EKG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Treat shock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Associate with other chest injuries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/>
              <a:t>Transport to level 1 trauma center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DC8254-E521-4B41-A5F8-EEEB177383BC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Overview of Chest Injuries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z="2400"/>
              <a:t>Can be life-threatening</a:t>
            </a:r>
          </a:p>
          <a:p>
            <a:pPr eaLnBrk="1" hangingPunct="1"/>
            <a:r>
              <a:rPr lang="en-CA" altLang="en-US" sz="2400"/>
              <a:t>May result in damage to either the</a:t>
            </a:r>
            <a:r>
              <a:rPr lang="en-US" altLang="en-US" sz="2400"/>
              <a:t> </a:t>
            </a:r>
            <a:r>
              <a:rPr lang="en-CA" altLang="en-US" sz="2400"/>
              <a:t>heart or the lung and cause severe internal</a:t>
            </a:r>
            <a:r>
              <a:rPr lang="en-US" altLang="en-US" sz="2400"/>
              <a:t> </a:t>
            </a:r>
            <a:r>
              <a:rPr lang="en-CA" altLang="en-US" sz="2400"/>
              <a:t>bleeding</a:t>
            </a:r>
          </a:p>
          <a:p>
            <a:pPr eaLnBrk="1" hangingPunct="1"/>
            <a:r>
              <a:rPr lang="en-CA" altLang="en-US" sz="2400"/>
              <a:t>Rib cage fractures may result in serious injury to</a:t>
            </a:r>
            <a:r>
              <a:rPr lang="en-US" altLang="en-US" sz="2400"/>
              <a:t> </a:t>
            </a:r>
            <a:r>
              <a:rPr lang="en-CA" altLang="en-US" sz="2400"/>
              <a:t>vital organs</a:t>
            </a:r>
          </a:p>
          <a:p>
            <a:pPr eaLnBrk="1" hangingPunct="1"/>
            <a:r>
              <a:rPr lang="en-CA" altLang="en-US" sz="2400"/>
              <a:t>Deep, </a:t>
            </a:r>
            <a:r>
              <a:rPr lang="en-CA" altLang="en-US" sz="2400" b="1"/>
              <a:t>open </a:t>
            </a:r>
            <a:r>
              <a:rPr lang="en-CA" altLang="en-US" sz="2400"/>
              <a:t>wounds allow air to enter the chest</a:t>
            </a:r>
            <a:r>
              <a:rPr lang="en-US" altLang="en-US" sz="2400"/>
              <a:t> </a:t>
            </a:r>
            <a:r>
              <a:rPr lang="en-CA" altLang="en-US" sz="2400"/>
              <a:t>cavity</a:t>
            </a:r>
          </a:p>
          <a:p>
            <a:pPr eaLnBrk="1" hangingPunct="1"/>
            <a:r>
              <a:rPr lang="en-CA" altLang="en-US" sz="2400" b="1"/>
              <a:t>Closed</a:t>
            </a:r>
            <a:r>
              <a:rPr lang="en-CA" altLang="en-US" sz="2400"/>
              <a:t> wounds usually involve injury to</a:t>
            </a:r>
            <a:r>
              <a:rPr lang="en-US" altLang="en-US" sz="2400"/>
              <a:t> </a:t>
            </a:r>
            <a:r>
              <a:rPr lang="en-CA" altLang="en-US" sz="2400"/>
              <a:t>the ribs and possibly underlying structures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7ECF30-3685-4602-9F9A-EBA4610CA12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Signs of Chest Injuries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An obvious chest wound</a:t>
            </a:r>
          </a:p>
          <a:p>
            <a:pPr eaLnBrk="1" hangingPunct="1"/>
            <a:r>
              <a:rPr lang="en-CA" altLang="en-US"/>
              <a:t>Impaired breathing</a:t>
            </a:r>
          </a:p>
          <a:p>
            <a:pPr eaLnBrk="1" hangingPunct="1"/>
            <a:r>
              <a:rPr lang="en-CA" altLang="en-US"/>
              <a:t>Irregular –</a:t>
            </a:r>
            <a:r>
              <a:rPr lang="en-US" altLang="en-US"/>
              <a:t> </a:t>
            </a:r>
            <a:r>
              <a:rPr lang="en-CA" altLang="en-US"/>
              <a:t>or lack of</a:t>
            </a:r>
            <a:r>
              <a:rPr lang="en-US" altLang="en-US"/>
              <a:t> </a:t>
            </a:r>
            <a:r>
              <a:rPr lang="en-CA" altLang="en-US"/>
              <a:t>– chest expansion</a:t>
            </a:r>
            <a:endParaRPr lang="en-US" altLang="en-US"/>
          </a:p>
          <a:p>
            <a:pPr eaLnBrk="1" hangingPunct="1"/>
            <a:r>
              <a:rPr lang="en-CA" altLang="en-US"/>
              <a:t>Coughing-up of blood</a:t>
            </a:r>
          </a:p>
          <a:p>
            <a:pPr eaLnBrk="1" hangingPunct="1"/>
            <a:r>
              <a:rPr lang="en-CA" altLang="en-US"/>
              <a:t>Shock</a:t>
            </a:r>
          </a:p>
          <a:p>
            <a:pPr eaLnBrk="1" hangingPunct="1"/>
            <a:r>
              <a:rPr lang="en-CA" altLang="en-US"/>
              <a:t>Subcutaneous emphysema:  crackling sensation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Rib Fractures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/>
              <a:t>Rib Fracture Facts</a:t>
            </a:r>
          </a:p>
          <a:p>
            <a:pPr eaLnBrk="1" hangingPunct="1"/>
            <a:r>
              <a:rPr lang="en-CA" altLang="en-US" dirty="0"/>
              <a:t>Rib fractures are almost always the result of trauma (a blow) to the rib cage</a:t>
            </a:r>
          </a:p>
          <a:p>
            <a:pPr eaLnBrk="1" hangingPunct="1"/>
            <a:r>
              <a:rPr lang="en-US" dirty="0"/>
              <a:t>Most commonly </a:t>
            </a:r>
            <a:r>
              <a:rPr lang="en-US" dirty="0" err="1"/>
              <a:t>fx</a:t>
            </a:r>
            <a:r>
              <a:rPr lang="en-US" dirty="0"/>
              <a:t> are 3-8</a:t>
            </a:r>
          </a:p>
          <a:p>
            <a:pPr eaLnBrk="1" hangingPunct="1"/>
            <a:r>
              <a:rPr lang="en-US" dirty="0"/>
              <a:t>8-12 assoc. with spleen, kidney or liver injures</a:t>
            </a:r>
          </a:p>
          <a:p>
            <a:pPr eaLnBrk="1" hangingPunct="1"/>
            <a:r>
              <a:rPr lang="en-US" dirty="0"/>
              <a:t>1 &amp; 2 have high mortality because of the forces necessary to </a:t>
            </a:r>
            <a:r>
              <a:rPr lang="en-US" dirty="0" err="1"/>
              <a:t>fx</a:t>
            </a:r>
            <a:endParaRPr lang="en-US" sz="2000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/>
              <a:t>Physiology</a:t>
            </a:r>
          </a:p>
          <a:p>
            <a:pPr eaLnBrk="1" hangingPunct="1"/>
            <a:r>
              <a:rPr lang="en-US" dirty="0"/>
              <a:t>Very painful and cause patient to limit chest excursion</a:t>
            </a:r>
          </a:p>
          <a:p>
            <a:pPr eaLnBrk="1" hangingPunct="1"/>
            <a:r>
              <a:rPr lang="en-US" dirty="0"/>
              <a:t>Limits tidal volume</a:t>
            </a:r>
          </a:p>
          <a:p>
            <a:pPr eaLnBrk="1" hangingPunct="1"/>
            <a:r>
              <a:rPr lang="en-US" dirty="0"/>
              <a:t>Dramatically reduces air exchange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19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Rib Fracture</a:t>
            </a:r>
          </a:p>
        </p:txBody>
      </p:sp>
      <p:pic>
        <p:nvPicPr>
          <p:cNvPr id="33795" name="Picture 3" descr="Rib Fra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1857</TotalTime>
  <Words>1858</Words>
  <Application>Microsoft Office PowerPoint</Application>
  <PresentationFormat>On-screen Show (4:3)</PresentationFormat>
  <Paragraphs>411</Paragraphs>
  <Slides>50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Calibri</vt:lpstr>
      <vt:lpstr>Constantia</vt:lpstr>
      <vt:lpstr>Garamond</vt:lpstr>
      <vt:lpstr>Times New Roman</vt:lpstr>
      <vt:lpstr>Wingdings</vt:lpstr>
      <vt:lpstr>Wingdings 2</vt:lpstr>
      <vt:lpstr>Flow</vt:lpstr>
      <vt:lpstr>Clip</vt:lpstr>
      <vt:lpstr>Thoracic Trauma</vt:lpstr>
      <vt:lpstr>Content;</vt:lpstr>
      <vt:lpstr>Thoracic Trauma Facts</vt:lpstr>
      <vt:lpstr>Anatomy </vt:lpstr>
      <vt:lpstr>Types of Injuries</vt:lpstr>
      <vt:lpstr>Overview of Chest Injuries</vt:lpstr>
      <vt:lpstr>Signs of Chest Injuries</vt:lpstr>
      <vt:lpstr>Rib Fractures</vt:lpstr>
      <vt:lpstr>Rib Fracture</vt:lpstr>
      <vt:lpstr>Rib Fractures Cont.</vt:lpstr>
      <vt:lpstr>Treatment</vt:lpstr>
      <vt:lpstr>Flail Chest</vt:lpstr>
      <vt:lpstr>Flailed Chest</vt:lpstr>
      <vt:lpstr>Flailed Chest</vt:lpstr>
      <vt:lpstr>PARADOXICAL RESPIRATIONS</vt:lpstr>
      <vt:lpstr>PowerPoint Presentation</vt:lpstr>
      <vt:lpstr>Flail Chest</vt:lpstr>
      <vt:lpstr>Use of Dressings on a Flail Chest</vt:lpstr>
      <vt:lpstr>PRECAUTIONS AND CONTRAINDICATIONS FOR THE MANAGEMENT OF PATIENTS WITH THORACIC INJURY</vt:lpstr>
      <vt:lpstr>PowerPoint Presentation</vt:lpstr>
      <vt:lpstr>PowerPoint Presentation</vt:lpstr>
      <vt:lpstr>PowerPoint Presentation</vt:lpstr>
      <vt:lpstr>Pulmonary Contusion</vt:lpstr>
      <vt:lpstr>Simple Pneumothorax </vt:lpstr>
      <vt:lpstr>Simple Pneumothorax</vt:lpstr>
      <vt:lpstr>Open Pneumothorax Sucking Chest Wound</vt:lpstr>
      <vt:lpstr>Open Pneumothorax Cont.. </vt:lpstr>
      <vt:lpstr>Open Pneumothorax Cont.</vt:lpstr>
      <vt:lpstr>Tension Pneumothorax</vt:lpstr>
      <vt:lpstr>Tension Pneumothorax Cont.. </vt:lpstr>
      <vt:lpstr>Tension Pneumothorax</vt:lpstr>
      <vt:lpstr>Hemothorax</vt:lpstr>
      <vt:lpstr>Hemothorax Cont. </vt:lpstr>
      <vt:lpstr>Myocardial Contusion</vt:lpstr>
      <vt:lpstr>Myocardial Contusion Cont.</vt:lpstr>
      <vt:lpstr>Myocardial Contusion Cont.</vt:lpstr>
      <vt:lpstr>Pericardial Tamponade</vt:lpstr>
      <vt:lpstr>Pericardial Tamponade Cont.</vt:lpstr>
      <vt:lpstr>Pericardial Tamponade</vt:lpstr>
      <vt:lpstr>Aortic Rupture</vt:lpstr>
      <vt:lpstr>Aortic Rupture Cont.</vt:lpstr>
      <vt:lpstr>Tracheal Bronchial Rupture</vt:lpstr>
      <vt:lpstr>Tracheal / Bronchial Rupture</vt:lpstr>
      <vt:lpstr>Traumatic Asphyxiation</vt:lpstr>
      <vt:lpstr>Traumatic Asphyxiation</vt:lpstr>
      <vt:lpstr>Traumatic Asphyxiation</vt:lpstr>
      <vt:lpstr>Diaphragmatic Rupture</vt:lpstr>
      <vt:lpstr>Diaphragmatic Rupture Cont.</vt:lpstr>
      <vt:lpstr>Esophageal Rupture</vt:lpstr>
      <vt:lpstr>Esophageal Rupture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</dc:title>
  <dc:creator>Mike King</dc:creator>
  <cp:lastModifiedBy>Kartik Rathod</cp:lastModifiedBy>
  <cp:revision>67</cp:revision>
  <dcterms:created xsi:type="dcterms:W3CDTF">1995-06-02T22:16:36Z</dcterms:created>
  <dcterms:modified xsi:type="dcterms:W3CDTF">2024-06-18T11:04:47Z</dcterms:modified>
</cp:coreProperties>
</file>