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341" r:id="rId6"/>
    <p:sldId id="261" r:id="rId7"/>
    <p:sldId id="265" r:id="rId8"/>
    <p:sldId id="267" r:id="rId9"/>
    <p:sldId id="268" r:id="rId10"/>
    <p:sldId id="285" r:id="rId11"/>
    <p:sldId id="286" r:id="rId12"/>
    <p:sldId id="287" r:id="rId13"/>
    <p:sldId id="288" r:id="rId14"/>
    <p:sldId id="289" r:id="rId15"/>
    <p:sldId id="33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38" r:id="rId25"/>
    <p:sldId id="300" r:id="rId26"/>
    <p:sldId id="298" r:id="rId27"/>
    <p:sldId id="299" r:id="rId28"/>
    <p:sldId id="301" r:id="rId29"/>
    <p:sldId id="302" r:id="rId30"/>
    <p:sldId id="303" r:id="rId31"/>
    <p:sldId id="304" r:id="rId32"/>
    <p:sldId id="305" r:id="rId33"/>
    <p:sldId id="336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8" r:id="rId55"/>
    <p:sldId id="327" r:id="rId56"/>
    <p:sldId id="330" r:id="rId57"/>
    <p:sldId id="335" r:id="rId58"/>
    <p:sldId id="329" r:id="rId59"/>
    <p:sldId id="331" r:id="rId60"/>
    <p:sldId id="332" r:id="rId61"/>
    <p:sldId id="333" r:id="rId62"/>
    <p:sldId id="33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7814" autoAdjust="0"/>
  </p:normalViewPr>
  <p:slideViewPr>
    <p:cSldViewPr>
      <p:cViewPr varScale="1">
        <p:scale>
          <a:sx n="78" d="100"/>
          <a:sy n="78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C846-7682-49FF-8341-F5C84ADD3F84}" type="datetimeFigureOut">
              <a:rPr lang="en-US" smtClean="0"/>
              <a:pPr/>
              <a:t>6/18/2024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63A0-5E11-4209-B68E-4C4E656903B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seurope.com/images/product/ven_mb_kc5909_large.jp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ULTRAVIOLET RADIATION (UVR)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62548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/>
              <a:t>I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2928926" y="4714884"/>
            <a:ext cx="49291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dirty="0">
                <a:solidFill>
                  <a:srgbClr val="111111"/>
                </a:solidFill>
                <a:cs typeface="Arial" charset="0"/>
              </a:rPr>
              <a:t>Dr. Santosh Dobhal</a:t>
            </a:r>
          </a:p>
          <a:p>
            <a:pPr algn="ctr">
              <a:spcBef>
                <a:spcPct val="0"/>
              </a:spcBef>
            </a:pPr>
            <a:r>
              <a:rPr lang="en-IN" sz="2400" dirty="0">
                <a:solidFill>
                  <a:srgbClr val="111111"/>
                </a:solidFill>
                <a:cs typeface="Arial" charset="0"/>
              </a:rPr>
              <a:t>Dept. Of Cardiovascular &amp; Respiratory Physiotherapy</a:t>
            </a:r>
          </a:p>
          <a:p>
            <a:pPr algn="ctr">
              <a:spcBef>
                <a:spcPct val="0"/>
              </a:spcBef>
            </a:pPr>
            <a:r>
              <a:rPr lang="en-IN" sz="2400" dirty="0">
                <a:solidFill>
                  <a:srgbClr val="111111"/>
                </a:solidFill>
                <a:cs typeface="Arial" charset="0"/>
              </a:rPr>
              <a:t>MGM Institute Of Physiotherapy </a:t>
            </a:r>
          </a:p>
          <a:p>
            <a:pPr algn="ctr">
              <a:spcBef>
                <a:spcPct val="0"/>
              </a:spcBef>
            </a:pPr>
            <a:r>
              <a:rPr lang="en-IN" sz="2400" dirty="0" err="1">
                <a:solidFill>
                  <a:srgbClr val="111111"/>
                </a:solidFill>
                <a:cs typeface="Arial" charset="0"/>
              </a:rPr>
              <a:t>Chh</a:t>
            </a:r>
            <a:r>
              <a:rPr lang="en-IN" sz="2400" dirty="0">
                <a:solidFill>
                  <a:srgbClr val="111111"/>
                </a:solidFill>
                <a:cs typeface="Arial" charset="0"/>
              </a:rPr>
              <a:t>. </a:t>
            </a:r>
            <a:r>
              <a:rPr lang="en-IN" sz="2400" dirty="0" err="1">
                <a:solidFill>
                  <a:srgbClr val="111111"/>
                </a:solidFill>
                <a:cs typeface="Arial" charset="0"/>
              </a:rPr>
              <a:t>Sambhajinagar</a:t>
            </a:r>
            <a:endParaRPr lang="en-US" sz="2400" dirty="0">
              <a:solidFill>
                <a:srgbClr val="111111"/>
              </a:solidFill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en-US" dirty="0"/>
              <a:t>PENETRATION OF THE Uv rays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r>
              <a:rPr lang="en-US" sz="6000" dirty="0"/>
              <a:t>UVA – Dermis level.</a:t>
            </a:r>
          </a:p>
          <a:p>
            <a:endParaRPr lang="en-US" sz="6000" dirty="0"/>
          </a:p>
          <a:p>
            <a:r>
              <a:rPr lang="en-US" sz="6000" dirty="0"/>
              <a:t>UVB – Deep Epidermis</a:t>
            </a:r>
            <a:endParaRPr lang="en-IN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>
            <a:normAutofit/>
          </a:bodyPr>
          <a:lstStyle/>
          <a:p>
            <a:r>
              <a:rPr lang="en-US" dirty="0"/>
              <a:t>Physiological effects 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7016"/>
          </a:xfrm>
        </p:spPr>
        <p:txBody>
          <a:bodyPr>
            <a:normAutofit/>
          </a:bodyPr>
          <a:lstStyle/>
          <a:p>
            <a:r>
              <a:rPr lang="en-US" sz="4400" dirty="0"/>
              <a:t>The UVR physiological effects may be divided into 2 groups;</a:t>
            </a:r>
          </a:p>
          <a:p>
            <a:pPr marL="514350" indent="-514350">
              <a:buAutoNum type="arabicPeriod"/>
            </a:pPr>
            <a:r>
              <a:rPr lang="en-US" sz="4400" dirty="0"/>
              <a:t>Local – Effects which produced locally in the area.</a:t>
            </a:r>
          </a:p>
          <a:p>
            <a:pPr marL="514350" indent="-514350">
              <a:buAutoNum type="arabicPeriod"/>
            </a:pPr>
            <a:endParaRPr lang="en-US" sz="4400" dirty="0"/>
          </a:p>
          <a:p>
            <a:pPr marL="514350" indent="-514350">
              <a:buAutoNum type="arabicPeriod"/>
            </a:pPr>
            <a:r>
              <a:rPr lang="en-US" sz="4400" dirty="0"/>
              <a:t>General – Results from a widespread Irradiation.</a:t>
            </a:r>
            <a:endParaRPr lang="en-IN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>
            <a:normAutofit/>
          </a:bodyPr>
          <a:lstStyle/>
          <a:p>
            <a:r>
              <a:rPr lang="en-US" dirty="0"/>
              <a:t>Local effects 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7016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1. </a:t>
            </a:r>
            <a:r>
              <a:rPr lang="en-US" sz="3200" b="1" u="sng" dirty="0">
                <a:solidFill>
                  <a:srgbClr val="FF0000"/>
                </a:solidFill>
              </a:rPr>
              <a:t>ERYTHEMA</a:t>
            </a:r>
            <a:r>
              <a:rPr lang="en-US" sz="3200" dirty="0"/>
              <a:t> – It is reddening of the skin.</a:t>
            </a:r>
          </a:p>
          <a:p>
            <a:pPr algn="just"/>
            <a:r>
              <a:rPr lang="en-US" sz="3200" dirty="0"/>
              <a:t>First observable effect of UV Irradiation.</a:t>
            </a:r>
          </a:p>
          <a:p>
            <a:pPr algn="just"/>
            <a:r>
              <a:rPr lang="en-US" sz="3200" dirty="0"/>
              <a:t>It cause chemical action which result in IRRITATION &amp; DESTRUCTION of cells. This causes liberation of “H”-substance which produce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RESPONSE.</a:t>
            </a:r>
            <a:endParaRPr lang="en-US" sz="3200" dirty="0"/>
          </a:p>
          <a:p>
            <a:pPr algn="just"/>
            <a:r>
              <a:rPr lang="en-US" sz="3200" dirty="0"/>
              <a:t>The erythema is regarded as an inflammatory reaction stimulated by the UVR.</a:t>
            </a:r>
            <a:endParaRPr lang="en-IN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TRIPLE RESPONSE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91032"/>
          </a:xfrm>
        </p:spPr>
        <p:txBody>
          <a:bodyPr>
            <a:normAutofit/>
          </a:bodyPr>
          <a:lstStyle/>
          <a:p>
            <a:r>
              <a:rPr lang="en-US" sz="3200" dirty="0"/>
              <a:t>1. Dilation of capillaries – H-substance</a:t>
            </a:r>
          </a:p>
          <a:p>
            <a:endParaRPr lang="en-US" sz="3200" dirty="0"/>
          </a:p>
          <a:p>
            <a:r>
              <a:rPr lang="en-US" sz="3200" dirty="0"/>
              <a:t>2. Dilation of arterioles – Axon reflex</a:t>
            </a:r>
          </a:p>
          <a:p>
            <a:endParaRPr lang="en-US" sz="3200" dirty="0"/>
          </a:p>
          <a:p>
            <a:r>
              <a:rPr lang="en-US" sz="3200" dirty="0"/>
              <a:t>3. Exudation of fluids into the tissues – Increased permeability of the capillary walls.</a:t>
            </a:r>
          </a:p>
          <a:p>
            <a:endParaRPr lang="en-US" sz="3200" dirty="0"/>
          </a:p>
          <a:p>
            <a:endParaRPr lang="en-IN" sz="3200" dirty="0"/>
          </a:p>
        </p:txBody>
      </p:sp>
      <p:pic>
        <p:nvPicPr>
          <p:cNvPr id="4" name="Picture 4" descr="C:\Documents and Settings\dell\Desktop\n555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149080"/>
            <a:ext cx="493204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dell\Desktop\parvovirus_7_02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191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2. Pigmentation / tanning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en-US" sz="4000" dirty="0"/>
              <a:t>It is thought that the UVR stimulates 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 &amp; ACCELERATES </a:t>
            </a:r>
            <a:r>
              <a:rPr lang="en-US" sz="4000" dirty="0"/>
              <a:t>the production of 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MELANIN PIGMENT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Pigmentation commonly follows an erythemal reaction.</a:t>
            </a:r>
          </a:p>
          <a:p>
            <a:endParaRPr lang="en-US" sz="4000" dirty="0"/>
          </a:p>
          <a:p>
            <a:r>
              <a:rPr lang="en-US" sz="4000" dirty="0"/>
              <a:t>It varies with the dosage of UVR &amp; the different individuals.</a:t>
            </a:r>
            <a:endParaRPr lang="en-IN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l\Desktop\fig005ha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1660192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>
            <a:normAutofit/>
          </a:bodyPr>
          <a:lstStyle/>
          <a:p>
            <a:r>
              <a:rPr lang="en-US" dirty="0"/>
              <a:t>2. Pigmentation / tanning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7016"/>
          </a:xfrm>
        </p:spPr>
        <p:txBody>
          <a:bodyPr>
            <a:noAutofit/>
          </a:bodyPr>
          <a:lstStyle/>
          <a:p>
            <a:r>
              <a:rPr lang="en-US" sz="3600" dirty="0"/>
              <a:t>Sometimes immediate tanning occurs as a result of effects of 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PRE-EXISTING melanin</a:t>
            </a:r>
            <a:r>
              <a:rPr lang="en-US" sz="3600" dirty="0"/>
              <a:t>. This may occur within minutes of exposure.</a:t>
            </a:r>
          </a:p>
          <a:p>
            <a:endParaRPr lang="en-US" sz="3600" dirty="0"/>
          </a:p>
          <a:p>
            <a:r>
              <a:rPr lang="en-US" sz="3600" dirty="0"/>
              <a:t>Sun / Carbon arc            Brown color</a:t>
            </a:r>
          </a:p>
          <a:p>
            <a:r>
              <a:rPr lang="en-US" sz="3600" dirty="0"/>
              <a:t>Mercury Vapor lamp           Grayish</a:t>
            </a:r>
          </a:p>
          <a:p>
            <a:endParaRPr lang="en-US" sz="3600" dirty="0"/>
          </a:p>
          <a:p>
            <a:r>
              <a:rPr lang="en-US" sz="3600" dirty="0"/>
              <a:t>The pigmentation </a:t>
            </a:r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</a:t>
            </a:r>
            <a:r>
              <a:rPr lang="en-US" sz="3600" dirty="0"/>
              <a:t> the penetration of UVB.</a:t>
            </a:r>
            <a:endParaRPr lang="en-IN" sz="3600" dirty="0"/>
          </a:p>
        </p:txBody>
      </p:sp>
      <p:sp>
        <p:nvSpPr>
          <p:cNvPr id="4" name="Right Arrow 3"/>
          <p:cNvSpPr/>
          <p:nvPr/>
        </p:nvSpPr>
        <p:spPr>
          <a:xfrm>
            <a:off x="4169656" y="3880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4673712" y="4581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</a:t>
            </a:r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548680"/>
          </a:xfrm>
        </p:spPr>
        <p:txBody>
          <a:bodyPr>
            <a:normAutofit fontScale="90000"/>
          </a:bodyPr>
          <a:lstStyle/>
          <a:p>
            <a:r>
              <a:rPr lang="en-US" dirty="0"/>
              <a:t>3. Thickening of epidermis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63040"/>
          </a:xfrm>
        </p:spPr>
        <p:txBody>
          <a:bodyPr>
            <a:noAutofit/>
          </a:bodyPr>
          <a:lstStyle/>
          <a:p>
            <a:r>
              <a:rPr lang="en-US" sz="4000" dirty="0"/>
              <a:t>UVR provokes an increased reproduction of KERATINOCYTES.</a:t>
            </a:r>
          </a:p>
          <a:p>
            <a:endParaRPr lang="en-US" sz="4000" dirty="0"/>
          </a:p>
          <a:p>
            <a:r>
              <a:rPr lang="en-US" sz="4000" dirty="0"/>
              <a:t>This leads to thickening of epidermis which acts does acts a PROTECTION AGAINST THE RAYS.</a:t>
            </a:r>
          </a:p>
          <a:p>
            <a:endParaRPr lang="en-US" sz="4000" dirty="0"/>
          </a:p>
          <a:p>
            <a:r>
              <a:rPr lang="en-US" sz="4000" dirty="0"/>
              <a:t>So longer doses are required to repeat an ERYTHEMAL reaction.</a:t>
            </a:r>
            <a:endParaRPr lang="en-IN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rmAutofit fontScale="90000"/>
          </a:bodyPr>
          <a:lstStyle/>
          <a:p>
            <a:r>
              <a:rPr lang="en-US" dirty="0"/>
              <a:t>4. Desquamation / peeling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19024"/>
          </a:xfrm>
        </p:spPr>
        <p:txBody>
          <a:bodyPr>
            <a:noAutofit/>
          </a:bodyPr>
          <a:lstStyle/>
          <a:p>
            <a:r>
              <a:rPr lang="en-US" sz="4000" dirty="0"/>
              <a:t>It is the CASTING OFF of dead cells from the surface of the skin.</a:t>
            </a:r>
          </a:p>
          <a:p>
            <a:endParaRPr lang="en-US" sz="4000" dirty="0"/>
          </a:p>
          <a:p>
            <a:r>
              <a:rPr lang="en-GB" sz="4000" dirty="0"/>
              <a:t>The desquamation is proportional to the intensity of the erythema.</a:t>
            </a:r>
          </a:p>
          <a:p>
            <a:endParaRPr lang="en-GB" sz="4000" dirty="0"/>
          </a:p>
          <a:p>
            <a:r>
              <a:rPr lang="en-GB" sz="4000" dirty="0"/>
              <a:t>The peeling results in REDUCTION / LOSS OF THE INCREASED RESISTANCE TO THE RAYS.</a:t>
            </a:r>
            <a:endParaRPr lang="en-IN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>
            <a:normAutofit/>
          </a:bodyPr>
          <a:lstStyle/>
          <a:p>
            <a:r>
              <a:rPr lang="en-US" dirty="0"/>
              <a:t>5. Antibiotic effect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5008"/>
          </a:xfrm>
        </p:spPr>
        <p:txBody>
          <a:bodyPr>
            <a:noAutofit/>
          </a:bodyPr>
          <a:lstStyle/>
          <a:p>
            <a:pPr algn="just"/>
            <a:r>
              <a:rPr lang="en-GB" sz="4800" dirty="0"/>
              <a:t>Destructive effects of ultraviolet radiation include the destruction of viruses, bacteria, and other small organisms on the skin surface  such as FUNGI commonly found in wounds. (effect of UVB).</a:t>
            </a:r>
            <a:endParaRPr lang="en-US" sz="4800" dirty="0"/>
          </a:p>
          <a:p>
            <a:pPr algn="just"/>
            <a:endParaRPr lang="en-IN" sz="48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378545"/>
          </a:xfrm>
        </p:spPr>
        <p:txBody>
          <a:bodyPr>
            <a:normAutofit/>
          </a:bodyPr>
          <a:lstStyle/>
          <a:p>
            <a:r>
              <a:rPr lang="en-GB" sz="3200" dirty="0"/>
              <a:t> Ultraviolet radiation (UVR) covers a small part of electromagnetic spectrum lying between the violet end of the </a:t>
            </a:r>
            <a:r>
              <a:rPr lang="en-GB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VISIBLE LIGHT </a:t>
            </a:r>
            <a:r>
              <a:rPr lang="en-GB" sz="3200" dirty="0"/>
              <a:t>and </a:t>
            </a:r>
            <a:r>
              <a:rPr lang="en-GB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 REGION</a:t>
            </a:r>
            <a:r>
              <a:rPr lang="en-GB" sz="3200" dirty="0"/>
              <a:t>.</a:t>
            </a:r>
            <a:endParaRPr lang="en-US" sz="3200" dirty="0"/>
          </a:p>
          <a:p>
            <a:endParaRPr lang="en-IN" sz="3200" dirty="0"/>
          </a:p>
        </p:txBody>
      </p:sp>
      <p:pic>
        <p:nvPicPr>
          <p:cNvPr id="4" name="Picture 4" descr="C:\Documents and Settings\dell\My Documents\My 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24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B. General effects </a:t>
            </a:r>
            <a:r>
              <a:rPr lang="en-US"/>
              <a:t>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en-US" dirty="0"/>
              <a:t>1. Vitamin D Production</a:t>
            </a:r>
          </a:p>
          <a:p>
            <a:r>
              <a:rPr lang="en-US" dirty="0"/>
              <a:t>In the presence of UVB, converts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7-Dehydrocholestrol</a:t>
            </a:r>
            <a:r>
              <a:rPr lang="en-US" dirty="0"/>
              <a:t> into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– D </a:t>
            </a:r>
            <a:r>
              <a:rPr lang="en-US" dirty="0"/>
              <a:t>through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reaction.</a:t>
            </a:r>
          </a:p>
          <a:p>
            <a:endParaRPr lang="en-GB" dirty="0"/>
          </a:p>
          <a:p>
            <a:r>
              <a:rPr lang="en-GB" dirty="0"/>
              <a:t>Vitamin D is required to assist in the </a:t>
            </a: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of calcium and phosphorous</a:t>
            </a:r>
            <a:r>
              <a:rPr lang="en-GB" dirty="0"/>
              <a:t> from the intestine to blood stream.</a:t>
            </a:r>
            <a:endParaRPr lang="en-IN" dirty="0"/>
          </a:p>
        </p:txBody>
      </p:sp>
      <p:pic>
        <p:nvPicPr>
          <p:cNvPr id="4" name="Picture 4" descr="C:\Documents and Settings\dell\Desktop\gech_0001_0004_0_img0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05064"/>
            <a:ext cx="4217122" cy="28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dell\Desktop\ricketsop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73016"/>
            <a:ext cx="4191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2- </a:t>
            </a:r>
            <a:r>
              <a:rPr lang="en-GB" dirty="0">
                <a:latin typeface="Arial Rounded MT Bold" pitchFamily="34" charset="0"/>
              </a:rPr>
              <a:t>The Esophylactic effect</a:t>
            </a:r>
            <a:br>
              <a:rPr lang="en-US" dirty="0">
                <a:latin typeface="Arial Rounded MT Bold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/>
              <a:t>General UVA  Irradiation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Stimulation of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reticulo - endothelial system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Ingest bacteria &amp; produce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ANTIBODIES</a:t>
            </a:r>
            <a:r>
              <a:rPr lang="en-US" dirty="0"/>
              <a:t> against</a:t>
            </a:r>
          </a:p>
          <a:p>
            <a:pPr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&amp; TOXINS</a:t>
            </a:r>
            <a:r>
              <a:rPr lang="en-US" dirty="0"/>
              <a:t>.</a:t>
            </a:r>
          </a:p>
          <a:p>
            <a:pPr algn="ctr">
              <a:buNone/>
            </a:pPr>
            <a:endParaRPr lang="en-US" dirty="0"/>
          </a:p>
          <a:p>
            <a:pPr algn="ctr"/>
            <a:r>
              <a:rPr lang="en-US" dirty="0"/>
              <a:t>So </a:t>
            </a:r>
            <a:r>
              <a:rPr lang="en-GB" dirty="0"/>
              <a:t>the resistance of the body to infection is increased &amp; this being known as ESOPHYLACTIC EFFECT.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3571868" y="2071678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Down Arrow 4"/>
          <p:cNvSpPr/>
          <p:nvPr/>
        </p:nvSpPr>
        <p:spPr>
          <a:xfrm>
            <a:off x="3515864" y="300037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>
            <a:normAutofit/>
          </a:bodyPr>
          <a:lstStyle/>
          <a:p>
            <a:r>
              <a:rPr lang="en-US" dirty="0"/>
              <a:t>3. GENERAL TONIC EFECT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7016"/>
          </a:xfrm>
        </p:spPr>
        <p:txBody>
          <a:bodyPr>
            <a:noAutofit/>
          </a:bodyPr>
          <a:lstStyle/>
          <a:p>
            <a:r>
              <a:rPr lang="en-US" sz="4000" dirty="0"/>
              <a:t>Its being claimed that because of General UV Irradiation has a </a:t>
            </a:r>
          </a:p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TONIC EFFECT, </a:t>
            </a:r>
            <a:endParaRPr lang="en-US" sz="4000" dirty="0"/>
          </a:p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APPETITIE &amp; SLEEP BEING IMPROVED</a:t>
            </a:r>
            <a:endParaRPr lang="en-US" sz="4000" dirty="0"/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NERVOUSNESS &amp; IRRITABILITY DECREASED</a:t>
            </a:r>
            <a:endParaRPr lang="en-IN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Therapeutic effects 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en-US" sz="2800" dirty="0"/>
              <a:t>The principle therapeutic uses of UVR are of SKIN DISEASES</a:t>
            </a:r>
          </a:p>
          <a:p>
            <a:r>
              <a:rPr lang="en-US" sz="2800" dirty="0"/>
              <a:t>1. 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PSORIASIS:-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It is a skin condition which presents localized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 PINK / RED </a:t>
            </a:r>
            <a:r>
              <a:rPr lang="en-US" sz="2400" dirty="0">
                <a:solidFill>
                  <a:schemeClr val="tx1"/>
                </a:solidFill>
              </a:rPr>
              <a:t>plaques, sharply demarcated &amp; covered with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SILVERY SCALES.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 this state the aim of UVR irradiation is to 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the DNA synthesis in the cells of the skin &amp; to improve the skin condition</a:t>
            </a:r>
          </a:p>
          <a:p>
            <a:endParaRPr lang="en-IN" sz="2800" dirty="0"/>
          </a:p>
        </p:txBody>
      </p:sp>
      <p:pic>
        <p:nvPicPr>
          <p:cNvPr id="4" name="Picture 5" descr="C:\Documents and Settings\dell\Desktop\Free_I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507206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dell\Desktop\psoriasis stom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4067944" cy="234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9F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14200"/>
          <a:stretch>
            <a:fillRect/>
          </a:stretch>
        </p:blipFill>
        <p:spPr>
          <a:xfrm>
            <a:off x="-63364" y="-53340"/>
            <a:ext cx="2612174" cy="26182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9FF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564904"/>
            <a:ext cx="2548810" cy="4293096"/>
          </a:xfrm>
          <a:prstGeom prst="rect">
            <a:avLst/>
          </a:prstGeom>
          <a:noFill/>
          <a:ln w="107950">
            <a:solidFill>
              <a:srgbClr val="FFFFFF"/>
            </a:solidFill>
            <a:miter lim="800000"/>
          </a:ln>
          <a:effectLst/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9FF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810" y="28900"/>
            <a:ext cx="6595189" cy="25360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9FF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811" y="2564904"/>
            <a:ext cx="3297594" cy="42930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11FF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405" y="2567594"/>
            <a:ext cx="3297594" cy="42904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54252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Healthy &amp; psoriasis skin</a:t>
            </a:r>
            <a:endParaRPr lang="en-IN" dirty="0"/>
          </a:p>
        </p:txBody>
      </p:sp>
      <p:pic>
        <p:nvPicPr>
          <p:cNvPr id="3" name="Picture 2" descr="C:\Documents and Settings\dell\Desktop\psoriasisinf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2. Acne vulgaris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n-US" dirty="0"/>
              <a:t>Acne is also a skin condition which presents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PUSTULES, PAPULES</a:t>
            </a:r>
            <a:r>
              <a:rPr lang="en-US" dirty="0"/>
              <a:t> formed by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blocking of sebaceous pores &amp; hair follicles affecting mainly the face, chest &amp; back.</a:t>
            </a:r>
          </a:p>
          <a:p>
            <a:endParaRPr lang="en-US" dirty="0"/>
          </a:p>
          <a:p>
            <a:r>
              <a:rPr lang="en-US" dirty="0"/>
              <a:t>The more severe &amp; long lasting forms cause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disfiguring &amp; serious distress.</a:t>
            </a:r>
          </a:p>
          <a:p>
            <a:endParaRPr lang="en-US" dirty="0"/>
          </a:p>
          <a:p>
            <a:r>
              <a:rPr lang="en-GB" sz="2400" dirty="0"/>
              <a:t>Using UVR is aiming to produce 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desquamation to open </a:t>
            </a:r>
            <a:r>
              <a:rPr lang="en-GB" sz="2400" dirty="0"/>
              <a:t>the blocked pores and hair follicles.</a:t>
            </a:r>
          </a:p>
          <a:p>
            <a:endParaRPr lang="en-GB" sz="2400" dirty="0"/>
          </a:p>
          <a:p>
            <a:r>
              <a:rPr lang="en-GB" sz="2400" dirty="0"/>
              <a:t>E2 dose is given to the face, chest and neck.</a:t>
            </a:r>
            <a:endParaRPr lang="en-IN" dirty="0"/>
          </a:p>
        </p:txBody>
      </p:sp>
      <p:pic>
        <p:nvPicPr>
          <p:cNvPr id="6" name="Picture 4" descr="C:\Documents and Settings\dell\Desktop\JM aft 1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09120"/>
            <a:ext cx="2571736" cy="234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3. eczema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It is an 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 RESPONSE </a:t>
            </a:r>
            <a:r>
              <a:rPr lang="en-US" sz="4000" dirty="0"/>
              <a:t>in the skin associated with </a:t>
            </a:r>
            <a:r>
              <a:rPr lang="en-US" sz="4000" b="1" u="sng" dirty="0">
                <a:solidFill>
                  <a:srgbClr val="FF0000"/>
                </a:solidFill>
              </a:rPr>
              <a:t>OEDEMA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The patient suffers marked 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ITCHING</a:t>
            </a:r>
            <a:r>
              <a:rPr lang="en-US" sz="4000" dirty="0"/>
              <a:t> with 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REDNESS, SCALING, VESCILES</a:t>
            </a:r>
            <a:r>
              <a:rPr lang="en-US" sz="4000" dirty="0"/>
              <a:t> &amp; exudation of serum on the skin. </a:t>
            </a:r>
          </a:p>
          <a:p>
            <a:endParaRPr lang="en-US" sz="4000" dirty="0"/>
          </a:p>
          <a:p>
            <a:r>
              <a:rPr lang="en-US" sz="4000" dirty="0"/>
              <a:t>A mild UVR treatment will help. 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(Sub acute &amp; Chronic stage)</a:t>
            </a:r>
            <a:endParaRPr lang="en-IN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n-US" dirty="0"/>
              <a:t>4. Chronic infection &amp; infected wounds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n-US" sz="2800" dirty="0"/>
              <a:t>Infected wounds such 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SORES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INCISIONS </a:t>
            </a:r>
            <a:r>
              <a:rPr lang="en-US" sz="2800" dirty="0"/>
              <a:t>are often treated with HIGH DOSES of UVR.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/>
            <a:r>
              <a:rPr lang="en-US" sz="2800" dirty="0"/>
              <a:t>The aim of UVR irradiation is </a:t>
            </a:r>
            <a:r>
              <a:rPr lang="en-US" sz="2800" b="1" u="sng" dirty="0">
                <a:solidFill>
                  <a:srgbClr val="002060"/>
                </a:solidFill>
              </a:rPr>
              <a:t>to destroy the surface bacteria</a:t>
            </a:r>
            <a:r>
              <a:rPr lang="en-US" sz="2800" dirty="0"/>
              <a:t>,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the (SLOUGH) infected material </a:t>
            </a:r>
            <a:r>
              <a:rPr lang="en-US" sz="2800" dirty="0"/>
              <a:t>&amp;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repair.</a:t>
            </a:r>
          </a:p>
          <a:p>
            <a:pPr marL="514350" indent="-514350"/>
            <a:endParaRPr lang="en-US" sz="28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n-GB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E3 dose </a:t>
            </a:r>
            <a:r>
              <a:rPr lang="en-GB" sz="2800" dirty="0"/>
              <a:t>is sufficient, the dose is may be given daily and is not being applied to normal skin.</a:t>
            </a:r>
            <a:endParaRPr lang="en-US" sz="2800" dirty="0"/>
          </a:p>
          <a:p>
            <a:pPr marL="514350" indent="-514350"/>
            <a:endParaRPr lang="en-IN" sz="28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ULCERS</a:t>
            </a:r>
            <a:endParaRPr lang="en-IN" dirty="0"/>
          </a:p>
        </p:txBody>
      </p:sp>
      <p:pic>
        <p:nvPicPr>
          <p:cNvPr id="4" name="Picture 6" descr="C:\Documents and Settings\dell\Desktop\Pres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71678"/>
            <a:ext cx="19288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dell\Desktop\Pres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25003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dell\Desktop\Pres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3116"/>
            <a:ext cx="24288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5357850"/>
          </a:xfrm>
        </p:spPr>
        <p:txBody>
          <a:bodyPr>
            <a:normAutofit/>
          </a:bodyPr>
          <a:lstStyle/>
          <a:p>
            <a:r>
              <a:rPr lang="en-US" sz="4000" dirty="0"/>
              <a:t>UVR are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INVISIBLE</a:t>
            </a:r>
            <a:r>
              <a:rPr lang="en-US" sz="4000" dirty="0"/>
              <a:t> to the human eyes.</a:t>
            </a:r>
          </a:p>
          <a:p>
            <a:pPr>
              <a:buNone/>
            </a:pPr>
            <a:endParaRPr lang="en-US" sz="4000" dirty="0"/>
          </a:p>
          <a:p>
            <a:r>
              <a:rPr lang="en-US" sz="4000" dirty="0"/>
              <a:t>Natural source of UVR is </a:t>
            </a:r>
            <a:r>
              <a:rPr lang="en-US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UVR provoke 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CHANGES </a:t>
            </a:r>
            <a:r>
              <a:rPr lang="en-US" sz="4000" dirty="0"/>
              <a:t>&amp; not simply heat at sites where they are absorbed.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AREAS</a:t>
            </a:r>
            <a:endParaRPr lang="en-IN" dirty="0"/>
          </a:p>
        </p:txBody>
      </p:sp>
      <p:pic>
        <p:nvPicPr>
          <p:cNvPr id="4" name="Picture 2" descr="C:\Documents and Settings\dell\Desktop\ulcer_site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7000" y="2291556"/>
            <a:ext cx="3810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INCISIONS</a:t>
            </a:r>
            <a:endParaRPr lang="en-IN" dirty="0"/>
          </a:p>
        </p:txBody>
      </p:sp>
      <p:pic>
        <p:nvPicPr>
          <p:cNvPr id="4" name="Picture 4" descr="C:\Documents and Settings\dell\Desktop\Mediawebser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65722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rmAutofit fontScale="90000"/>
          </a:bodyPr>
          <a:lstStyle/>
          <a:p>
            <a:r>
              <a:rPr lang="en-US" dirty="0"/>
              <a:t>5. VITILIGO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r>
              <a:rPr lang="en-US" sz="3200" dirty="0"/>
              <a:t>It is a condition in which destruction of 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r>
              <a:rPr lang="en-US" sz="3200" dirty="0"/>
              <a:t> in local areas causes </a:t>
            </a:r>
            <a:r>
              <a:rPr lang="en-US" sz="3200" b="1" u="sng" dirty="0">
                <a:solidFill>
                  <a:srgbClr val="FF0000"/>
                </a:solidFill>
              </a:rPr>
              <a:t>WHITE PATCHES </a:t>
            </a:r>
            <a:r>
              <a:rPr lang="en-US" sz="3200" dirty="0"/>
              <a:t>to appear on the skin.</a:t>
            </a:r>
          </a:p>
          <a:p>
            <a:endParaRPr lang="en-US" sz="3200" dirty="0"/>
          </a:p>
          <a:p>
            <a:r>
              <a:rPr lang="en-US" sz="3200" dirty="0"/>
              <a:t>Both UVA &amp; UVB stimulate melanocyte activity.</a:t>
            </a:r>
          </a:p>
          <a:p>
            <a:endParaRPr lang="en-US" sz="3200" dirty="0"/>
          </a:p>
          <a:p>
            <a:r>
              <a:rPr lang="en-US" sz="3200" dirty="0"/>
              <a:t>UVA seems to provoke a </a:t>
            </a:r>
            <a:r>
              <a:rPr lang="en-US" sz="3200" b="1" u="sng" dirty="0">
                <a:solidFill>
                  <a:srgbClr val="FFFF00"/>
                </a:solidFill>
              </a:rPr>
              <a:t>DARKER &amp; LONGER LASTING TANNING.</a:t>
            </a:r>
          </a:p>
          <a:p>
            <a:endParaRPr lang="en-US" sz="3200" dirty="0"/>
          </a:p>
          <a:p>
            <a:r>
              <a:rPr lang="en-US" sz="3200" dirty="0"/>
              <a:t>UVB provokes </a:t>
            </a:r>
            <a:r>
              <a:rPr lang="en-US" sz="3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THICKENNING.</a:t>
            </a:r>
          </a:p>
          <a:p>
            <a:endParaRPr lang="en-IN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C-1432-1433 Details\1431-1432-II sem\Sekar-Electrotherapy\Electro Lecture-Topics\UVR-21,22,23,24,25 &amp; 26\vitiligo_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438"/>
            <a:ext cx="35147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C-1432-1433 Details\1431-1432-II sem\Sekar-Electrotherapy\Electro Lecture-Topics\UVR-21,22,23,24,25 &amp; 26\Vitiligo_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1438"/>
            <a:ext cx="35147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LC-1432-1433 Details\1431-1432-II sem\Sekar-Electrotherapy\Electro Lecture-Topics\UVR-21,22,23,24,25 &amp; 26\vitiligo_typ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3789040"/>
            <a:ext cx="35147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68749"/>
      </p:ext>
    </p:extLst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>
            <a:normAutofit/>
          </a:bodyPr>
          <a:lstStyle/>
          <a:p>
            <a:r>
              <a:rPr lang="en-US" dirty="0"/>
              <a:t>6. NON – INFECTED WOUNDS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n-US" sz="4400" dirty="0"/>
              <a:t>The aim of UVR is to stimulate 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of GRANULATION TISSUE &amp; SPEED UP REPAIR</a:t>
            </a:r>
            <a:r>
              <a:rPr lang="en-US" sz="4400" dirty="0"/>
              <a:t>.</a:t>
            </a:r>
          </a:p>
          <a:p>
            <a:endParaRPr lang="en-US" sz="4400" dirty="0"/>
          </a:p>
          <a:p>
            <a:r>
              <a:rPr lang="en-US" sz="4400" dirty="0"/>
              <a:t>UVA stimulates GROWTH.</a:t>
            </a:r>
          </a:p>
          <a:p>
            <a:endParaRPr lang="en-US" sz="4400" dirty="0"/>
          </a:p>
          <a:p>
            <a:r>
              <a:rPr lang="en-US" sz="4400" dirty="0"/>
              <a:t>Example for non infected wounds are – </a:t>
            </a:r>
            <a:r>
              <a:rPr lang="en-US" sz="4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 / Arterial ulcers.</a:t>
            </a:r>
            <a:endParaRPr lang="en-IN" sz="4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r>
              <a:rPr lang="en-US" dirty="0"/>
              <a:t>7. Counter irritation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19024"/>
          </a:xfrm>
        </p:spPr>
        <p:txBody>
          <a:bodyPr>
            <a:noAutofit/>
          </a:bodyPr>
          <a:lstStyle/>
          <a:p>
            <a:r>
              <a:rPr lang="en-US" sz="4800" dirty="0"/>
              <a:t>It is used to produce a strong counter irritation effect over the site of DEEP SEATED PAIN.</a:t>
            </a:r>
          </a:p>
          <a:p>
            <a:endParaRPr lang="en-US" sz="4800" dirty="0"/>
          </a:p>
          <a:p>
            <a:r>
              <a:rPr lang="en-GB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E4 dose </a:t>
            </a:r>
            <a:r>
              <a:rPr lang="en-GB" sz="4800" dirty="0"/>
              <a:t>is given to cause discomfort and producing </a:t>
            </a:r>
            <a:r>
              <a:rPr lang="en-GB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 of pain .</a:t>
            </a:r>
            <a:endParaRPr lang="en-IN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>
            <a:normAutofit/>
          </a:bodyPr>
          <a:lstStyle/>
          <a:p>
            <a:r>
              <a:rPr lang="en-US" dirty="0"/>
              <a:t>INDICATIONS FOR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r>
              <a:rPr lang="en-US" sz="3200" dirty="0"/>
              <a:t>1. </a:t>
            </a:r>
            <a:r>
              <a:rPr lang="en-US" sz="3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DERMATOLOGICAL CONDITIONS </a:t>
            </a:r>
            <a:r>
              <a:rPr lang="en-US" sz="3200" dirty="0"/>
              <a:t>– Psoriasis, Acne, Sub acute &amp; Chronic Eczema.</a:t>
            </a:r>
          </a:p>
          <a:p>
            <a:endParaRPr lang="en-US" sz="3200" dirty="0"/>
          </a:p>
          <a:p>
            <a:r>
              <a:rPr lang="en-US" sz="3200" dirty="0"/>
              <a:t>2.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/ Phosphorus disease</a:t>
            </a:r>
            <a:r>
              <a:rPr lang="en-US" sz="3200" dirty="0"/>
              <a:t> – </a:t>
            </a:r>
            <a:r>
              <a:rPr lang="en-US" altLang="en-US" sz="3200" dirty="0">
                <a:latin typeface="New York"/>
              </a:rPr>
              <a:t>Osteomalacia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3.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pulmonary tuberculosis</a:t>
            </a:r>
          </a:p>
          <a:p>
            <a:endParaRPr lang="en-US" sz="3200" dirty="0"/>
          </a:p>
          <a:p>
            <a:r>
              <a:rPr lang="en-US" sz="3200" dirty="0"/>
              <a:t>4.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Ulceration </a:t>
            </a:r>
            <a:r>
              <a:rPr lang="en-US" sz="3200" dirty="0"/>
              <a:t>– Ulcers, Pressure sores, Surgical incision</a:t>
            </a:r>
          </a:p>
          <a:p>
            <a:endParaRPr lang="en-US" sz="3200" dirty="0"/>
          </a:p>
          <a:p>
            <a:pPr>
              <a:buNone/>
            </a:pPr>
            <a:endParaRPr lang="en-IN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5248584"/>
          </a:xfrm>
        </p:spPr>
        <p:txBody>
          <a:bodyPr>
            <a:normAutofit/>
          </a:bodyPr>
          <a:lstStyle/>
          <a:p>
            <a:endParaRPr lang="en-US" sz="4800" dirty="0"/>
          </a:p>
          <a:p>
            <a:r>
              <a:rPr lang="en-US" sz="4800" dirty="0"/>
              <a:t>5.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respiratory condition management </a:t>
            </a:r>
            <a:r>
              <a:rPr lang="en-US" sz="4800" dirty="0"/>
              <a:t>– Common Cold.</a:t>
            </a:r>
          </a:p>
          <a:p>
            <a:endParaRPr lang="en-US" sz="4800" dirty="0"/>
          </a:p>
          <a:p>
            <a:r>
              <a:rPr lang="en-US" sz="4800" dirty="0"/>
              <a:t>6. </a:t>
            </a:r>
            <a:r>
              <a:rPr lang="en-US" sz="4800" b="1" dirty="0">
                <a:solidFill>
                  <a:srgbClr val="FFFF00"/>
                </a:solidFill>
              </a:rPr>
              <a:t>Counter Irritant Effect.</a:t>
            </a:r>
            <a:endParaRPr lang="en-IN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/>
          </a:bodyPr>
          <a:lstStyle/>
          <a:p>
            <a:r>
              <a:rPr lang="en-US" dirty="0"/>
              <a:t>Contraindication 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19024"/>
          </a:xfrm>
        </p:spPr>
        <p:txBody>
          <a:bodyPr>
            <a:noAutofit/>
          </a:bodyPr>
          <a:lstStyle/>
          <a:p>
            <a:r>
              <a:rPr lang="en-US" sz="4000" dirty="0"/>
              <a:t>1.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Tuberculosis</a:t>
            </a:r>
          </a:p>
          <a:p>
            <a:endParaRPr lang="en-US" sz="4000" dirty="0"/>
          </a:p>
          <a:p>
            <a:r>
              <a:rPr lang="en-US" sz="4000" dirty="0"/>
              <a:t>2.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cardiac disturbances</a:t>
            </a:r>
          </a:p>
          <a:p>
            <a:endParaRPr lang="en-US" sz="4000" dirty="0"/>
          </a:p>
          <a:p>
            <a:r>
              <a:rPr lang="en-US" sz="4000" dirty="0"/>
              <a:t>3. 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Lupus Erythematosis</a:t>
            </a:r>
          </a:p>
          <a:p>
            <a:endParaRPr lang="en-US" sz="4000" dirty="0"/>
          </a:p>
          <a:p>
            <a:r>
              <a:rPr lang="en-US" sz="4000" dirty="0"/>
              <a:t>4.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Diabetes</a:t>
            </a:r>
          </a:p>
          <a:p>
            <a:endParaRPr lang="en-US" sz="4000" dirty="0"/>
          </a:p>
          <a:p>
            <a:r>
              <a:rPr lang="en-US" sz="4000" dirty="0"/>
              <a:t>5.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Dermatological Conditions</a:t>
            </a:r>
            <a:endParaRPr lang="en-I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Documents and Settings\dell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757759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Contraindication 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835048"/>
          </a:xfrm>
        </p:spPr>
        <p:txBody>
          <a:bodyPr>
            <a:noAutofit/>
          </a:bodyPr>
          <a:lstStyle/>
          <a:p>
            <a:r>
              <a:rPr lang="en-US" sz="4000" dirty="0"/>
              <a:t>6.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Photosensitivity.</a:t>
            </a:r>
          </a:p>
          <a:p>
            <a:endParaRPr lang="en-US" sz="4000" dirty="0"/>
          </a:p>
          <a:p>
            <a:r>
              <a:rPr lang="en-US" sz="4000" dirty="0"/>
              <a:t>7.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Photosensitizing medication.</a:t>
            </a:r>
          </a:p>
          <a:p>
            <a:endParaRPr lang="en-US" sz="4000" dirty="0"/>
          </a:p>
          <a:p>
            <a:r>
              <a:rPr lang="en-US" sz="4000" dirty="0"/>
              <a:t>8.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x – Ray therapy.</a:t>
            </a:r>
          </a:p>
          <a:p>
            <a:endParaRPr lang="en-US" sz="4000" dirty="0"/>
          </a:p>
          <a:p>
            <a:r>
              <a:rPr lang="en-US" sz="4000" dirty="0"/>
              <a:t>9. 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Febrile illness 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10. </a:t>
            </a:r>
            <a:r>
              <a:rPr lang="en-US" sz="4000" b="1" dirty="0">
                <a:solidFill>
                  <a:schemeClr val="accent3"/>
                </a:solidFill>
              </a:rPr>
              <a:t>Recent skin grafts.</a:t>
            </a:r>
            <a:endParaRPr lang="en-IN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86976"/>
          </a:xfrm>
        </p:spPr>
        <p:txBody>
          <a:bodyPr>
            <a:normAutofit/>
          </a:bodyPr>
          <a:lstStyle/>
          <a:p>
            <a:r>
              <a:rPr lang="en-US" sz="3200" dirty="0"/>
              <a:t>The radiations introduced to the tissues through </a:t>
            </a:r>
            <a:r>
              <a:rPr lang="en-US" sz="3200" dirty="0">
                <a:solidFill>
                  <a:srgbClr val="FF0000"/>
                </a:solidFill>
              </a:rPr>
              <a:t>1.subcutaneous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tissue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2.hair follicles</a:t>
            </a:r>
            <a:r>
              <a:rPr lang="en-US" sz="3200" dirty="0"/>
              <a:t>, and 3.</a:t>
            </a:r>
            <a:r>
              <a:rPr lang="en-US" sz="3200" dirty="0">
                <a:solidFill>
                  <a:srgbClr val="7030A0"/>
                </a:solidFill>
              </a:rPr>
              <a:t>sebaceous glands</a:t>
            </a:r>
            <a:r>
              <a:rPr lang="en-US" sz="3200" dirty="0"/>
              <a:t>.</a:t>
            </a:r>
          </a:p>
          <a:p>
            <a:endParaRPr lang="en-IN" sz="3200" dirty="0"/>
          </a:p>
        </p:txBody>
      </p:sp>
      <p:pic>
        <p:nvPicPr>
          <p:cNvPr id="4" name="Picture 2" descr="C:\Documents and Settings\dell\Desktop\Shortcuts\Skinpenetration37_0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4624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Contraindication 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5000628" cy="638132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Porphyrias</a:t>
            </a:r>
          </a:p>
          <a:p>
            <a:endParaRPr lang="en-US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Pellagra</a:t>
            </a:r>
          </a:p>
          <a:p>
            <a:endParaRPr lang="en-US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Sarcoidosis</a:t>
            </a:r>
          </a:p>
          <a:p>
            <a:endParaRPr lang="en-US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Xeroderma pigmentosum</a:t>
            </a:r>
          </a:p>
          <a:p>
            <a:endParaRPr lang="en-US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Acute psoriasis</a:t>
            </a:r>
          </a:p>
          <a:p>
            <a:endParaRPr lang="en-US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Renal and hepatic insufficiencies</a:t>
            </a:r>
            <a:endParaRPr lang="e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2" y="332656"/>
            <a:ext cx="4643438" cy="6525344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Hyperthyroidism</a:t>
            </a:r>
          </a:p>
          <a:p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Generalized dermatitis</a:t>
            </a:r>
          </a:p>
          <a:p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Advanced arteriosclerosis</a:t>
            </a:r>
          </a:p>
          <a:p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Acute eczema </a:t>
            </a:r>
          </a:p>
          <a:p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Herpes simplex</a:t>
            </a:r>
          </a:p>
          <a:p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York"/>
            </a:endParaRPr>
          </a:p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York"/>
              </a:rPr>
              <a:t>Hypersensitivity to sunlight</a:t>
            </a:r>
          </a:p>
        </p:txBody>
      </p:sp>
      <p:pic>
        <p:nvPicPr>
          <p:cNvPr id="5" name="Picture 5" descr="C:\Documents and Settings\dell\Desktop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204864"/>
            <a:ext cx="171448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r>
              <a:rPr lang="en-US" dirty="0"/>
              <a:t>dangers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91032"/>
          </a:xfrm>
        </p:spPr>
        <p:txBody>
          <a:bodyPr>
            <a:noAutofit/>
          </a:bodyPr>
          <a:lstStyle/>
          <a:p>
            <a:r>
              <a:rPr lang="en-US" sz="3600" dirty="0"/>
              <a:t>1.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</a:p>
          <a:p>
            <a:endParaRPr lang="en-US" sz="3600" dirty="0"/>
          </a:p>
          <a:p>
            <a:r>
              <a:rPr lang="en-US" sz="3600" dirty="0"/>
              <a:t>2.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r>
              <a:rPr lang="en-US" sz="3600" dirty="0"/>
              <a:t> - </a:t>
            </a:r>
            <a:r>
              <a:rPr lang="en-GB" sz="3600" dirty="0"/>
              <a:t>UVR may produce conjunctivitis, iritis or cataract.</a:t>
            </a:r>
          </a:p>
          <a:p>
            <a:endParaRPr lang="en-GB" sz="3600" dirty="0"/>
          </a:p>
          <a:p>
            <a:r>
              <a:rPr lang="en-GB" sz="3600" dirty="0"/>
              <a:t>3. 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Dosage </a:t>
            </a:r>
            <a:r>
              <a:rPr lang="en-GB" sz="3600" dirty="0"/>
              <a:t>– UVR burn can occur. Mainly E4 reaction </a:t>
            </a:r>
          </a:p>
          <a:p>
            <a:endParaRPr lang="en-GB" sz="3600" dirty="0"/>
          </a:p>
          <a:p>
            <a:r>
              <a:rPr lang="en-GB" sz="3600" dirty="0"/>
              <a:t>4.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</a:t>
            </a:r>
            <a:r>
              <a:rPr lang="en-GB" sz="3600" dirty="0"/>
              <a:t>– Important to ensure adequate Ventilation in the area.</a:t>
            </a:r>
            <a:endParaRPr lang="en-IN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precautions against sunlight(UVR)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Eyes protection.</a:t>
            </a:r>
            <a:endParaRPr lang="en-IN" dirty="0"/>
          </a:p>
        </p:txBody>
      </p:sp>
      <p:pic>
        <p:nvPicPr>
          <p:cNvPr id="4" name="Picture 4" descr="G:\WEB\IMAGES\PICTURES\Sun_Glass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981" y="1571612"/>
            <a:ext cx="3940175" cy="2430453"/>
          </a:xfrm>
          <a:prstGeom prst="rect">
            <a:avLst/>
          </a:prstGeom>
          <a:noFill/>
        </p:spPr>
      </p:pic>
      <p:pic>
        <p:nvPicPr>
          <p:cNvPr id="5" name="Picture 2" descr="http://www.penseurope.com/images/product/ven_mb_kc5909_ma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285992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ages.parts-unlimited.com/images/catalogs/Street/2006/products/display/62508022-1e32-436e-8f3f-942d1a6ff8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3571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en-US" dirty="0"/>
              <a:t>2. Skin damage / tanning protection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5008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Sunscreen doesn’t offer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100% protection.</a:t>
            </a:r>
          </a:p>
          <a:p>
            <a:pPr>
              <a:spcBef>
                <a:spcPct val="35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SPF(Sun Protection Factor) 30+ sunscreen </a:t>
            </a:r>
            <a:r>
              <a:rPr lang="en-US" sz="36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blocks 96% of UV; SPF 15+ blocks out 93%.</a:t>
            </a:r>
          </a:p>
          <a:p>
            <a:pPr>
              <a:spcBef>
                <a:spcPct val="35000"/>
              </a:spcBef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35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addition to sunscreen,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wear a hat, sunglasses, more clothing, and seek shade.</a:t>
            </a:r>
            <a:endParaRPr lang="en-IN" sz="3600" dirty="0"/>
          </a:p>
        </p:txBody>
      </p:sp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Protection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479550" y="1981200"/>
            <a:ext cx="7626350" cy="76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latin typeface="Comic Sans MS" pitchFamily="66" charset="0"/>
              </a:rPr>
              <a:t>Tanning Protection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Oklahoma State University</a:t>
            </a:r>
          </a:p>
        </p:txBody>
      </p:sp>
      <p:pic>
        <p:nvPicPr>
          <p:cNvPr id="19460" name="Picture 4" descr="G:\WEB\MODULES\sun\sunscre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499" y="2286000"/>
            <a:ext cx="4144963" cy="4102100"/>
          </a:xfrm>
          <a:prstGeom prst="rect">
            <a:avLst/>
          </a:prstGeom>
          <a:noFill/>
        </p:spPr>
      </p:pic>
      <p:pic>
        <p:nvPicPr>
          <p:cNvPr id="6" name="Picture 4" descr="G:\WEB\MODULES\sun\j0239413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505200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4624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Protective clothing</a:t>
            </a:r>
            <a:endParaRPr lang="en-IN" dirty="0"/>
          </a:p>
        </p:txBody>
      </p:sp>
      <p:pic>
        <p:nvPicPr>
          <p:cNvPr id="4" name="Picture 4" descr="G:\WEB\MODULES\sun\j0235375(t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640488" cy="45720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00594" y="1052736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Most cotton and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cotton/polyester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fabrics protect against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95% of UV, 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 are less effective if wet, faded, or aged.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08720"/>
          </a:xfrm>
        </p:spPr>
        <p:txBody>
          <a:bodyPr/>
          <a:lstStyle/>
          <a:p>
            <a:r>
              <a:rPr lang="en-US" dirty="0"/>
              <a:t>Test dose &amp; determinig med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US" sz="3600" dirty="0"/>
              <a:t>It is used to assess the individual patients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(ERYTHEMAL) </a:t>
            </a:r>
            <a:r>
              <a:rPr lang="en-US" sz="3600" dirty="0"/>
              <a:t>reaction to uvr irradiation.</a:t>
            </a:r>
          </a:p>
          <a:p>
            <a:endParaRPr lang="en-US" sz="3600" dirty="0"/>
          </a:p>
          <a:p>
            <a:r>
              <a:rPr lang="en-US" sz="3600" dirty="0"/>
              <a:t>The basis for any calculation of any UVR dosage is the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 (MINIMAL ERYTHEMAL DOSE)</a:t>
            </a:r>
          </a:p>
          <a:p>
            <a:endParaRPr lang="en-US" sz="3600" dirty="0"/>
          </a:p>
          <a:p>
            <a:r>
              <a:rPr lang="en-US" sz="3600" dirty="0"/>
              <a:t>This MED refers to </a:t>
            </a: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response of erythema </a:t>
            </a:r>
            <a:r>
              <a:rPr lang="en-US" sz="3600" dirty="0"/>
              <a:t>for the dose to be given</a:t>
            </a:r>
            <a:endParaRPr lang="en-IN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/>
          </a:bodyPr>
          <a:lstStyle/>
          <a:p>
            <a:r>
              <a:rPr lang="en-US" dirty="0"/>
              <a:t>Test dose cont….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en-US" sz="2800" dirty="0"/>
              <a:t>The patient must understand that the purpose of the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en-US" sz="2800" dirty="0"/>
              <a:t> test is to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</a:t>
            </a:r>
            <a:r>
              <a:rPr lang="en-US" sz="2800" dirty="0"/>
              <a:t> just how much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TIME </a:t>
            </a:r>
            <a:r>
              <a:rPr lang="en-US" sz="2800" dirty="0"/>
              <a:t>is necessary based on their skin sensitivity.</a:t>
            </a:r>
          </a:p>
          <a:p>
            <a:endParaRPr lang="en-US" sz="2800" dirty="0"/>
          </a:p>
          <a:p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patient education should be given:-</a:t>
            </a:r>
          </a:p>
          <a:p>
            <a:r>
              <a:rPr lang="en-US" sz="2800" dirty="0"/>
              <a:t>1.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Goggles</a:t>
            </a:r>
          </a:p>
          <a:p>
            <a:r>
              <a:rPr lang="en-US" sz="2800" dirty="0"/>
              <a:t>2.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&amp; monitor the skin condition</a:t>
            </a:r>
          </a:p>
          <a:p>
            <a:r>
              <a:rPr lang="en-US" sz="2800" dirty="0"/>
              <a:t>3. Keep skin moisture following exposure to UVR</a:t>
            </a:r>
          </a:p>
          <a:p>
            <a:r>
              <a:rPr lang="en-US" sz="2800" dirty="0"/>
              <a:t>4.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Pigmentation changes are to be expected &amp; are a normal response.</a:t>
            </a:r>
          </a:p>
          <a:p>
            <a:r>
              <a:rPr lang="en-US" sz="2800" dirty="0"/>
              <a:t>5.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Prolonged &amp; repeated exposure leads to premature aging.</a:t>
            </a:r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determine test dose / skin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r>
              <a:rPr lang="en-US" sz="3200" dirty="0"/>
              <a:t>1</a:t>
            </a:r>
            <a:r>
              <a:rPr lang="en-US" sz="2800" dirty="0"/>
              <a:t>. The area chosen for the test is of importance.</a:t>
            </a:r>
          </a:p>
          <a:p>
            <a:r>
              <a:rPr lang="en-US" sz="2800" dirty="0"/>
              <a:t>2.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patient is to inspect at regular intervals a convenient, visible site is essential.</a:t>
            </a:r>
          </a:p>
          <a:p>
            <a:r>
              <a:rPr lang="en-US" sz="2800" dirty="0"/>
              <a:t>3.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be clear of skin disease.</a:t>
            </a:r>
          </a:p>
          <a:p>
            <a:r>
              <a:rPr lang="en-US" sz="2800" dirty="0"/>
              <a:t>4.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FLEXOR SURFACE of the FOREARM is the most usual site.(Other sites are – Abdomen, Medial aspect of arm / thigh)</a:t>
            </a:r>
          </a:p>
          <a:p>
            <a:r>
              <a:rPr lang="en-US" sz="2800" dirty="0"/>
              <a:t>5. The selected site should be cleaned with soap &amp; water to remove surface grease.</a:t>
            </a:r>
          </a:p>
          <a:p>
            <a:r>
              <a:rPr lang="en-US" sz="2800" dirty="0"/>
              <a:t>6. Cover the patient other areas leaving only the forearm exposed to UVR.</a:t>
            </a:r>
          </a:p>
          <a:p>
            <a:endParaRPr lang="en-US" sz="3200" dirty="0"/>
          </a:p>
          <a:p>
            <a:endParaRPr lang="en-IN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determine test dose / skin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r>
              <a:rPr lang="en-US" sz="3200" dirty="0"/>
              <a:t>7. Three to Five holes of at least  2cm² &amp; 1cm apart are cut in a piece of lint/paper/cardboard is taken for irradiation of UVR along with a slide cover – to pull up to reveal one opening at a time.</a:t>
            </a:r>
            <a:endParaRPr lang="en-IN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5517232"/>
            <a:ext cx="6876256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31" y="5979434"/>
            <a:ext cx="914400" cy="3955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218928" y="5979433"/>
            <a:ext cx="1219200" cy="3651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63888" y="5993698"/>
            <a:ext cx="1219200" cy="3955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220072" y="6036594"/>
            <a:ext cx="914400" cy="36514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Moon 8"/>
          <p:cNvSpPr/>
          <p:nvPr/>
        </p:nvSpPr>
        <p:spPr>
          <a:xfrm>
            <a:off x="1331640" y="5979450"/>
            <a:ext cx="457200" cy="365145"/>
          </a:xfrm>
          <a:prstGeom prst="mo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iamond 12"/>
          <p:cNvSpPr/>
          <p:nvPr/>
        </p:nvSpPr>
        <p:spPr>
          <a:xfrm>
            <a:off x="6305526" y="5761966"/>
            <a:ext cx="57073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330992"/>
          </a:xfrm>
        </p:spPr>
        <p:txBody>
          <a:bodyPr>
            <a:noAutofit/>
          </a:bodyPr>
          <a:lstStyle/>
          <a:p>
            <a:pPr>
              <a:buSzPct val="70000"/>
            </a:pPr>
            <a:r>
              <a:rPr lang="en-US" sz="2800" dirty="0"/>
              <a:t>1. UVA (Long UV) – 400 – 315nm. {penetrates to dermis, Responsible for development of slow</a:t>
            </a:r>
            <a:r>
              <a:rPr lang="en-US" sz="2800" dirty="0">
                <a:solidFill>
                  <a:srgbClr val="081D58"/>
                </a:solidFill>
              </a:rPr>
              <a:t> natural tan}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2. UVB </a:t>
            </a:r>
            <a:r>
              <a:rPr lang="en-GB" sz="2800" dirty="0"/>
              <a:t>(medium UV, erythemal UV) – </a:t>
            </a:r>
          </a:p>
          <a:p>
            <a:pPr>
              <a:buNone/>
            </a:pPr>
            <a:r>
              <a:rPr lang="en-GB" sz="2800" dirty="0"/>
              <a:t>	315 – 280nm. </a:t>
            </a:r>
            <a:r>
              <a:rPr lang="en-US" sz="2800" dirty="0"/>
              <a:t>{Produces new pigment formation, sunburn, Vitamin D synthesis. Responsible for inducing</a:t>
            </a:r>
            <a:r>
              <a:rPr lang="en-US" sz="2800" dirty="0">
                <a:solidFill>
                  <a:srgbClr val="CC0000"/>
                </a:solidFill>
              </a:rPr>
              <a:t> skin cancer}</a:t>
            </a:r>
          </a:p>
          <a:p>
            <a:pPr>
              <a:buNone/>
            </a:pPr>
            <a:endParaRPr lang="en-US" sz="2800" dirty="0">
              <a:solidFill>
                <a:srgbClr val="CC0000"/>
              </a:solidFill>
            </a:endParaRPr>
          </a:p>
          <a:p>
            <a:r>
              <a:rPr lang="en-GB" sz="2800" dirty="0"/>
              <a:t>3. UVC (short UV, germicidal UV) – </a:t>
            </a:r>
          </a:p>
          <a:p>
            <a:pPr>
              <a:buNone/>
            </a:pPr>
            <a:r>
              <a:rPr lang="en-GB" sz="2800" dirty="0"/>
              <a:t>	280 – 100nm {</a:t>
            </a:r>
            <a:r>
              <a:rPr lang="en-US" sz="2800" dirty="0"/>
              <a:t>Does not reach the surface of the earth}</a:t>
            </a:r>
            <a:endParaRPr lang="en-IN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22864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determine test dose / skin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en-US" sz="2800" dirty="0"/>
              <a:t>8. This cutting is fixed to the forearm with adhesive plaster.</a:t>
            </a:r>
          </a:p>
          <a:p>
            <a:r>
              <a:rPr lang="en-US" sz="2800" dirty="0"/>
              <a:t>9. The cuttings are of different sizes &amp; shapes in-order to make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THE ERYTHEMA EASIER </a:t>
            </a:r>
            <a:r>
              <a:rPr lang="en-US" sz="2800" dirty="0"/>
              <a:t>for the patient.</a:t>
            </a:r>
          </a:p>
          <a:p>
            <a:r>
              <a:rPr lang="en-US" sz="2800" dirty="0"/>
              <a:t>10. Allow the lamp to warm up according to the manufacturer instructions.</a:t>
            </a:r>
          </a:p>
          <a:p>
            <a:r>
              <a:rPr lang="en-US" sz="2800" dirty="0"/>
              <a:t>11. Place the lamp PERPENDICULAR to the area being tested (Forearm) &amp; a DISTANCE of 60 to 90cms from the site.</a:t>
            </a:r>
          </a:p>
          <a:p>
            <a:r>
              <a:rPr lang="en-US" sz="2800" dirty="0"/>
              <a:t>12. Expose the 1</a:t>
            </a:r>
            <a:r>
              <a:rPr lang="en-US" sz="2800" baseline="30000" dirty="0"/>
              <a:t>st</a:t>
            </a:r>
            <a:r>
              <a:rPr lang="en-US" sz="2800" dirty="0"/>
              <a:t>  opening for 30sec, then expose the </a:t>
            </a:r>
          </a:p>
          <a:p>
            <a:pPr>
              <a:buNone/>
            </a:pPr>
            <a:r>
              <a:rPr lang="en-US" sz="2800" dirty="0"/>
              <a:t>	2</a:t>
            </a:r>
            <a:r>
              <a:rPr lang="en-US" sz="2800" baseline="30000" dirty="0"/>
              <a:t>nd </a:t>
            </a:r>
            <a:r>
              <a:rPr lang="en-US" sz="2800" dirty="0"/>
              <a:t> opening for another 30sec &amp; go on till the last opening</a:t>
            </a:r>
            <a:endParaRPr lang="en-IN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determine test dose / skin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en-US" sz="2800" dirty="0"/>
              <a:t>13. So the 1</a:t>
            </a:r>
            <a:r>
              <a:rPr lang="en-US" sz="2800" baseline="30000" dirty="0"/>
              <a:t>st</a:t>
            </a:r>
            <a:r>
              <a:rPr lang="en-US" sz="2800" dirty="0"/>
              <a:t> opening would receive the longest exposure time &amp; the last opening would receive the least amount of exposure time.</a:t>
            </a:r>
          </a:p>
          <a:p>
            <a:endParaRPr lang="en-US" sz="2800" dirty="0"/>
          </a:p>
          <a:p>
            <a:r>
              <a:rPr lang="en-US" sz="2800" dirty="0"/>
              <a:t>14. Switch off the lamp</a:t>
            </a:r>
          </a:p>
          <a:p>
            <a:endParaRPr lang="en-US" sz="2800" dirty="0"/>
          </a:p>
          <a:p>
            <a:r>
              <a:rPr lang="en-US" sz="2800" dirty="0"/>
              <a:t>15. Instruct the patient to MONITOR the forearm every 2hrs &amp; note which opening or shape appeared pink / red first &amp; when it faded / disappeared.</a:t>
            </a:r>
          </a:p>
          <a:p>
            <a:endParaRPr lang="en-US" sz="2800" dirty="0"/>
          </a:p>
          <a:p>
            <a:r>
              <a:rPr lang="en-US" sz="2800" dirty="0"/>
              <a:t>16. The patient is also given a card similar to the opening to make a note.</a:t>
            </a:r>
          </a:p>
          <a:p>
            <a:pPr>
              <a:buNone/>
            </a:pPr>
            <a:endParaRPr lang="en-IN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480" y="2060849"/>
            <a:ext cx="3419904" cy="81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en-US" dirty="0"/>
              <a:t>mInimal erythemal dose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686800" cy="4846320"/>
          </a:xfrm>
        </p:spPr>
        <p:txBody>
          <a:bodyPr>
            <a:noAutofit/>
          </a:bodyPr>
          <a:lstStyle/>
          <a:p>
            <a:r>
              <a:rPr lang="en-US" sz="5400" dirty="0"/>
              <a:t>It is a slight reddening (erythema) of the skin which takes from 6 – 8hrs to develop &amp; which is still just visible at 24hrs.</a:t>
            </a:r>
            <a:endParaRPr lang="en-IN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Description of degrees of erythema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23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94996">
                <a:tc>
                  <a:txBody>
                    <a:bodyPr/>
                    <a:lstStyle/>
                    <a:p>
                      <a:r>
                        <a:rPr lang="en-US" sz="1600" dirty="0"/>
                        <a:t>Degree of Erythema</a:t>
                      </a:r>
                      <a:endParaRPr lang="en-IN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Latent period</a:t>
                      </a:r>
                    </a:p>
                    <a:p>
                      <a:r>
                        <a:rPr lang="en-US" sz="1600" dirty="0"/>
                        <a:t>In HRS</a:t>
                      </a:r>
                      <a:endParaRPr lang="en-IN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Appearance color</a:t>
                      </a:r>
                      <a:endParaRPr lang="en-IN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Duration of Erythema</a:t>
                      </a:r>
                      <a:endParaRPr lang="en-IN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Skin Oedema</a:t>
                      </a:r>
                      <a:endParaRPr lang="en-IN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Skin discomfort</a:t>
                      </a:r>
                      <a:endParaRPr lang="en-IN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Desquamation of skin</a:t>
                      </a:r>
                      <a:endParaRPr lang="en-IN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Relation to</a:t>
                      </a:r>
                    </a:p>
                    <a:p>
                      <a:r>
                        <a:rPr lang="en-US" sz="1600" dirty="0"/>
                        <a:t> E1 Dose</a:t>
                      </a:r>
                      <a:endParaRPr lang="en-IN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6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E1</a:t>
                      </a:r>
                      <a:endParaRPr lang="en-IN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6-8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Mildly pink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&lt;24hrs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en-IN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8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E2</a:t>
                      </a:r>
                      <a:endParaRPr lang="en-IN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4-6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Definite Pink Red. Blanches on Pressure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Days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 Soreness, Irritation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Powdery</a:t>
                      </a:r>
                      <a:endParaRPr lang="en-IN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2.5% of</a:t>
                      </a:r>
                    </a:p>
                    <a:p>
                      <a:r>
                        <a:rPr lang="en-US" dirty="0"/>
                        <a:t>E1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3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E3</a:t>
                      </a:r>
                      <a:endParaRPr lang="en-IN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2-4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red, Does not blanch on pressure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3-5 Days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 &amp; Painful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thin Sheets</a:t>
                      </a:r>
                      <a:endParaRPr lang="en-IN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 of</a:t>
                      </a:r>
                    </a:p>
                    <a:p>
                      <a:r>
                        <a:rPr lang="en-US" dirty="0"/>
                        <a:t>E1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3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E4</a:t>
                      </a:r>
                      <a:endParaRPr lang="en-IN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&lt;2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Angry Red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Week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Blister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Painful</a:t>
                      </a:r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Thick Sheets</a:t>
                      </a:r>
                      <a:endParaRPr lang="en-IN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  <a:r>
                        <a:rPr lang="en-US" baseline="0" dirty="0"/>
                        <a:t> of</a:t>
                      </a:r>
                    </a:p>
                    <a:p>
                      <a:r>
                        <a:rPr lang="en-US" baseline="0" dirty="0"/>
                        <a:t>E1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en-US" dirty="0"/>
              <a:t>dosage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accent3">
                    <a:lumMod val="50000"/>
                  </a:schemeClr>
                </a:solidFill>
              </a:rPr>
              <a:t>The skin response to UVR depends on;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1. The quantity of UVR energy applied to unit area of the skin.(Depends on);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The output of lamp – Make, Type, Aging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Distance between the lamp &amp; the skin – Inverse square law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Angle at which radiations fall on the skin – cosine law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Time for which radiations are applied  </a:t>
            </a:r>
          </a:p>
          <a:p>
            <a:pPr marL="514350" indent="-514350">
              <a:buNone/>
            </a:pPr>
            <a:endParaRPr lang="en-US" sz="2800" dirty="0"/>
          </a:p>
          <a:p>
            <a:pPr marL="514350" indent="-514350"/>
            <a:r>
              <a:rPr lang="en-US" sz="2800" dirty="0">
                <a:solidFill>
                  <a:srgbClr val="0070C0"/>
                </a:solidFill>
              </a:rPr>
              <a:t>2. The sensitivity of the skin </a:t>
            </a:r>
            <a:endParaRPr lang="en-IN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>
            <a:normAutofit/>
          </a:bodyPr>
          <a:lstStyle/>
          <a:p>
            <a:r>
              <a:rPr lang="en-GB" dirty="0"/>
              <a:t>CALCULATION OF DOSAGE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r>
              <a:rPr lang="en-GB" sz="3600" dirty="0"/>
              <a:t>E1/MED is the basic of UV calculation which is determined for each individual patient by performing a skin test.</a:t>
            </a:r>
          </a:p>
          <a:p>
            <a:endParaRPr lang="en-GB" sz="3600" dirty="0"/>
          </a:p>
          <a:p>
            <a:r>
              <a:rPr lang="en-GB" sz="3600" dirty="0"/>
              <a:t> From this point all other doses of UVR can be calculated.</a:t>
            </a:r>
          </a:p>
          <a:p>
            <a:endParaRPr lang="en-GB" sz="2800" dirty="0"/>
          </a:p>
          <a:p>
            <a:r>
              <a:rPr lang="en-GB" sz="4000" dirty="0"/>
              <a:t>E2 = 2½ x E1 </a:t>
            </a:r>
            <a:endParaRPr lang="en-US" sz="4000" dirty="0"/>
          </a:p>
          <a:p>
            <a:r>
              <a:rPr lang="en-GB" sz="4000" dirty="0"/>
              <a:t>E3 = 5 x E1</a:t>
            </a:r>
            <a:endParaRPr lang="en-US" sz="4000" dirty="0"/>
          </a:p>
          <a:p>
            <a:r>
              <a:rPr lang="en-GB" sz="4000" dirty="0"/>
              <a:t>E4 = 10 x E1</a:t>
            </a:r>
            <a:endParaRPr lang="en-IN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>
            <a:normAutofit/>
          </a:bodyPr>
          <a:lstStyle/>
          <a:p>
            <a:r>
              <a:rPr lang="en-GB" dirty="0"/>
              <a:t>CALCULATION OF DOSAGE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7016"/>
          </a:xfrm>
        </p:spPr>
        <p:txBody>
          <a:bodyPr>
            <a:noAutofit/>
          </a:bodyPr>
          <a:lstStyle/>
          <a:p>
            <a:r>
              <a:rPr lang="en-GB" sz="3200" b="1" dirty="0"/>
              <a:t>EXAMPLE:</a:t>
            </a:r>
            <a:endParaRPr lang="en-US" sz="3200" b="1" dirty="0"/>
          </a:p>
          <a:p>
            <a:endParaRPr lang="en-GB" sz="3200" dirty="0"/>
          </a:p>
          <a:p>
            <a:r>
              <a:rPr lang="en-GB" sz="3200" dirty="0"/>
              <a:t>If the E1 dose of the patient is 25sec, calculate the E3 dose?</a:t>
            </a:r>
          </a:p>
          <a:p>
            <a:endParaRPr lang="en-US" sz="3200" dirty="0"/>
          </a:p>
          <a:p>
            <a:r>
              <a:rPr lang="en-GB" sz="3200" dirty="0"/>
              <a:t>E1 dose = 25sec </a:t>
            </a:r>
          </a:p>
          <a:p>
            <a:endParaRPr lang="en-GB" sz="3200" dirty="0"/>
          </a:p>
          <a:p>
            <a:r>
              <a:rPr lang="en-GB" sz="3200" dirty="0"/>
              <a:t>E3 dose = 5 x E1</a:t>
            </a:r>
            <a:endParaRPr lang="en-US" sz="3200" dirty="0"/>
          </a:p>
          <a:p>
            <a:endParaRPr lang="en-GB" sz="3200" dirty="0"/>
          </a:p>
          <a:p>
            <a:r>
              <a:rPr lang="en-GB" sz="3200" dirty="0"/>
              <a:t>E3 dose = 5 x 25 = 125sec</a:t>
            </a:r>
            <a:endParaRPr lang="en-US" sz="3200" dirty="0"/>
          </a:p>
          <a:p>
            <a:endParaRPr lang="en-IN" sz="3200" dirty="0"/>
          </a:p>
        </p:txBody>
      </p:sp>
    </p:spTree>
  </p:cSld>
  <p:clrMapOvr>
    <a:masterClrMapping/>
  </p:clrMapOvr>
  <p:transition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rmAutofit/>
          </a:bodyPr>
          <a:lstStyle/>
          <a:p>
            <a:r>
              <a:rPr lang="en-US" dirty="0"/>
              <a:t>Calculation of new dose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19024"/>
          </a:xfrm>
        </p:spPr>
        <p:txBody>
          <a:bodyPr>
            <a:noAutofit/>
          </a:bodyPr>
          <a:lstStyle/>
          <a:p>
            <a:r>
              <a:rPr lang="en-US" sz="3200" dirty="0"/>
              <a:t>The dose at different distances from the lamp to skin can be calculated by formula;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NEWDOSE = OLD DOSE X NEW DISTANCE²</a:t>
            </a:r>
          </a:p>
          <a:p>
            <a:pPr>
              <a:buNone/>
            </a:pPr>
            <a:r>
              <a:rPr lang="en-US" sz="3600" dirty="0"/>
              <a:t>                            OLD DISTANCE ²</a:t>
            </a:r>
          </a:p>
          <a:p>
            <a:pPr lvl="8">
              <a:buNone/>
            </a:pPr>
            <a:endParaRPr lang="en-US" sz="1800" dirty="0"/>
          </a:p>
          <a:p>
            <a:endParaRPr lang="en-US" sz="3200" dirty="0"/>
          </a:p>
          <a:p>
            <a:pPr lvl="8">
              <a:buNone/>
            </a:pPr>
            <a:endParaRPr lang="en-US" sz="1800" dirty="0"/>
          </a:p>
          <a:p>
            <a:pPr lvl="8">
              <a:buNone/>
            </a:pPr>
            <a:endParaRPr lang="en-IN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43808" y="3645024"/>
            <a:ext cx="554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rmAutofit/>
          </a:bodyPr>
          <a:lstStyle/>
          <a:p>
            <a:r>
              <a:rPr lang="en-US" dirty="0"/>
              <a:t>Progression of dosage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en-US" dirty="0"/>
              <a:t>An exposure to UVR should not be repeated until the erythema caused by a previous dose has faded.</a:t>
            </a:r>
          </a:p>
          <a:p>
            <a:endParaRPr lang="en-US" dirty="0"/>
          </a:p>
          <a:p>
            <a:r>
              <a:rPr lang="en-US" dirty="0"/>
              <a:t>              Thickening of the epidermis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Necessary to increase the exposure in order to repeat the erythemal reaction at each successive dose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Doses are progressed as follows:</a:t>
            </a:r>
            <a:endParaRPr lang="en-US" dirty="0"/>
          </a:p>
          <a:p>
            <a:pPr>
              <a:defRPr/>
            </a:pPr>
            <a:r>
              <a:rPr lang="en-GB" dirty="0"/>
              <a:t>To repeat an E1 25% of the preceding dose is added</a:t>
            </a:r>
            <a:endParaRPr lang="en-US" dirty="0"/>
          </a:p>
          <a:p>
            <a:pPr>
              <a:defRPr/>
            </a:pPr>
            <a:r>
              <a:rPr lang="en-GB" dirty="0"/>
              <a:t>To repeat an E2 50% of the preceding dose is added</a:t>
            </a:r>
            <a:endParaRPr lang="en-US" dirty="0"/>
          </a:p>
          <a:p>
            <a:pPr>
              <a:defRPr/>
            </a:pPr>
            <a:r>
              <a:rPr lang="en-GB" dirty="0"/>
              <a:t>To repeat an E3 75% of the preceding dose is added</a:t>
            </a:r>
          </a:p>
          <a:p>
            <a:pPr>
              <a:defRPr/>
            </a:pPr>
            <a:r>
              <a:rPr lang="en-GB" dirty="0"/>
              <a:t>To repeat an E4 100% of the preceding dose is added</a:t>
            </a:r>
          </a:p>
          <a:p>
            <a:pPr>
              <a:defRPr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3643306" y="155679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3643306" y="2564904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rmAutofit/>
          </a:bodyPr>
          <a:lstStyle/>
          <a:p>
            <a:r>
              <a:rPr lang="en-US" dirty="0"/>
              <a:t>Progression of dosage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/>
              <a:t>Examples of progression of dosage</a:t>
            </a:r>
            <a:endParaRPr lang="en-US" sz="2400" dirty="0"/>
          </a:p>
          <a:p>
            <a:pPr lvl="1">
              <a:defRPr/>
            </a:pPr>
            <a:r>
              <a:rPr lang="en-GB" sz="2800" dirty="0">
                <a:solidFill>
                  <a:schemeClr val="tx1"/>
                </a:solidFill>
              </a:rPr>
              <a:t>If E1 is 30sec, find the second progression (P2E1)?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dirty="0"/>
              <a:t>E1= 30sec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GB" sz="3200" dirty="0"/>
              <a:t>P1(Day one progression)E1 = E1 + 25% of E1 = 30 +30/4 = 30 + 7.5 =37.5sec</a:t>
            </a:r>
            <a:endParaRPr lang="en-US" sz="2400" dirty="0"/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dirty="0"/>
              <a:t>P2(Day two progression) E1 = P1E1 + 25% of P1E1 = 37.5 +37.5/4 = 46.9sec</a:t>
            </a:r>
            <a:endParaRPr lang="en-US" sz="2400" dirty="0"/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dirty="0"/>
              <a:t>P2E1 = 47sec</a:t>
            </a:r>
            <a:endParaRPr lang="en-IN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Generalized response to UVR Exposure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Sunburn (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UVB)</a:t>
            </a:r>
            <a:r>
              <a:rPr lang="en-US" sz="3200" dirty="0"/>
              <a:t> / Erythema ( Reddening of the skin)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Tanning of the skin / Pigmentation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Decrease in sensitivity of the skin (Increased Epidermal thickness)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Premature aging of the skin (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UVA)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Skin cancer (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UVB)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>
                <a:latin typeface="New York"/>
              </a:rPr>
              <a:t>Exposure to the eye causes </a:t>
            </a:r>
            <a:r>
              <a:rPr lang="en-US" altLang="en-US" sz="3200" i="1" dirty="0">
                <a:latin typeface="New York"/>
              </a:rPr>
              <a:t>photokeratitis (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UVB)</a:t>
            </a:r>
            <a:endParaRPr lang="en-US" altLang="en-US" sz="3200" i="1" dirty="0">
              <a:latin typeface="New York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>
                <a:latin typeface="New York"/>
              </a:rPr>
              <a:t>Photosynthesis of vitamin D </a:t>
            </a:r>
            <a:endParaRPr lang="en-IN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Selection of dosage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en-US" sz="3200" dirty="0"/>
              <a:t>1. An E1/MED – Given to the total body area (Whole body)</a:t>
            </a:r>
          </a:p>
          <a:p>
            <a:endParaRPr lang="en-US" sz="3200" dirty="0"/>
          </a:p>
          <a:p>
            <a:r>
              <a:rPr lang="en-US" sz="3200" dirty="0"/>
              <a:t>2. An E2 -  May not be given to up to 20% of total body area</a:t>
            </a:r>
          </a:p>
          <a:p>
            <a:endParaRPr lang="en-US" sz="3200" dirty="0"/>
          </a:p>
          <a:p>
            <a:r>
              <a:rPr lang="en-US" sz="3200" dirty="0"/>
              <a:t>3. An E3 – May not be given to up to 250cm² of normal skin</a:t>
            </a:r>
          </a:p>
          <a:p>
            <a:endParaRPr lang="en-US" sz="3200" dirty="0"/>
          </a:p>
          <a:p>
            <a:r>
              <a:rPr lang="en-US" sz="3200" dirty="0"/>
              <a:t>4. An E4 – May only be given to an area up to 25cm² of normal skin.</a:t>
            </a:r>
            <a:endParaRPr lang="en-IN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156632"/>
          </a:xfrm>
        </p:spPr>
        <p:txBody>
          <a:bodyPr>
            <a:normAutofit fontScale="90000"/>
          </a:bodyPr>
          <a:lstStyle/>
          <a:p>
            <a:r>
              <a:rPr lang="en-US" dirty="0"/>
              <a:t>Frequency of UVR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r>
              <a:rPr lang="en-US" sz="2800" dirty="0"/>
              <a:t>1. An E1 / MED may be given DAILY</a:t>
            </a:r>
          </a:p>
          <a:p>
            <a:endParaRPr lang="en-US" sz="2800" dirty="0"/>
          </a:p>
          <a:p>
            <a:r>
              <a:rPr lang="en-US" sz="2800" dirty="0"/>
              <a:t>2. An E2 – Should be given every second day</a:t>
            </a:r>
          </a:p>
          <a:p>
            <a:endParaRPr lang="en-US" sz="2800" dirty="0"/>
          </a:p>
          <a:p>
            <a:r>
              <a:rPr lang="en-US" sz="2800" dirty="0"/>
              <a:t>3. An E3 – Should be given every 3 or 4</a:t>
            </a:r>
            <a:r>
              <a:rPr lang="en-US" sz="2800" baseline="30000" dirty="0"/>
              <a:t>th</a:t>
            </a:r>
            <a:r>
              <a:rPr lang="en-US" sz="2800" dirty="0"/>
              <a:t> day (Twice Weekly)</a:t>
            </a:r>
          </a:p>
          <a:p>
            <a:endParaRPr lang="en-US" sz="2800" dirty="0"/>
          </a:p>
          <a:p>
            <a:r>
              <a:rPr lang="en-US" sz="2800" dirty="0"/>
              <a:t>4. An E4 – may only be given once a week or even once a fortnight.</a:t>
            </a:r>
          </a:p>
          <a:p>
            <a:r>
              <a:rPr lang="en-GB" sz="2800" b="1" u="sng" dirty="0"/>
              <a:t>N.B.</a:t>
            </a:r>
            <a:r>
              <a:rPr lang="en-GB" sz="2800" dirty="0"/>
              <a:t> when treating non-skin areas such as pressure areas or ulcers, all doses may be given daily as there is no erythema reaction produced.</a:t>
            </a:r>
            <a:endParaRPr lang="en-IN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en-US" dirty="0"/>
              <a:t>Sensitization / sensitizing drugs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91032"/>
          </a:xfrm>
        </p:spPr>
        <p:txBody>
          <a:bodyPr>
            <a:noAutofit/>
          </a:bodyPr>
          <a:lstStyle/>
          <a:p>
            <a:r>
              <a:rPr lang="en-US" sz="3200" dirty="0"/>
              <a:t>A number of drugs &amp; some foods in a few patients are known to sensitize patients to the effects of UVR.</a:t>
            </a:r>
          </a:p>
          <a:p>
            <a:endParaRPr lang="en-US" sz="3200" dirty="0"/>
          </a:p>
          <a:p>
            <a:r>
              <a:rPr lang="en-US" sz="3200" dirty="0"/>
              <a:t>Commonly seen sensitizing groups are;</a:t>
            </a:r>
          </a:p>
          <a:p>
            <a:r>
              <a:rPr lang="en-US" sz="3200" dirty="0"/>
              <a:t>1. psoralens - Sensitizer</a:t>
            </a:r>
          </a:p>
          <a:p>
            <a:r>
              <a:rPr lang="en-US" sz="3200" dirty="0"/>
              <a:t>2. Sulphonamides - Antibiotic</a:t>
            </a:r>
          </a:p>
          <a:p>
            <a:r>
              <a:rPr lang="en-US" sz="3200" dirty="0"/>
              <a:t>3. Phenothiazine – Tranquilizer</a:t>
            </a:r>
          </a:p>
          <a:p>
            <a:r>
              <a:rPr lang="en-US" sz="3200" dirty="0"/>
              <a:t>4. Barbiturates</a:t>
            </a:r>
          </a:p>
          <a:p>
            <a:r>
              <a:rPr lang="en-US" sz="3200" dirty="0"/>
              <a:t>5. Gold therapy</a:t>
            </a:r>
          </a:p>
          <a:p>
            <a:r>
              <a:rPr lang="en-US" sz="3200" dirty="0"/>
              <a:t>6. Aspirin &amp; Derivatives </a:t>
            </a:r>
            <a:endParaRPr lang="en-IN" sz="3200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physical Behavior of UVR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1. Reflection</a:t>
            </a:r>
          </a:p>
          <a:p>
            <a:endParaRPr lang="en-US" sz="4000" dirty="0"/>
          </a:p>
          <a:p>
            <a:r>
              <a:rPr lang="en-US" sz="4000" dirty="0"/>
              <a:t>2. Refraction</a:t>
            </a:r>
          </a:p>
          <a:p>
            <a:endParaRPr lang="en-US" sz="4000" dirty="0"/>
          </a:p>
          <a:p>
            <a:r>
              <a:rPr lang="en-US" sz="4000" dirty="0"/>
              <a:t>3. Absorption</a:t>
            </a:r>
          </a:p>
          <a:p>
            <a:endParaRPr lang="en-US" sz="4000" dirty="0"/>
          </a:p>
          <a:p>
            <a:r>
              <a:rPr lang="en-US" sz="4000" dirty="0"/>
              <a:t>4. Penetration</a:t>
            </a:r>
            <a:endParaRPr lang="en-IN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ell\Desktop\uvrayj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588680"/>
          </a:xfrm>
        </p:spPr>
        <p:txBody>
          <a:bodyPr>
            <a:normAutofit fontScale="90000"/>
          </a:bodyPr>
          <a:lstStyle/>
          <a:p>
            <a:r>
              <a:rPr lang="en-US" dirty="0"/>
              <a:t>UVR Generators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7016"/>
          </a:xfrm>
        </p:spPr>
        <p:txBody>
          <a:bodyPr>
            <a:noAutofit/>
          </a:bodyPr>
          <a:lstStyle/>
          <a:p>
            <a:r>
              <a:rPr lang="en-US" sz="4400" dirty="0"/>
              <a:t>1. High pressure mercury vapor lamp – Air cooled.</a:t>
            </a:r>
          </a:p>
          <a:p>
            <a:endParaRPr lang="en-US" sz="4400" dirty="0"/>
          </a:p>
          <a:p>
            <a:r>
              <a:rPr lang="en-US" sz="4400" dirty="0"/>
              <a:t>2. High pressure mercury vapor lamp – Water cooled ( Kromayer lamp).</a:t>
            </a:r>
          </a:p>
          <a:p>
            <a:endParaRPr lang="en-US" sz="4400" dirty="0"/>
          </a:p>
          <a:p>
            <a:r>
              <a:rPr lang="en-US" sz="4400" dirty="0"/>
              <a:t>3. Fluorescent lamps</a:t>
            </a:r>
            <a:endParaRPr lang="en-IN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2653</Words>
  <Application>Microsoft Office PowerPoint</Application>
  <PresentationFormat>On-screen Show (4:3)</PresentationFormat>
  <Paragraphs>415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Arial Rounded MT Bold</vt:lpstr>
      <vt:lpstr>Calibri</vt:lpstr>
      <vt:lpstr>Comic Sans MS</vt:lpstr>
      <vt:lpstr>New York</vt:lpstr>
      <vt:lpstr>Wingdings</vt:lpstr>
      <vt:lpstr>Office Theme</vt:lpstr>
      <vt:lpstr>ULTRAVIOLET RADIATION (UVR)</vt:lpstr>
      <vt:lpstr>INTRODUCTION</vt:lpstr>
      <vt:lpstr>Introduction</vt:lpstr>
      <vt:lpstr>Introduction</vt:lpstr>
      <vt:lpstr>Types of UVR</vt:lpstr>
      <vt:lpstr>Generalized response to UVR Exposure</vt:lpstr>
      <vt:lpstr>The physical Behavior of UVR</vt:lpstr>
      <vt:lpstr>PowerPoint Presentation</vt:lpstr>
      <vt:lpstr>UVR Generators</vt:lpstr>
      <vt:lpstr>PENETRATION OF THE Uv rays</vt:lpstr>
      <vt:lpstr>Physiological effects of UVR</vt:lpstr>
      <vt:lpstr>Local effects of uvr</vt:lpstr>
      <vt:lpstr>TRIPLE RESPONSE</vt:lpstr>
      <vt:lpstr>2. Pigmentation / tanning</vt:lpstr>
      <vt:lpstr>PowerPoint Presentation</vt:lpstr>
      <vt:lpstr>2. Pigmentation / tanning</vt:lpstr>
      <vt:lpstr>3. Thickening of epidermis</vt:lpstr>
      <vt:lpstr>4. Desquamation / peeling</vt:lpstr>
      <vt:lpstr>5. Antibiotic effect</vt:lpstr>
      <vt:lpstr>B. General effects of UVR</vt:lpstr>
      <vt:lpstr>2- The Esophylactic effect </vt:lpstr>
      <vt:lpstr>3. GENERAL TONIC EFECT</vt:lpstr>
      <vt:lpstr>Therapeutic effects of uvr</vt:lpstr>
      <vt:lpstr>PowerPoint Presentation</vt:lpstr>
      <vt:lpstr>Healthy &amp; psoriasis skin</vt:lpstr>
      <vt:lpstr>2. Acne vulgaris</vt:lpstr>
      <vt:lpstr>3. eczema</vt:lpstr>
      <vt:lpstr>4. Chronic infection &amp; infected wounds</vt:lpstr>
      <vt:lpstr>ULCERS</vt:lpstr>
      <vt:lpstr>PRESSURE AREAS</vt:lpstr>
      <vt:lpstr>INCISIONS</vt:lpstr>
      <vt:lpstr>5. VITILIGO</vt:lpstr>
      <vt:lpstr>PowerPoint Presentation</vt:lpstr>
      <vt:lpstr>6. NON – INFECTED WOUNDS</vt:lpstr>
      <vt:lpstr>7. Counter irritation</vt:lpstr>
      <vt:lpstr>INDICATIONS FOR UVR</vt:lpstr>
      <vt:lpstr>INDICATIONS FOR UVR</vt:lpstr>
      <vt:lpstr>Contraindication of uvr</vt:lpstr>
      <vt:lpstr>Contraindication of uvr</vt:lpstr>
      <vt:lpstr>Contraindication of uvr</vt:lpstr>
      <vt:lpstr>dangers</vt:lpstr>
      <vt:lpstr>Safety precautions against sunlight(UVR) </vt:lpstr>
      <vt:lpstr>2. Skin damage / tanning protection</vt:lpstr>
      <vt:lpstr>Guidelines for Protection</vt:lpstr>
      <vt:lpstr>Protective clothing</vt:lpstr>
      <vt:lpstr>Test dose &amp; determinig med</vt:lpstr>
      <vt:lpstr>Test dose cont….</vt:lpstr>
      <vt:lpstr>steps to determine test dose / skin test</vt:lpstr>
      <vt:lpstr>steps to determine test dose / skin test</vt:lpstr>
      <vt:lpstr>steps to determine test dose / skin test</vt:lpstr>
      <vt:lpstr>steps to determine test dose / skin test</vt:lpstr>
      <vt:lpstr>mInimal erythemal dose</vt:lpstr>
      <vt:lpstr>Description of degrees of erythema</vt:lpstr>
      <vt:lpstr>dosage</vt:lpstr>
      <vt:lpstr>CALCULATION OF DOSAGE</vt:lpstr>
      <vt:lpstr>CALCULATION OF DOSAGE</vt:lpstr>
      <vt:lpstr>Calculation of new dose</vt:lpstr>
      <vt:lpstr>Progression of dosage</vt:lpstr>
      <vt:lpstr>Progression of dosage</vt:lpstr>
      <vt:lpstr>Selection of dosage level</vt:lpstr>
      <vt:lpstr>Frequency of UVR treatment</vt:lpstr>
      <vt:lpstr>Sensitization / sensitizing drugs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ULTRAVIOLET RADIATION</dc:title>
  <dc:creator>Chandra Sekar</dc:creator>
  <cp:lastModifiedBy>Kartik Rathod</cp:lastModifiedBy>
  <cp:revision>140</cp:revision>
  <dcterms:created xsi:type="dcterms:W3CDTF">2010-04-24T16:30:24Z</dcterms:created>
  <dcterms:modified xsi:type="dcterms:W3CDTF">2024-06-18T10:53:33Z</dcterms:modified>
</cp:coreProperties>
</file>