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s/slide99.xml" ContentType="application/vnd.openxmlformats-officedocument.presentationml.slide+xml"/>
  <Override PartName="/ppt/diagrams/layout1.xml" ContentType="application/vnd.openxmlformats-officedocument.drawingml.diagramLayout+xml"/>
  <Override PartName="/ppt/diagrams/data2.xml" ContentType="application/vnd.openxmlformats-officedocument.drawingml.diagramData+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s/slide91.xml" ContentType="application/vnd.openxmlformats-officedocument.presentationml.slide+xml"/>
  <Default Extension="jpeg" ContentType="image/jpeg"/>
  <Override PartName="/ppt/slideLayouts/slideLayout3.xml" ContentType="application/vnd.openxmlformats-officedocument.presentationml.slideLayout+xml"/>
  <Override PartName="/ppt/diagrams/quickStyle1.xml" ContentType="application/vnd.openxmlformats-officedocument.drawingml.diagramStyl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Override PartName="/ppt/diagrams/layout2.xml" ContentType="application/vnd.openxmlformats-officedocument.drawingml.diagramLayout+xml"/>
  <Default Extension="gif" ContentType="image/gif"/>
  <Override PartName="/ppt/slides/slide89.xml" ContentType="application/vnd.openxmlformats-officedocument.presentationml.slide+xml"/>
  <Override PartName="/ppt/slides/slide98.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slides/slide106.xml" ContentType="application/vnd.openxmlformats-officedocument.presentationml.slide+xml"/>
  <Override PartName="/ppt/diagrams/data1.xml" ContentType="application/vnd.openxmlformats-officedocument.drawingml.diagramData+xml"/>
  <Override PartName="/docProps/core.xml" ContentType="application/vnd.openxmlformats-package.core-properties+xml"/>
  <Default Extension="MP4" ContentType="video/mp4"/>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s/slide79.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Layouts/slideLayout9.xml" ContentType="application/vnd.openxmlformats-officedocument.presentationml.slideLayout+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notesSlides/notesSlide1.xml" ContentType="application/vnd.openxmlformats-officedocument.presentationml.notesSlide+xml"/>
  <Override PartName="/ppt/diagrams/colors2.xml" ContentType="application/vnd.openxmlformats-officedocument.drawingml.diagramCol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08"/>
  </p:notesMasterIdLst>
  <p:sldIdLst>
    <p:sldId id="256" r:id="rId2"/>
    <p:sldId id="358" r:id="rId3"/>
    <p:sldId id="359" r:id="rId4"/>
    <p:sldId id="360" r:id="rId5"/>
    <p:sldId id="361" r:id="rId6"/>
    <p:sldId id="362" r:id="rId7"/>
    <p:sldId id="363" r:id="rId8"/>
    <p:sldId id="364" r:id="rId9"/>
    <p:sldId id="365" r:id="rId10"/>
    <p:sldId id="257" r:id="rId11"/>
    <p:sldId id="258" r:id="rId12"/>
    <p:sldId id="259" r:id="rId13"/>
    <p:sldId id="331" r:id="rId14"/>
    <p:sldId id="332" r:id="rId15"/>
    <p:sldId id="341" r:id="rId16"/>
    <p:sldId id="357" r:id="rId17"/>
    <p:sldId id="351" r:id="rId18"/>
    <p:sldId id="352" r:id="rId19"/>
    <p:sldId id="353" r:id="rId20"/>
    <p:sldId id="354" r:id="rId21"/>
    <p:sldId id="355" r:id="rId22"/>
    <p:sldId id="356" r:id="rId23"/>
    <p:sldId id="263" r:id="rId24"/>
    <p:sldId id="333" r:id="rId25"/>
    <p:sldId id="334" r:id="rId26"/>
    <p:sldId id="335" r:id="rId27"/>
    <p:sldId id="336" r:id="rId28"/>
    <p:sldId id="337" r:id="rId29"/>
    <p:sldId id="339" r:id="rId30"/>
    <p:sldId id="342" r:id="rId31"/>
    <p:sldId id="343" r:id="rId32"/>
    <p:sldId id="261" r:id="rId33"/>
    <p:sldId id="262" r:id="rId34"/>
    <p:sldId id="260" r:id="rId35"/>
    <p:sldId id="264" r:id="rId36"/>
    <p:sldId id="265" r:id="rId37"/>
    <p:sldId id="266" r:id="rId38"/>
    <p:sldId id="267" r:id="rId39"/>
    <p:sldId id="268" r:id="rId40"/>
    <p:sldId id="269" r:id="rId41"/>
    <p:sldId id="270" r:id="rId42"/>
    <p:sldId id="271" r:id="rId43"/>
    <p:sldId id="272" r:id="rId44"/>
    <p:sldId id="273" r:id="rId45"/>
    <p:sldId id="274" r:id="rId46"/>
    <p:sldId id="276" r:id="rId47"/>
    <p:sldId id="275" r:id="rId48"/>
    <p:sldId id="283" r:id="rId49"/>
    <p:sldId id="284" r:id="rId50"/>
    <p:sldId id="285" r:id="rId51"/>
    <p:sldId id="286" r:id="rId52"/>
    <p:sldId id="287" r:id="rId53"/>
    <p:sldId id="288" r:id="rId54"/>
    <p:sldId id="289" r:id="rId55"/>
    <p:sldId id="290" r:id="rId56"/>
    <p:sldId id="291" r:id="rId57"/>
    <p:sldId id="292" r:id="rId58"/>
    <p:sldId id="293" r:id="rId59"/>
    <p:sldId id="294" r:id="rId60"/>
    <p:sldId id="295" r:id="rId61"/>
    <p:sldId id="296" r:id="rId62"/>
    <p:sldId id="297" r:id="rId63"/>
    <p:sldId id="298" r:id="rId64"/>
    <p:sldId id="299" r:id="rId65"/>
    <p:sldId id="300" r:id="rId66"/>
    <p:sldId id="277" r:id="rId67"/>
    <p:sldId id="278" r:id="rId68"/>
    <p:sldId id="279" r:id="rId69"/>
    <p:sldId id="280" r:id="rId70"/>
    <p:sldId id="281" r:id="rId71"/>
    <p:sldId id="282" r:id="rId72"/>
    <p:sldId id="301" r:id="rId73"/>
    <p:sldId id="302" r:id="rId74"/>
    <p:sldId id="303" r:id="rId75"/>
    <p:sldId id="304" r:id="rId76"/>
    <p:sldId id="305" r:id="rId77"/>
    <p:sldId id="306" r:id="rId78"/>
    <p:sldId id="307" r:id="rId79"/>
    <p:sldId id="308" r:id="rId80"/>
    <p:sldId id="309" r:id="rId81"/>
    <p:sldId id="310" r:id="rId82"/>
    <p:sldId id="311" r:id="rId83"/>
    <p:sldId id="312" r:id="rId84"/>
    <p:sldId id="313" r:id="rId85"/>
    <p:sldId id="314" r:id="rId86"/>
    <p:sldId id="315" r:id="rId87"/>
    <p:sldId id="316" r:id="rId88"/>
    <p:sldId id="317" r:id="rId89"/>
    <p:sldId id="318" r:id="rId90"/>
    <p:sldId id="319" r:id="rId91"/>
    <p:sldId id="320" r:id="rId92"/>
    <p:sldId id="321" r:id="rId93"/>
    <p:sldId id="322" r:id="rId94"/>
    <p:sldId id="347" r:id="rId95"/>
    <p:sldId id="348" r:id="rId96"/>
    <p:sldId id="349" r:id="rId97"/>
    <p:sldId id="350" r:id="rId98"/>
    <p:sldId id="323" r:id="rId99"/>
    <p:sldId id="324" r:id="rId100"/>
    <p:sldId id="325" r:id="rId101"/>
    <p:sldId id="326" r:id="rId102"/>
    <p:sldId id="328" r:id="rId103"/>
    <p:sldId id="329" r:id="rId104"/>
    <p:sldId id="345" r:id="rId105"/>
    <p:sldId id="344" r:id="rId106"/>
    <p:sldId id="330" r:id="rId10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varScale="1">
        <p:scale>
          <a:sx n="85" d="100"/>
          <a:sy n="85" d="100"/>
        </p:scale>
        <p:origin x="-1524" y="-90"/>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presProps" Target="pres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3A87B68-15F9-4B16-8306-78B0E141D8C1}" type="doc">
      <dgm:prSet loTypeId="urn:microsoft.com/office/officeart/2005/8/layout/venn3" loCatId="relationship" qsTypeId="urn:microsoft.com/office/officeart/2005/8/quickstyle/simple1" qsCatId="simple" csTypeId="urn:microsoft.com/office/officeart/2005/8/colors/accent1_2" csCatId="accent1" phldr="1"/>
      <dgm:spPr/>
      <dgm:t>
        <a:bodyPr/>
        <a:lstStyle/>
        <a:p>
          <a:endParaRPr lang="en-IN"/>
        </a:p>
      </dgm:t>
    </dgm:pt>
    <dgm:pt modelId="{9B5CDE7A-69C0-4E8A-8212-D501BCB278A5}">
      <dgm:prSet phldrT="[Text]" custT="1"/>
      <dgm:spPr/>
      <dgm:t>
        <a:bodyPr/>
        <a:lstStyle/>
        <a:p>
          <a:r>
            <a:rPr lang="en-US" sz="2400" dirty="0">
              <a:latin typeface="+mj-lt"/>
            </a:rPr>
            <a:t>client and family</a:t>
          </a:r>
          <a:endParaRPr lang="en-IN" sz="2400" dirty="0">
            <a:latin typeface="+mj-lt"/>
          </a:endParaRPr>
        </a:p>
      </dgm:t>
    </dgm:pt>
    <dgm:pt modelId="{2E90B131-29DF-4543-B4CE-2CD5C703E9D4}" type="parTrans" cxnId="{0A6FE4AC-9D06-4AF7-823C-24A683D461CC}">
      <dgm:prSet/>
      <dgm:spPr/>
      <dgm:t>
        <a:bodyPr/>
        <a:lstStyle/>
        <a:p>
          <a:endParaRPr lang="en-IN"/>
        </a:p>
      </dgm:t>
    </dgm:pt>
    <dgm:pt modelId="{5359D252-9AB1-4624-BF4F-19525D5E0CFF}" type="sibTrans" cxnId="{0A6FE4AC-9D06-4AF7-823C-24A683D461CC}">
      <dgm:prSet/>
      <dgm:spPr/>
      <dgm:t>
        <a:bodyPr/>
        <a:lstStyle/>
        <a:p>
          <a:endParaRPr lang="en-IN"/>
        </a:p>
      </dgm:t>
    </dgm:pt>
    <dgm:pt modelId="{2D60C2F1-CAD7-47FA-B504-A72D875DBB63}">
      <dgm:prSet phldrT="[Text]" custT="1"/>
      <dgm:spPr/>
      <dgm:t>
        <a:bodyPr/>
        <a:lstStyle/>
        <a:p>
          <a:r>
            <a:rPr lang="en-US" sz="2400" dirty="0">
              <a:latin typeface="+mj-lt"/>
            </a:rPr>
            <a:t>Observe &amp;</a:t>
          </a:r>
          <a:r>
            <a:rPr lang="en-US" sz="2400" dirty="0" err="1">
              <a:latin typeface="+mj-lt"/>
            </a:rPr>
            <a:t>exami</a:t>
          </a:r>
          <a:endParaRPr lang="en-IN" sz="2400" dirty="0">
            <a:latin typeface="+mj-lt"/>
          </a:endParaRPr>
        </a:p>
      </dgm:t>
    </dgm:pt>
    <dgm:pt modelId="{46F03AB0-304E-474D-B811-78D181F92F13}" type="parTrans" cxnId="{81E50E93-FD9E-47AB-8113-28C34C068C8B}">
      <dgm:prSet/>
      <dgm:spPr/>
      <dgm:t>
        <a:bodyPr/>
        <a:lstStyle/>
        <a:p>
          <a:endParaRPr lang="en-IN"/>
        </a:p>
      </dgm:t>
    </dgm:pt>
    <dgm:pt modelId="{D51D9806-52A6-4B5F-B706-FEB37170C54E}" type="sibTrans" cxnId="{81E50E93-FD9E-47AB-8113-28C34C068C8B}">
      <dgm:prSet/>
      <dgm:spPr/>
      <dgm:t>
        <a:bodyPr/>
        <a:lstStyle/>
        <a:p>
          <a:endParaRPr lang="en-IN"/>
        </a:p>
      </dgm:t>
    </dgm:pt>
    <dgm:pt modelId="{4A1BED56-298E-4921-B29B-75BC5766CD16}">
      <dgm:prSet phldrT="[Text]" custT="1"/>
      <dgm:spPr/>
      <dgm:t>
        <a:bodyPr/>
        <a:lstStyle/>
        <a:p>
          <a:r>
            <a:rPr lang="en-US" sz="2400" dirty="0">
              <a:latin typeface="+mj-lt"/>
            </a:rPr>
            <a:t>evaluation</a:t>
          </a:r>
          <a:endParaRPr lang="en-IN" sz="2400" dirty="0">
            <a:latin typeface="+mj-lt"/>
          </a:endParaRPr>
        </a:p>
      </dgm:t>
    </dgm:pt>
    <dgm:pt modelId="{E25A686F-75F3-4207-8167-A42039D08230}" type="parTrans" cxnId="{F4F35B4D-9418-4864-B1E0-7F5EB9CF5824}">
      <dgm:prSet/>
      <dgm:spPr/>
      <dgm:t>
        <a:bodyPr/>
        <a:lstStyle/>
        <a:p>
          <a:endParaRPr lang="en-IN"/>
        </a:p>
      </dgm:t>
    </dgm:pt>
    <dgm:pt modelId="{E5B32B98-90BC-4F32-8053-53E24D55EDE9}" type="sibTrans" cxnId="{F4F35B4D-9418-4864-B1E0-7F5EB9CF5824}">
      <dgm:prSet/>
      <dgm:spPr/>
      <dgm:t>
        <a:bodyPr/>
        <a:lstStyle/>
        <a:p>
          <a:endParaRPr lang="en-IN"/>
        </a:p>
      </dgm:t>
    </dgm:pt>
    <dgm:pt modelId="{1D32A55C-58D7-4184-B166-7F87271B3D7D}">
      <dgm:prSet phldrT="[Text]"/>
      <dgm:spPr/>
      <dgm:t>
        <a:bodyPr/>
        <a:lstStyle/>
        <a:p>
          <a:r>
            <a:rPr lang="en-US" dirty="0">
              <a:latin typeface="+mj-lt"/>
            </a:rPr>
            <a:t>Plan of care and goals</a:t>
          </a:r>
          <a:endParaRPr lang="en-IN" dirty="0">
            <a:latin typeface="+mj-lt"/>
          </a:endParaRPr>
        </a:p>
      </dgm:t>
    </dgm:pt>
    <dgm:pt modelId="{91D98552-7166-410A-AAD1-602C25DBC06C}" type="parTrans" cxnId="{00E59FEC-2A51-4CA3-8032-5BE338C40F11}">
      <dgm:prSet/>
      <dgm:spPr/>
      <dgm:t>
        <a:bodyPr/>
        <a:lstStyle/>
        <a:p>
          <a:endParaRPr lang="en-IN"/>
        </a:p>
      </dgm:t>
    </dgm:pt>
    <dgm:pt modelId="{7F2EA6A0-5547-4A86-9B6D-C8C3ADFCCE43}" type="sibTrans" cxnId="{00E59FEC-2A51-4CA3-8032-5BE338C40F11}">
      <dgm:prSet/>
      <dgm:spPr/>
      <dgm:t>
        <a:bodyPr/>
        <a:lstStyle/>
        <a:p>
          <a:endParaRPr lang="en-IN"/>
        </a:p>
      </dgm:t>
    </dgm:pt>
    <dgm:pt modelId="{4A774E33-D8CC-449E-820B-AB503F3D1A61}" type="pres">
      <dgm:prSet presAssocID="{A3A87B68-15F9-4B16-8306-78B0E141D8C1}" presName="Name0" presStyleCnt="0">
        <dgm:presLayoutVars>
          <dgm:dir/>
          <dgm:resizeHandles val="exact"/>
        </dgm:presLayoutVars>
      </dgm:prSet>
      <dgm:spPr/>
      <dgm:t>
        <a:bodyPr/>
        <a:lstStyle/>
        <a:p>
          <a:endParaRPr lang="en-US"/>
        </a:p>
      </dgm:t>
    </dgm:pt>
    <dgm:pt modelId="{CC57812A-7528-41B5-B51B-1D653E10AC3A}" type="pres">
      <dgm:prSet presAssocID="{9B5CDE7A-69C0-4E8A-8212-D501BCB278A5}" presName="Name5" presStyleLbl="vennNode1" presStyleIdx="0" presStyleCnt="4" custScaleX="56655" custScaleY="65668" custLinFactNeighborX="-351" custLinFactNeighborY="0">
        <dgm:presLayoutVars>
          <dgm:bulletEnabled val="1"/>
        </dgm:presLayoutVars>
      </dgm:prSet>
      <dgm:spPr/>
      <dgm:t>
        <a:bodyPr/>
        <a:lstStyle/>
        <a:p>
          <a:endParaRPr lang="en-US"/>
        </a:p>
      </dgm:t>
    </dgm:pt>
    <dgm:pt modelId="{067E95F7-C00C-4BC2-8848-E0B681A07654}" type="pres">
      <dgm:prSet presAssocID="{5359D252-9AB1-4624-BF4F-19525D5E0CFF}" presName="space" presStyleCnt="0"/>
      <dgm:spPr/>
    </dgm:pt>
    <dgm:pt modelId="{17DAF6EB-99BC-478B-8489-EC86D4785D64}" type="pres">
      <dgm:prSet presAssocID="{2D60C2F1-CAD7-47FA-B504-A72D875DBB63}" presName="Name5" presStyleLbl="vennNode1" presStyleIdx="1" presStyleCnt="4" custScaleX="58184" custScaleY="64684" custLinFactNeighborX="-10944" custLinFactNeighborY="-1043">
        <dgm:presLayoutVars>
          <dgm:bulletEnabled val="1"/>
        </dgm:presLayoutVars>
      </dgm:prSet>
      <dgm:spPr/>
      <dgm:t>
        <a:bodyPr/>
        <a:lstStyle/>
        <a:p>
          <a:endParaRPr lang="en-US"/>
        </a:p>
      </dgm:t>
    </dgm:pt>
    <dgm:pt modelId="{304D2998-1003-4D02-B8EB-ED0FE7CFF3F2}" type="pres">
      <dgm:prSet presAssocID="{D51D9806-52A6-4B5F-B706-FEB37170C54E}" presName="space" presStyleCnt="0"/>
      <dgm:spPr/>
    </dgm:pt>
    <dgm:pt modelId="{10860A21-3C32-47EA-8FA0-3684E221E316}" type="pres">
      <dgm:prSet presAssocID="{4A1BED56-298E-4921-B29B-75BC5766CD16}" presName="Name5" presStyleLbl="vennNode1" presStyleIdx="2" presStyleCnt="4" custScaleX="58623" custScaleY="66770">
        <dgm:presLayoutVars>
          <dgm:bulletEnabled val="1"/>
        </dgm:presLayoutVars>
      </dgm:prSet>
      <dgm:spPr/>
      <dgm:t>
        <a:bodyPr/>
        <a:lstStyle/>
        <a:p>
          <a:endParaRPr lang="en-US"/>
        </a:p>
      </dgm:t>
    </dgm:pt>
    <dgm:pt modelId="{3BF13085-AD7C-4623-A632-FD546FC01CF5}" type="pres">
      <dgm:prSet presAssocID="{E5B32B98-90BC-4F32-8053-53E24D55EDE9}" presName="space" presStyleCnt="0"/>
      <dgm:spPr/>
    </dgm:pt>
    <dgm:pt modelId="{D9FDFBFF-DF7A-43FF-AC09-233AF014EFFC}" type="pres">
      <dgm:prSet presAssocID="{1D32A55C-58D7-4184-B166-7F87271B3D7D}" presName="Name5" presStyleLbl="vennNode1" presStyleIdx="3" presStyleCnt="4" custScaleX="59079" custScaleY="66770" custLinFactNeighborX="52533" custLinFactNeighborY="0">
        <dgm:presLayoutVars>
          <dgm:bulletEnabled val="1"/>
        </dgm:presLayoutVars>
      </dgm:prSet>
      <dgm:spPr/>
      <dgm:t>
        <a:bodyPr/>
        <a:lstStyle/>
        <a:p>
          <a:endParaRPr lang="en-US"/>
        </a:p>
      </dgm:t>
    </dgm:pt>
  </dgm:ptLst>
  <dgm:cxnLst>
    <dgm:cxn modelId="{4A44E42C-1E4B-4EF9-BEEB-665829057266}" type="presOf" srcId="{4A1BED56-298E-4921-B29B-75BC5766CD16}" destId="{10860A21-3C32-47EA-8FA0-3684E221E316}" srcOrd="0" destOrd="0" presId="urn:microsoft.com/office/officeart/2005/8/layout/venn3"/>
    <dgm:cxn modelId="{B3F51DD7-2D09-4B74-890D-71E27C2D4181}" type="presOf" srcId="{2D60C2F1-CAD7-47FA-B504-A72D875DBB63}" destId="{17DAF6EB-99BC-478B-8489-EC86D4785D64}" srcOrd="0" destOrd="0" presId="urn:microsoft.com/office/officeart/2005/8/layout/venn3"/>
    <dgm:cxn modelId="{81E50E93-FD9E-47AB-8113-28C34C068C8B}" srcId="{A3A87B68-15F9-4B16-8306-78B0E141D8C1}" destId="{2D60C2F1-CAD7-47FA-B504-A72D875DBB63}" srcOrd="1" destOrd="0" parTransId="{46F03AB0-304E-474D-B811-78D181F92F13}" sibTransId="{D51D9806-52A6-4B5F-B706-FEB37170C54E}"/>
    <dgm:cxn modelId="{8DC20FFC-1221-4902-B619-9A23BCF584E0}" type="presOf" srcId="{9B5CDE7A-69C0-4E8A-8212-D501BCB278A5}" destId="{CC57812A-7528-41B5-B51B-1D653E10AC3A}" srcOrd="0" destOrd="0" presId="urn:microsoft.com/office/officeart/2005/8/layout/venn3"/>
    <dgm:cxn modelId="{0A6FE4AC-9D06-4AF7-823C-24A683D461CC}" srcId="{A3A87B68-15F9-4B16-8306-78B0E141D8C1}" destId="{9B5CDE7A-69C0-4E8A-8212-D501BCB278A5}" srcOrd="0" destOrd="0" parTransId="{2E90B131-29DF-4543-B4CE-2CD5C703E9D4}" sibTransId="{5359D252-9AB1-4624-BF4F-19525D5E0CFF}"/>
    <dgm:cxn modelId="{00E59FEC-2A51-4CA3-8032-5BE338C40F11}" srcId="{A3A87B68-15F9-4B16-8306-78B0E141D8C1}" destId="{1D32A55C-58D7-4184-B166-7F87271B3D7D}" srcOrd="3" destOrd="0" parTransId="{91D98552-7166-410A-AAD1-602C25DBC06C}" sibTransId="{7F2EA6A0-5547-4A86-9B6D-C8C3ADFCCE43}"/>
    <dgm:cxn modelId="{87A79635-B170-490C-A7A3-2464729B81C2}" type="presOf" srcId="{1D32A55C-58D7-4184-B166-7F87271B3D7D}" destId="{D9FDFBFF-DF7A-43FF-AC09-233AF014EFFC}" srcOrd="0" destOrd="0" presId="urn:microsoft.com/office/officeart/2005/8/layout/venn3"/>
    <dgm:cxn modelId="{F4F35B4D-9418-4864-B1E0-7F5EB9CF5824}" srcId="{A3A87B68-15F9-4B16-8306-78B0E141D8C1}" destId="{4A1BED56-298E-4921-B29B-75BC5766CD16}" srcOrd="2" destOrd="0" parTransId="{E25A686F-75F3-4207-8167-A42039D08230}" sibTransId="{E5B32B98-90BC-4F32-8053-53E24D55EDE9}"/>
    <dgm:cxn modelId="{2381D7D7-E0D6-442D-AF59-2E65E69882FB}" type="presOf" srcId="{A3A87B68-15F9-4B16-8306-78B0E141D8C1}" destId="{4A774E33-D8CC-449E-820B-AB503F3D1A61}" srcOrd="0" destOrd="0" presId="urn:microsoft.com/office/officeart/2005/8/layout/venn3"/>
    <dgm:cxn modelId="{62462CE6-FC58-4E53-8104-D7A7C2D981D9}" type="presParOf" srcId="{4A774E33-D8CC-449E-820B-AB503F3D1A61}" destId="{CC57812A-7528-41B5-B51B-1D653E10AC3A}" srcOrd="0" destOrd="0" presId="urn:microsoft.com/office/officeart/2005/8/layout/venn3"/>
    <dgm:cxn modelId="{53468F33-BF01-40B1-9289-4F957457859C}" type="presParOf" srcId="{4A774E33-D8CC-449E-820B-AB503F3D1A61}" destId="{067E95F7-C00C-4BC2-8848-E0B681A07654}" srcOrd="1" destOrd="0" presId="urn:microsoft.com/office/officeart/2005/8/layout/venn3"/>
    <dgm:cxn modelId="{17FA6EC7-F36B-4AD7-B7E7-F6F59162DCCC}" type="presParOf" srcId="{4A774E33-D8CC-449E-820B-AB503F3D1A61}" destId="{17DAF6EB-99BC-478B-8489-EC86D4785D64}" srcOrd="2" destOrd="0" presId="urn:microsoft.com/office/officeart/2005/8/layout/venn3"/>
    <dgm:cxn modelId="{88563125-8EBA-4C81-A0E6-54280CFA44FA}" type="presParOf" srcId="{4A774E33-D8CC-449E-820B-AB503F3D1A61}" destId="{304D2998-1003-4D02-B8EB-ED0FE7CFF3F2}" srcOrd="3" destOrd="0" presId="urn:microsoft.com/office/officeart/2005/8/layout/venn3"/>
    <dgm:cxn modelId="{AC48B230-4607-40E7-B94A-BEAC9B8A26CB}" type="presParOf" srcId="{4A774E33-D8CC-449E-820B-AB503F3D1A61}" destId="{10860A21-3C32-47EA-8FA0-3684E221E316}" srcOrd="4" destOrd="0" presId="urn:microsoft.com/office/officeart/2005/8/layout/venn3"/>
    <dgm:cxn modelId="{5CDD01B5-DA96-4CDC-9DFA-D0500112AACC}" type="presParOf" srcId="{4A774E33-D8CC-449E-820B-AB503F3D1A61}" destId="{3BF13085-AD7C-4623-A632-FD546FC01CF5}" srcOrd="5" destOrd="0" presId="urn:microsoft.com/office/officeart/2005/8/layout/venn3"/>
    <dgm:cxn modelId="{8AA3ED74-DB30-41C8-82F9-1459132E990C}" type="presParOf" srcId="{4A774E33-D8CC-449E-820B-AB503F3D1A61}" destId="{D9FDFBFF-DF7A-43FF-AC09-233AF014EFFC}" srcOrd="6" destOrd="0" presId="urn:microsoft.com/office/officeart/2005/8/layout/venn3"/>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B8B2175-B0DB-455C-AA91-664C44F5BD26}" type="doc">
      <dgm:prSet loTypeId="urn:microsoft.com/office/officeart/2005/8/layout/venn3" loCatId="relationship" qsTypeId="urn:microsoft.com/office/officeart/2005/8/quickstyle/simple1" qsCatId="simple" csTypeId="urn:microsoft.com/office/officeart/2005/8/colors/accent1_2" csCatId="accent1" phldr="1"/>
      <dgm:spPr/>
      <dgm:t>
        <a:bodyPr/>
        <a:lstStyle/>
        <a:p>
          <a:endParaRPr lang="en-IN"/>
        </a:p>
      </dgm:t>
    </dgm:pt>
    <dgm:pt modelId="{D8CCDAAF-84D0-4242-930F-8E96659EFA9B}">
      <dgm:prSet phldrT="[Text]" custT="1"/>
      <dgm:spPr/>
      <dgm:t>
        <a:bodyPr/>
        <a:lstStyle/>
        <a:p>
          <a:r>
            <a:rPr lang="en-US" sz="2400" dirty="0">
              <a:latin typeface="+mj-lt"/>
            </a:rPr>
            <a:t>Intervention plan</a:t>
          </a:r>
          <a:endParaRPr lang="en-IN" sz="2400" dirty="0">
            <a:latin typeface="+mj-lt"/>
          </a:endParaRPr>
        </a:p>
      </dgm:t>
    </dgm:pt>
    <dgm:pt modelId="{F0178A5D-CBAC-482A-ACD8-2DC57E08C896}" type="parTrans" cxnId="{3A5B3115-863B-48E3-80D6-ACB67EAC6A0E}">
      <dgm:prSet/>
      <dgm:spPr/>
      <dgm:t>
        <a:bodyPr/>
        <a:lstStyle/>
        <a:p>
          <a:endParaRPr lang="en-IN"/>
        </a:p>
      </dgm:t>
    </dgm:pt>
    <dgm:pt modelId="{1E0F24A4-2469-4E32-A856-877C9B5545DD}" type="sibTrans" cxnId="{3A5B3115-863B-48E3-80D6-ACB67EAC6A0E}">
      <dgm:prSet/>
      <dgm:spPr/>
      <dgm:t>
        <a:bodyPr/>
        <a:lstStyle/>
        <a:p>
          <a:endParaRPr lang="en-IN"/>
        </a:p>
      </dgm:t>
    </dgm:pt>
    <dgm:pt modelId="{3B46E99A-F527-4A44-ABA8-0709D3EAE3B7}">
      <dgm:prSet phldrT="[Text]" custT="1"/>
      <dgm:spPr/>
      <dgm:t>
        <a:bodyPr/>
        <a:lstStyle/>
        <a:p>
          <a:r>
            <a:rPr lang="en-US" sz="2400" dirty="0">
              <a:latin typeface="+mj-lt"/>
            </a:rPr>
            <a:t>Reexamination and reevaluation</a:t>
          </a:r>
          <a:endParaRPr lang="en-IN" sz="2400" dirty="0">
            <a:latin typeface="+mj-lt"/>
          </a:endParaRPr>
        </a:p>
      </dgm:t>
    </dgm:pt>
    <dgm:pt modelId="{34270F74-FB34-4121-BCDE-E48F83182DF8}" type="parTrans" cxnId="{DA0DC93C-01B8-40F7-815B-22B3F097E27C}">
      <dgm:prSet/>
      <dgm:spPr/>
      <dgm:t>
        <a:bodyPr/>
        <a:lstStyle/>
        <a:p>
          <a:endParaRPr lang="en-IN"/>
        </a:p>
      </dgm:t>
    </dgm:pt>
    <dgm:pt modelId="{B74CEADF-DA74-4E3E-A1BE-C2FCB3A795C7}" type="sibTrans" cxnId="{DA0DC93C-01B8-40F7-815B-22B3F097E27C}">
      <dgm:prSet/>
      <dgm:spPr/>
      <dgm:t>
        <a:bodyPr/>
        <a:lstStyle/>
        <a:p>
          <a:endParaRPr lang="en-IN"/>
        </a:p>
      </dgm:t>
    </dgm:pt>
    <dgm:pt modelId="{05894BEB-05AF-463B-A6B8-F2FF2F7E8C36}" type="pres">
      <dgm:prSet presAssocID="{9B8B2175-B0DB-455C-AA91-664C44F5BD26}" presName="Name0" presStyleCnt="0">
        <dgm:presLayoutVars>
          <dgm:dir/>
          <dgm:resizeHandles val="exact"/>
        </dgm:presLayoutVars>
      </dgm:prSet>
      <dgm:spPr/>
      <dgm:t>
        <a:bodyPr/>
        <a:lstStyle/>
        <a:p>
          <a:endParaRPr lang="en-US"/>
        </a:p>
      </dgm:t>
    </dgm:pt>
    <dgm:pt modelId="{D27A32A0-3EE1-477F-9273-51698D738102}" type="pres">
      <dgm:prSet presAssocID="{D8CCDAAF-84D0-4242-930F-8E96659EFA9B}" presName="Name5" presStyleLbl="vennNode1" presStyleIdx="0" presStyleCnt="2" custScaleY="117762" custLinFactX="1145" custLinFactNeighborX="100000" custLinFactNeighborY="3880">
        <dgm:presLayoutVars>
          <dgm:bulletEnabled val="1"/>
        </dgm:presLayoutVars>
      </dgm:prSet>
      <dgm:spPr/>
      <dgm:t>
        <a:bodyPr/>
        <a:lstStyle/>
        <a:p>
          <a:endParaRPr lang="en-US"/>
        </a:p>
      </dgm:t>
    </dgm:pt>
    <dgm:pt modelId="{118EC31C-AD85-49F5-A401-16B5B9F14846}" type="pres">
      <dgm:prSet presAssocID="{1E0F24A4-2469-4E32-A856-877C9B5545DD}" presName="space" presStyleCnt="0"/>
      <dgm:spPr/>
    </dgm:pt>
    <dgm:pt modelId="{11E624CF-1507-49F8-8E68-54A0FF1CE836}" type="pres">
      <dgm:prSet presAssocID="{3B46E99A-F527-4A44-ABA8-0709D3EAE3B7}" presName="Name5" presStyleLbl="vennNode1" presStyleIdx="1" presStyleCnt="2" custScaleX="107650" custScaleY="117762" custLinFactNeighborX="98590" custLinFactNeighborY="-49">
        <dgm:presLayoutVars>
          <dgm:bulletEnabled val="1"/>
        </dgm:presLayoutVars>
      </dgm:prSet>
      <dgm:spPr/>
      <dgm:t>
        <a:bodyPr/>
        <a:lstStyle/>
        <a:p>
          <a:endParaRPr lang="en-US"/>
        </a:p>
      </dgm:t>
    </dgm:pt>
  </dgm:ptLst>
  <dgm:cxnLst>
    <dgm:cxn modelId="{1893FF46-8375-4D57-850D-C07124AD3824}" type="presOf" srcId="{3B46E99A-F527-4A44-ABA8-0709D3EAE3B7}" destId="{11E624CF-1507-49F8-8E68-54A0FF1CE836}" srcOrd="0" destOrd="0" presId="urn:microsoft.com/office/officeart/2005/8/layout/venn3"/>
    <dgm:cxn modelId="{00AC9C0D-E333-4562-9171-D758A9B447E0}" type="presOf" srcId="{D8CCDAAF-84D0-4242-930F-8E96659EFA9B}" destId="{D27A32A0-3EE1-477F-9273-51698D738102}" srcOrd="0" destOrd="0" presId="urn:microsoft.com/office/officeart/2005/8/layout/venn3"/>
    <dgm:cxn modelId="{3A5B3115-863B-48E3-80D6-ACB67EAC6A0E}" srcId="{9B8B2175-B0DB-455C-AA91-664C44F5BD26}" destId="{D8CCDAAF-84D0-4242-930F-8E96659EFA9B}" srcOrd="0" destOrd="0" parTransId="{F0178A5D-CBAC-482A-ACD8-2DC57E08C896}" sibTransId="{1E0F24A4-2469-4E32-A856-877C9B5545DD}"/>
    <dgm:cxn modelId="{DA0DC93C-01B8-40F7-815B-22B3F097E27C}" srcId="{9B8B2175-B0DB-455C-AA91-664C44F5BD26}" destId="{3B46E99A-F527-4A44-ABA8-0709D3EAE3B7}" srcOrd="1" destOrd="0" parTransId="{34270F74-FB34-4121-BCDE-E48F83182DF8}" sibTransId="{B74CEADF-DA74-4E3E-A1BE-C2FCB3A795C7}"/>
    <dgm:cxn modelId="{345E8272-82BA-453B-8AF7-8F9AE0420126}" type="presOf" srcId="{9B8B2175-B0DB-455C-AA91-664C44F5BD26}" destId="{05894BEB-05AF-463B-A6B8-F2FF2F7E8C36}" srcOrd="0" destOrd="0" presId="urn:microsoft.com/office/officeart/2005/8/layout/venn3"/>
    <dgm:cxn modelId="{3CCD95E9-72B6-4167-803E-50CFF4B2C085}" type="presParOf" srcId="{05894BEB-05AF-463B-A6B8-F2FF2F7E8C36}" destId="{D27A32A0-3EE1-477F-9273-51698D738102}" srcOrd="0" destOrd="0" presId="urn:microsoft.com/office/officeart/2005/8/layout/venn3"/>
    <dgm:cxn modelId="{5E46F1C8-9564-4809-ADAC-C1C6FF3F1FBE}" type="presParOf" srcId="{05894BEB-05AF-463B-A6B8-F2FF2F7E8C36}" destId="{118EC31C-AD85-49F5-A401-16B5B9F14846}" srcOrd="1" destOrd="0" presId="urn:microsoft.com/office/officeart/2005/8/layout/venn3"/>
    <dgm:cxn modelId="{168F4CE5-4AD3-4E57-9730-400066A079E4}" type="presParOf" srcId="{05894BEB-05AF-463B-A6B8-F2FF2F7E8C36}" destId="{11E624CF-1507-49F8-8E68-54A0FF1CE836}" srcOrd="2" destOrd="0" presId="urn:microsoft.com/office/officeart/2005/8/layout/venn3"/>
  </dgm:cxnLst>
  <dgm:bg/>
  <dgm:whole/>
  <dgm:extLst>
    <a:ext uri="http://schemas.microsoft.com/office/drawing/2008/diagram">
      <dsp:dataModelExt xmlns:dsp="http://schemas.microsoft.com/office/drawing/2008/diagram" xmlns=""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57812A-7528-41B5-B51B-1D653E10AC3A}">
      <dsp:nvSpPr>
        <dsp:cNvPr id="0" name=""/>
        <dsp:cNvSpPr/>
      </dsp:nvSpPr>
      <dsp:spPr>
        <a:xfrm>
          <a:off x="0" y="231411"/>
          <a:ext cx="1757856" cy="2037506"/>
        </a:xfrm>
        <a:prstGeom prst="ellipse">
          <a:avLst/>
        </a:prstGeom>
        <a:solidFill>
          <a:schemeClr val="accent1">
            <a:alpha val="5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70754" tIns="30480" rIns="170754" bIns="3048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mj-lt"/>
            </a:rPr>
            <a:t>client and family</a:t>
          </a:r>
          <a:endParaRPr lang="en-IN" sz="2400" kern="1200" dirty="0">
            <a:latin typeface="+mj-lt"/>
          </a:endParaRPr>
        </a:p>
      </dsp:txBody>
      <dsp:txXfrm>
        <a:off x="257432" y="529797"/>
        <a:ext cx="1242992" cy="1440734"/>
      </dsp:txXfrm>
    </dsp:sp>
    <dsp:sp modelId="{17DAF6EB-99BC-478B-8489-EC86D4785D64}">
      <dsp:nvSpPr>
        <dsp:cNvPr id="0" name=""/>
        <dsp:cNvSpPr/>
      </dsp:nvSpPr>
      <dsp:spPr>
        <a:xfrm>
          <a:off x="1071572" y="214315"/>
          <a:ext cx="1805297" cy="2006975"/>
        </a:xfrm>
        <a:prstGeom prst="ellipse">
          <a:avLst/>
        </a:prstGeom>
        <a:solidFill>
          <a:schemeClr val="accent1">
            <a:alpha val="5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70754" tIns="30480" rIns="170754" bIns="3048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mj-lt"/>
            </a:rPr>
            <a:t>Observe &amp;</a:t>
          </a:r>
          <a:r>
            <a:rPr lang="en-US" sz="2400" kern="1200" dirty="0" err="1">
              <a:latin typeface="+mj-lt"/>
            </a:rPr>
            <a:t>exami</a:t>
          </a:r>
          <a:endParaRPr lang="en-IN" sz="2400" kern="1200" dirty="0">
            <a:latin typeface="+mj-lt"/>
          </a:endParaRPr>
        </a:p>
      </dsp:txBody>
      <dsp:txXfrm>
        <a:off x="1335952" y="508230"/>
        <a:ext cx="1276537" cy="1419145"/>
      </dsp:txXfrm>
    </dsp:sp>
    <dsp:sp modelId="{10860A21-3C32-47EA-8FA0-3684E221E316}">
      <dsp:nvSpPr>
        <dsp:cNvPr id="0" name=""/>
        <dsp:cNvSpPr/>
      </dsp:nvSpPr>
      <dsp:spPr>
        <a:xfrm>
          <a:off x="2324235" y="214315"/>
          <a:ext cx="1818918" cy="2071699"/>
        </a:xfrm>
        <a:prstGeom prst="ellipse">
          <a:avLst/>
        </a:prstGeom>
        <a:solidFill>
          <a:schemeClr val="accent1">
            <a:alpha val="5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70754" tIns="30480" rIns="170754" bIns="3048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mj-lt"/>
            </a:rPr>
            <a:t>evaluation</a:t>
          </a:r>
          <a:endParaRPr lang="en-IN" sz="2400" kern="1200" dirty="0">
            <a:latin typeface="+mj-lt"/>
          </a:endParaRPr>
        </a:p>
      </dsp:txBody>
      <dsp:txXfrm>
        <a:off x="2590609" y="517708"/>
        <a:ext cx="1286170" cy="1464913"/>
      </dsp:txXfrm>
    </dsp:sp>
    <dsp:sp modelId="{D9FDFBFF-DF7A-43FF-AC09-233AF014EFFC}">
      <dsp:nvSpPr>
        <dsp:cNvPr id="0" name=""/>
        <dsp:cNvSpPr/>
      </dsp:nvSpPr>
      <dsp:spPr>
        <a:xfrm>
          <a:off x="3524782" y="214315"/>
          <a:ext cx="1833067" cy="2071699"/>
        </a:xfrm>
        <a:prstGeom prst="ellipse">
          <a:avLst/>
        </a:prstGeom>
        <a:solidFill>
          <a:schemeClr val="accent1">
            <a:alpha val="5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70754" tIns="29210" rIns="170754" bIns="29210" numCol="1" spcCol="1270" anchor="ctr" anchorCtr="0">
          <a:noAutofit/>
        </a:bodyPr>
        <a:lstStyle/>
        <a:p>
          <a:pPr marL="0" lvl="0" indent="0" algn="ctr" defTabSz="1022350">
            <a:lnSpc>
              <a:spcPct val="90000"/>
            </a:lnSpc>
            <a:spcBef>
              <a:spcPct val="0"/>
            </a:spcBef>
            <a:spcAft>
              <a:spcPct val="35000"/>
            </a:spcAft>
            <a:buNone/>
          </a:pPr>
          <a:r>
            <a:rPr lang="en-US" sz="2300" kern="1200" dirty="0">
              <a:latin typeface="+mj-lt"/>
            </a:rPr>
            <a:t>Plan of care and goals</a:t>
          </a:r>
          <a:endParaRPr lang="en-IN" sz="2300" kern="1200" dirty="0">
            <a:latin typeface="+mj-lt"/>
          </a:endParaRPr>
        </a:p>
      </dsp:txBody>
      <dsp:txXfrm>
        <a:off x="3793228" y="517708"/>
        <a:ext cx="1296175" cy="146491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7A32A0-3EE1-477F-9273-51698D738102}">
      <dsp:nvSpPr>
        <dsp:cNvPr id="0" name=""/>
        <dsp:cNvSpPr/>
      </dsp:nvSpPr>
      <dsp:spPr>
        <a:xfrm>
          <a:off x="1000129" y="1767"/>
          <a:ext cx="1818390" cy="2141372"/>
        </a:xfrm>
        <a:prstGeom prst="ellipse">
          <a:avLst/>
        </a:prstGeom>
        <a:solidFill>
          <a:schemeClr val="accent1">
            <a:alpha val="5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00072" tIns="30480" rIns="100072" bIns="3048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mj-lt"/>
            </a:rPr>
            <a:t>Intervention plan</a:t>
          </a:r>
          <a:endParaRPr lang="en-IN" sz="2400" kern="1200" dirty="0">
            <a:latin typeface="+mj-lt"/>
          </a:endParaRPr>
        </a:p>
      </dsp:txBody>
      <dsp:txXfrm>
        <a:off x="1266426" y="315364"/>
        <a:ext cx="1285796" cy="1514178"/>
      </dsp:txXfrm>
    </dsp:sp>
    <dsp:sp modelId="{11E624CF-1507-49F8-8E68-54A0FF1CE836}">
      <dsp:nvSpPr>
        <dsp:cNvPr id="0" name=""/>
        <dsp:cNvSpPr/>
      </dsp:nvSpPr>
      <dsp:spPr>
        <a:xfrm>
          <a:off x="2428892" y="0"/>
          <a:ext cx="1957496" cy="2141372"/>
        </a:xfrm>
        <a:prstGeom prst="ellipse">
          <a:avLst/>
        </a:prstGeom>
        <a:solidFill>
          <a:schemeClr val="accent1">
            <a:alpha val="5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00072" tIns="30480" rIns="100072" bIns="3048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mj-lt"/>
            </a:rPr>
            <a:t>Reexamination and reevaluation</a:t>
          </a:r>
          <a:endParaRPr lang="en-IN" sz="2400" kern="1200" dirty="0">
            <a:latin typeface="+mj-lt"/>
          </a:endParaRPr>
        </a:p>
      </dsp:txBody>
      <dsp:txXfrm>
        <a:off x="2715561" y="313597"/>
        <a:ext cx="1384158" cy="1514178"/>
      </dsp:txXfrm>
    </dsp:sp>
  </dsp:spTree>
</dsp:drawing>
</file>

<file path=ppt/diagrams/layout1.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91CC6F2-EBB5-48E1-960A-3727487ABF44}" type="datetimeFigureOut">
              <a:rPr lang="en-US" smtClean="0"/>
              <a:pPr/>
              <a:t>6/19/2024</a:t>
            </a:fld>
            <a:endParaRPr lang="en-IN"/>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CAFE1A4-0583-4877-9B63-B593086E893D}" type="slidenum">
              <a:rPr lang="en-IN" smtClean="0"/>
              <a:pPr/>
              <a:t>‹#›</a:t>
            </a:fld>
            <a:endParaRPr lang="en-IN"/>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dirty="0"/>
          </a:p>
        </p:txBody>
      </p:sp>
      <p:sp>
        <p:nvSpPr>
          <p:cNvPr id="4" name="Slide Number Placeholder 3"/>
          <p:cNvSpPr>
            <a:spLocks noGrp="1"/>
          </p:cNvSpPr>
          <p:nvPr>
            <p:ph type="sldNum" sz="quarter" idx="10"/>
          </p:nvPr>
        </p:nvSpPr>
        <p:spPr/>
        <p:txBody>
          <a:bodyPr/>
          <a:lstStyle/>
          <a:p>
            <a:fld id="{ECAFE1A4-0583-4877-9B63-B593086E893D}" type="slidenum">
              <a:rPr lang="en-IN" smtClean="0"/>
              <a:pPr/>
              <a:t>11</a:t>
            </a:fld>
            <a:endParaRPr lang="en-IN"/>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dirty="0"/>
          </a:p>
        </p:txBody>
      </p:sp>
      <p:sp>
        <p:nvSpPr>
          <p:cNvPr id="4" name="Slide Number Placeholder 3"/>
          <p:cNvSpPr>
            <a:spLocks noGrp="1"/>
          </p:cNvSpPr>
          <p:nvPr>
            <p:ph type="sldNum" sz="quarter" idx="10"/>
          </p:nvPr>
        </p:nvSpPr>
        <p:spPr/>
        <p:txBody>
          <a:bodyPr/>
          <a:lstStyle/>
          <a:p>
            <a:fld id="{ECAFE1A4-0583-4877-9B63-B593086E893D}" type="slidenum">
              <a:rPr lang="en-IN" smtClean="0"/>
              <a:pPr/>
              <a:t>15</a:t>
            </a:fld>
            <a:endParaRPr lang="en-IN"/>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 mark of the healer or physician was the ability to discern the nature of a patient’s </a:t>
            </a:r>
            <a:r>
              <a:rPr lang="en-US" dirty="0" err="1"/>
              <a:t>ilness</a:t>
            </a:r>
            <a:r>
              <a:rPr lang="en-US" dirty="0"/>
              <a:t> through careful questioning ,observation,</a:t>
            </a:r>
            <a:r>
              <a:rPr lang="en-US" baseline="0" dirty="0"/>
              <a:t> and examination</a:t>
            </a:r>
            <a:endParaRPr lang="en-IN" dirty="0"/>
          </a:p>
        </p:txBody>
      </p:sp>
      <p:sp>
        <p:nvSpPr>
          <p:cNvPr id="4" name="Slide Number Placeholder 3"/>
          <p:cNvSpPr>
            <a:spLocks noGrp="1"/>
          </p:cNvSpPr>
          <p:nvPr>
            <p:ph type="sldNum" sz="quarter" idx="10"/>
          </p:nvPr>
        </p:nvSpPr>
        <p:spPr/>
        <p:txBody>
          <a:bodyPr/>
          <a:lstStyle/>
          <a:p>
            <a:fld id="{ECAFE1A4-0583-4877-9B63-B593086E893D}" type="slidenum">
              <a:rPr lang="en-IN" smtClean="0"/>
              <a:pPr/>
              <a:t>71</a:t>
            </a:fld>
            <a:endParaRPr lang="en-IN"/>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886200"/>
            <a:ext cx="6858000" cy="990600"/>
          </a:xfrm>
        </p:spPr>
        <p:txBody>
          <a:bodyPr anchor="t" anchorCtr="0"/>
          <a:lstStyle>
            <a:lvl1pPr algn="r">
              <a:defRPr sz="3200">
                <a:solidFill>
                  <a:schemeClr val="tx1"/>
                </a:solidFill>
              </a:defRPr>
            </a:lvl1pPr>
          </a:lstStyle>
          <a:p>
            <a:r>
              <a:rPr kumimoji="0" lang="en-US"/>
              <a:t>Click to edit Master title style</a:t>
            </a:r>
          </a:p>
        </p:txBody>
      </p:sp>
      <p:sp>
        <p:nvSpPr>
          <p:cNvPr id="9" name="Subtitle 8"/>
          <p:cNvSpPr>
            <a:spLocks noGrp="1"/>
          </p:cNvSpPr>
          <p:nvPr>
            <p:ph type="subTitle" idx="1"/>
          </p:nvPr>
        </p:nvSpPr>
        <p:spPr>
          <a:xfrm>
            <a:off x="1219200" y="5124450"/>
            <a:ext cx="6858000" cy="533400"/>
          </a:xfrm>
        </p:spPr>
        <p:txBody>
          <a:bodyPr/>
          <a:lstStyle>
            <a:lvl1pPr marL="0" indent="0" algn="r">
              <a:buNone/>
              <a:defRPr sz="2000">
                <a:solidFill>
                  <a:schemeClr val="tx2"/>
                </a:solidFill>
                <a:latin typeface="+mj-lt"/>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a:xfrm>
            <a:off x="6400800" y="6355080"/>
            <a:ext cx="2286000" cy="365760"/>
          </a:xfrm>
        </p:spPr>
        <p:txBody>
          <a:bodyPr/>
          <a:lstStyle>
            <a:lvl1pPr>
              <a:defRPr sz="1400"/>
            </a:lvl1pPr>
          </a:lstStyle>
          <a:p>
            <a:fld id="{669791AA-EF24-49E0-AFFB-88F5DA39C8B1}" type="datetimeFigureOut">
              <a:rPr lang="en-US" smtClean="0"/>
              <a:pPr/>
              <a:t>6/19/2024</a:t>
            </a:fld>
            <a:endParaRPr lang="en-IN"/>
          </a:p>
        </p:txBody>
      </p:sp>
      <p:sp>
        <p:nvSpPr>
          <p:cNvPr id="17" name="Footer Placeholder 16"/>
          <p:cNvSpPr>
            <a:spLocks noGrp="1"/>
          </p:cNvSpPr>
          <p:nvPr>
            <p:ph type="ftr" sz="quarter" idx="11"/>
          </p:nvPr>
        </p:nvSpPr>
        <p:spPr>
          <a:xfrm>
            <a:off x="2898648" y="6355080"/>
            <a:ext cx="3474720" cy="365760"/>
          </a:xfrm>
        </p:spPr>
        <p:txBody>
          <a:bodyPr/>
          <a:lstStyle/>
          <a:p>
            <a:endParaRPr lang="en-IN"/>
          </a:p>
        </p:txBody>
      </p:sp>
      <p:sp>
        <p:nvSpPr>
          <p:cNvPr id="29" name="Slide Number Placeholder 28"/>
          <p:cNvSpPr>
            <a:spLocks noGrp="1"/>
          </p:cNvSpPr>
          <p:nvPr>
            <p:ph type="sldNum" sz="quarter" idx="12"/>
          </p:nvPr>
        </p:nvSpPr>
        <p:spPr>
          <a:xfrm>
            <a:off x="1216152" y="6355080"/>
            <a:ext cx="1219200" cy="365760"/>
          </a:xfrm>
        </p:spPr>
        <p:txBody>
          <a:bodyPr/>
          <a:lstStyle/>
          <a:p>
            <a:fld id="{6278CCB0-37FF-4DEC-B836-D1C066CF6586}" type="slidenum">
              <a:rPr lang="en-IN" smtClean="0"/>
              <a:pPr/>
              <a:t>‹#›</a:t>
            </a:fld>
            <a:endParaRPr lang="en-IN"/>
          </a:p>
        </p:txBody>
      </p:sp>
      <p:sp>
        <p:nvSpPr>
          <p:cNvPr id="21" name="Rectangle 20"/>
          <p:cNvSpPr/>
          <p:nvPr/>
        </p:nvSpPr>
        <p:spPr>
          <a:xfrm>
            <a:off x="904875" y="3648075"/>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3" name="Rectangle 32"/>
          <p:cNvSpPr/>
          <p:nvPr/>
        </p:nvSpPr>
        <p:spPr>
          <a:xfrm>
            <a:off x="914400" y="5048250"/>
            <a:ext cx="7315200" cy="685800"/>
          </a:xfrm>
          <a:prstGeom prst="rect">
            <a:avLst/>
          </a:prstGeom>
          <a:noFill/>
          <a:ln w="6350" cap="rnd" cmpd="sng" algn="ctr">
            <a:solidFill>
              <a:schemeClr val="accent2"/>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2" name="Rectangle 21"/>
          <p:cNvSpPr/>
          <p:nvPr/>
        </p:nvSpPr>
        <p:spPr>
          <a:xfrm>
            <a:off x="904875" y="3648075"/>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Rectangle 31"/>
          <p:cNvSpPr/>
          <p:nvPr/>
        </p:nvSpPr>
        <p:spPr>
          <a:xfrm>
            <a:off x="914400" y="5048250"/>
            <a:ext cx="228600" cy="685800"/>
          </a:xfrm>
          <a:prstGeom prst="rect">
            <a:avLst/>
          </a:prstGeom>
          <a:solidFill>
            <a:schemeClr val="accent2"/>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669791AA-EF24-49E0-AFFB-88F5DA39C8B1}" type="datetimeFigureOut">
              <a:rPr lang="en-US" smtClean="0"/>
              <a:pPr/>
              <a:t>6/19/2024</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6278CCB0-37FF-4DEC-B836-D1C066CF6586}" type="slidenum">
              <a:rPr lang="en-IN" smtClean="0"/>
              <a:pPr/>
              <a:t>‹#›</a:t>
            </a:fld>
            <a:endParaRPr lang="en-I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669791AA-EF24-49E0-AFFB-88F5DA39C8B1}" type="datetimeFigureOut">
              <a:rPr lang="en-US" smtClean="0"/>
              <a:pPr/>
              <a:t>6/19/2024</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6278CCB0-37FF-4DEC-B836-D1C066CF6586}" type="slidenum">
              <a:rPr lang="en-IN" smtClean="0"/>
              <a:pPr/>
              <a:t>‹#›</a:t>
            </a:fld>
            <a:endParaRPr lang="en-IN"/>
          </a:p>
        </p:txBody>
      </p:sp>
      <p:sp>
        <p:nvSpPr>
          <p:cNvPr id="7" name="Straight Connector 6"/>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8" name="Isosceles Triangle 7"/>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4" name="Date Placeholder 3"/>
          <p:cNvSpPr>
            <a:spLocks noGrp="1"/>
          </p:cNvSpPr>
          <p:nvPr>
            <p:ph type="dt" sz="half" idx="10"/>
          </p:nvPr>
        </p:nvSpPr>
        <p:spPr/>
        <p:txBody>
          <a:bodyPr/>
          <a:lstStyle/>
          <a:p>
            <a:fld id="{669791AA-EF24-49E0-AFFB-88F5DA39C8B1}" type="datetimeFigureOut">
              <a:rPr lang="en-US" smtClean="0"/>
              <a:pPr/>
              <a:t>6/19/2024</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6278CCB0-37FF-4DEC-B836-D1C066CF6586}" type="slidenum">
              <a:rPr lang="en-IN" smtClean="0"/>
              <a:pPr/>
              <a:t>‹#›</a:t>
            </a:fld>
            <a:endParaRPr lang="en-IN"/>
          </a:p>
        </p:txBody>
      </p:sp>
      <p:sp>
        <p:nvSpPr>
          <p:cNvPr id="8" name="Content Placeholder 7"/>
          <p:cNvSpPr>
            <a:spLocks noGrp="1"/>
          </p:cNvSpPr>
          <p:nvPr>
            <p:ph sz="quarter" idx="1"/>
          </p:nvPr>
        </p:nvSpPr>
        <p:spPr>
          <a:xfrm>
            <a:off x="457200" y="1219200"/>
            <a:ext cx="8229600"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lstStyle>
            <a:lvl1pPr algn="r">
              <a:buNone/>
              <a:defRPr sz="3200" b="0" cap="none" baseline="0"/>
            </a:lvl1pPr>
          </a:lstStyle>
          <a:p>
            <a:r>
              <a:rPr kumimoji="0" lang="en-US"/>
              <a:t>Click to edit Master title style</a:t>
            </a:r>
          </a:p>
        </p:txBody>
      </p:sp>
      <p:sp>
        <p:nvSpPr>
          <p:cNvPr id="3" name="Text Placeholder 2"/>
          <p:cNvSpPr>
            <a:spLocks noGrp="1"/>
          </p:cNvSpPr>
          <p:nvPr>
            <p:ph type="body" idx="1"/>
          </p:nvPr>
        </p:nvSpPr>
        <p:spPr>
          <a:xfrm>
            <a:off x="1295400" y="4267200"/>
            <a:ext cx="6781800" cy="1143000"/>
          </a:xfrm>
        </p:spPr>
        <p:txBody>
          <a:bodyPr anchor="t" anchorCtr="0"/>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a:xfrm>
            <a:off x="6400800" y="6355080"/>
            <a:ext cx="2286000" cy="365760"/>
          </a:xfrm>
        </p:spPr>
        <p:txBody>
          <a:bodyPr/>
          <a:lstStyle/>
          <a:p>
            <a:fld id="{669791AA-EF24-49E0-AFFB-88F5DA39C8B1}" type="datetimeFigureOut">
              <a:rPr lang="en-US" smtClean="0"/>
              <a:pPr/>
              <a:t>6/19/2024</a:t>
            </a:fld>
            <a:endParaRPr lang="en-IN"/>
          </a:p>
        </p:txBody>
      </p:sp>
      <p:sp>
        <p:nvSpPr>
          <p:cNvPr id="5" name="Footer Placeholder 4"/>
          <p:cNvSpPr>
            <a:spLocks noGrp="1"/>
          </p:cNvSpPr>
          <p:nvPr>
            <p:ph type="ftr" sz="quarter" idx="11"/>
          </p:nvPr>
        </p:nvSpPr>
        <p:spPr>
          <a:xfrm>
            <a:off x="2898648" y="6355080"/>
            <a:ext cx="3474720" cy="365760"/>
          </a:xfrm>
        </p:spPr>
        <p:txBody>
          <a:bodyPr/>
          <a:lstStyle/>
          <a:p>
            <a:endParaRPr lang="en-IN"/>
          </a:p>
        </p:txBody>
      </p:sp>
      <p:sp>
        <p:nvSpPr>
          <p:cNvPr id="6" name="Slide Number Placeholder 5"/>
          <p:cNvSpPr>
            <a:spLocks noGrp="1"/>
          </p:cNvSpPr>
          <p:nvPr>
            <p:ph type="sldNum" sz="quarter" idx="12"/>
          </p:nvPr>
        </p:nvSpPr>
        <p:spPr>
          <a:xfrm>
            <a:off x="1069848" y="6355080"/>
            <a:ext cx="1520952" cy="365760"/>
          </a:xfrm>
        </p:spPr>
        <p:txBody>
          <a:bodyPr/>
          <a:lstStyle/>
          <a:p>
            <a:fld id="{6278CCB0-37FF-4DEC-B836-D1C066CF6586}" type="slidenum">
              <a:rPr lang="en-IN" smtClean="0"/>
              <a:pPr/>
              <a:t>‹#›</a:t>
            </a:fld>
            <a:endParaRPr lang="en-IN"/>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914400" y="2819400"/>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
        <p:nvSpPr>
          <p:cNvPr id="5" name="Date Placeholder 4"/>
          <p:cNvSpPr>
            <a:spLocks noGrp="1"/>
          </p:cNvSpPr>
          <p:nvPr>
            <p:ph type="dt" sz="half" idx="10"/>
          </p:nvPr>
        </p:nvSpPr>
        <p:spPr/>
        <p:txBody>
          <a:bodyPr/>
          <a:lstStyle/>
          <a:p>
            <a:fld id="{669791AA-EF24-49E0-AFFB-88F5DA39C8B1}" type="datetimeFigureOut">
              <a:rPr lang="en-US" smtClean="0"/>
              <a:pPr/>
              <a:t>6/19/2024</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6278CCB0-37FF-4DEC-B836-D1C066CF6586}" type="slidenum">
              <a:rPr lang="en-IN" smtClean="0"/>
              <a:pPr/>
              <a:t>‹#›</a:t>
            </a:fld>
            <a:endParaRPr lang="en-IN"/>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a:t>Click to edit Master title style</a:t>
            </a:r>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8200" y="1295400"/>
            <a:ext cx="4041775" cy="685800"/>
          </a:xfrm>
          <a:noFill/>
          <a:ln>
            <a:noFill/>
          </a:ln>
        </p:spPr>
        <p:txBody>
          <a:bodyPr lIns="91440" anchor="b" anchorCtr="0"/>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7" name="Date Placeholder 6"/>
          <p:cNvSpPr>
            <a:spLocks noGrp="1"/>
          </p:cNvSpPr>
          <p:nvPr>
            <p:ph type="dt" sz="half" idx="10"/>
          </p:nvPr>
        </p:nvSpPr>
        <p:spPr/>
        <p:txBody>
          <a:bodyPr/>
          <a:lstStyle/>
          <a:p>
            <a:fld id="{669791AA-EF24-49E0-AFFB-88F5DA39C8B1}" type="datetimeFigureOut">
              <a:rPr lang="en-US" smtClean="0"/>
              <a:pPr/>
              <a:t>6/19/2024</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6278CCB0-37FF-4DEC-B836-D1C066CF6586}" type="slidenum">
              <a:rPr lang="en-IN" smtClean="0"/>
              <a:pPr/>
              <a:t>‹#›</a:t>
            </a:fld>
            <a:endParaRPr lang="en-IN"/>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669791AA-EF24-49E0-AFFB-88F5DA39C8B1}" type="datetimeFigureOut">
              <a:rPr lang="en-US" smtClean="0"/>
              <a:pPr/>
              <a:t>6/19/2024</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6278CCB0-37FF-4DEC-B836-D1C066CF6586}" type="slidenum">
              <a:rPr lang="en-IN" smtClean="0"/>
              <a:pPr/>
              <a:t>‹#›</a:t>
            </a:fld>
            <a:endParaRPr lang="en-IN"/>
          </a:p>
        </p:txBody>
      </p:sp>
      <p:sp>
        <p:nvSpPr>
          <p:cNvPr id="6" name="Isosceles Triangle 5"/>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69791AA-EF24-49E0-AFFB-88F5DA39C8B1}" type="datetimeFigureOut">
              <a:rPr lang="en-US" smtClean="0"/>
              <a:pPr/>
              <a:t>6/19/2024</a:t>
            </a:fld>
            <a:endParaRPr lang="en-IN"/>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6278CCB0-37FF-4DEC-B836-D1C066CF6586}" type="slidenum">
              <a:rPr lang="en-IN" smtClean="0"/>
              <a:pPr/>
              <a:t>‹#›</a:t>
            </a:fld>
            <a:endParaRPr lang="en-IN"/>
          </a:p>
        </p:txBody>
      </p:sp>
      <p:sp>
        <p:nvSpPr>
          <p:cNvPr id="5" name="Straight Connector 4"/>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6" name="Isosceles Triangle 5"/>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tx2"/>
                </a:solidFill>
                <a:latin typeface="+mn-lt"/>
                <a:ea typeface="+mn-ea"/>
                <a:cs typeface="+mn-cs"/>
              </a:defRPr>
            </a:lvl1pPr>
          </a:lstStyle>
          <a:p>
            <a:r>
              <a:rPr kumimoji="0" lang="en-US"/>
              <a:t>Click to edit Master title style</a:t>
            </a:r>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669791AA-EF24-49E0-AFFB-88F5DA39C8B1}" type="datetimeFigureOut">
              <a:rPr lang="en-US" smtClean="0"/>
              <a:pPr/>
              <a:t>6/19/2024</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6278CCB0-37FF-4DEC-B836-D1C066CF6586}" type="slidenum">
              <a:rPr lang="en-IN" smtClean="0"/>
              <a:pPr/>
              <a:t>‹#›</a:t>
            </a:fld>
            <a:endParaRPr lang="en-IN"/>
          </a:p>
        </p:txBody>
      </p:sp>
      <p:sp>
        <p:nvSpPr>
          <p:cNvPr id="8" name="Straight Connector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p>
        </p:txBody>
      </p:sp>
      <p:sp>
        <p:nvSpPr>
          <p:cNvPr id="9" name="Isosceles Triangle 8"/>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lstStyle>
            <a:lvl1pPr algn="r">
              <a:buNone/>
              <a:defRPr sz="2000" b="0">
                <a:solidFill>
                  <a:schemeClr val="tx1"/>
                </a:solidFill>
              </a:defRPr>
            </a:lvl1pPr>
          </a:lstStyle>
          <a:p>
            <a:r>
              <a:rPr kumimoji="0" lang="en-US"/>
              <a:t>Click to edit Master title style</a:t>
            </a:r>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lstStyle>
            <a:lvl1pPr marL="0" indent="0" algn="l">
              <a:buFontTx/>
              <a:buNone/>
              <a:defRPr sz="14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669791AA-EF24-49E0-AFFB-88F5DA39C8B1}" type="datetimeFigureOut">
              <a:rPr lang="en-US" smtClean="0"/>
              <a:pPr/>
              <a:t>6/19/2024</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6278CCB0-37FF-4DEC-B836-D1C066CF6586}" type="slidenum">
              <a:rPr lang="en-IN" smtClean="0"/>
              <a:pPr/>
              <a:t>‹#›</a:t>
            </a:fld>
            <a:endParaRPr lang="en-IN"/>
          </a:p>
        </p:txBody>
      </p:sp>
      <p:sp>
        <p:nvSpPr>
          <p:cNvPr id="8" name="Straight Connector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9" name="Isosceles Triangle 8"/>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457200" y="500856"/>
            <a:ext cx="182880" cy="68580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p:spPr>
        <p:txBody>
          <a:bodyPr vert="horz" anchor="b" anchorCtr="0">
            <a:normAutofit/>
          </a:bodyPr>
          <a:lstStyle/>
          <a:p>
            <a:r>
              <a:rPr kumimoji="0" lang="en-US"/>
              <a:t>Click to edit Master title style</a:t>
            </a:r>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6400800" y="6356350"/>
            <a:ext cx="2289048" cy="365760"/>
          </a:xfrm>
          <a:prstGeom prst="rect">
            <a:avLst/>
          </a:prstGeom>
        </p:spPr>
        <p:txBody>
          <a:bodyPr vert="horz"/>
          <a:lstStyle>
            <a:lvl1pPr algn="l" eaLnBrk="1" latinLnBrk="0" hangingPunct="1">
              <a:defRPr kumimoji="0" sz="1400">
                <a:solidFill>
                  <a:schemeClr val="tx2"/>
                </a:solidFill>
              </a:defRPr>
            </a:lvl1pPr>
          </a:lstStyle>
          <a:p>
            <a:fld id="{669791AA-EF24-49E0-AFFB-88F5DA39C8B1}" type="datetimeFigureOut">
              <a:rPr lang="en-US" smtClean="0"/>
              <a:pPr/>
              <a:t>6/19/2024</a:t>
            </a:fld>
            <a:endParaRPr lang="en-IN"/>
          </a:p>
        </p:txBody>
      </p:sp>
      <p:sp>
        <p:nvSpPr>
          <p:cNvPr id="3" name="Footer Placeholder 2"/>
          <p:cNvSpPr>
            <a:spLocks noGrp="1"/>
          </p:cNvSpPr>
          <p:nvPr>
            <p:ph type="ftr" sz="quarter" idx="3"/>
          </p:nvPr>
        </p:nvSpPr>
        <p:spPr>
          <a:xfrm>
            <a:off x="2898648" y="6356350"/>
            <a:ext cx="3505200" cy="365760"/>
          </a:xfrm>
          <a:prstGeom prst="rect">
            <a:avLst/>
          </a:prstGeom>
        </p:spPr>
        <p:txBody>
          <a:bodyPr vert="horz"/>
          <a:lstStyle>
            <a:lvl1pPr algn="r" eaLnBrk="1" latinLnBrk="0" hangingPunct="1">
              <a:defRPr kumimoji="0" sz="1400">
                <a:solidFill>
                  <a:schemeClr val="tx2"/>
                </a:solidFill>
              </a:defRPr>
            </a:lvl1pPr>
          </a:lstStyle>
          <a:p>
            <a:endParaRPr lang="en-IN"/>
          </a:p>
        </p:txBody>
      </p:sp>
      <p:sp>
        <p:nvSpPr>
          <p:cNvPr id="23" name="Slide Number Placeholder 22"/>
          <p:cNvSpPr>
            <a:spLocks noGrp="1"/>
          </p:cNvSpPr>
          <p:nvPr>
            <p:ph type="sldNum" sz="quarter" idx="4"/>
          </p:nvPr>
        </p:nvSpPr>
        <p:spPr>
          <a:xfrm>
            <a:off x="612648" y="6356350"/>
            <a:ext cx="1981200" cy="365760"/>
          </a:xfrm>
          <a:prstGeom prst="rect">
            <a:avLst/>
          </a:prstGeom>
        </p:spPr>
        <p:txBody>
          <a:bodyPr vert="horz"/>
          <a:lstStyle>
            <a:lvl1pPr algn="l" eaLnBrk="1" latinLnBrk="0" hangingPunct="1">
              <a:defRPr kumimoji="0" sz="1400">
                <a:solidFill>
                  <a:schemeClr val="tx2"/>
                </a:solidFill>
              </a:defRPr>
            </a:lvl1pPr>
          </a:lstStyle>
          <a:p>
            <a:fld id="{6278CCB0-37FF-4DEC-B836-D1C066CF6586}" type="slidenum">
              <a:rPr lang="en-IN" smtClean="0"/>
              <a:pPr/>
              <a:t>‹#›</a:t>
            </a:fld>
            <a:endParaRPr lang="en-IN"/>
          </a:p>
        </p:txBody>
      </p:sp>
      <p:sp>
        <p:nvSpPr>
          <p:cNvPr id="28" name="Straight Connector 2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10" name="Isosceles Triangle 9"/>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1" latinLnBrk="0" hangingPunct="1">
        <a:spcBef>
          <a:spcPct val="0"/>
        </a:spcBef>
        <a:buNone/>
        <a:defRPr kumimoji="0" sz="3200" kern="120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hyperlink" Target="https://www.ncbi.nlm.nih.gov/pmc/articles/PMC6483668/"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media" Target="../media/media1.MP4"/><Relationship Id="rId2" Type="http://schemas.openxmlformats.org/officeDocument/2006/relationships/slideLayout" Target="../slideLayouts/slideLayout2.xml"/><Relationship Id="rId1" Type="http://schemas.openxmlformats.org/officeDocument/2006/relationships/video" Target="NULL" TargetMode="Externa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hyperlink" Target="https://www.ncbi.nlm.nih.gov/pmc/articles/PMC6483668/"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media" Target="../media/media2.MP4"/><Relationship Id="rId2" Type="http://schemas.openxmlformats.org/officeDocument/2006/relationships/slideLayout" Target="../slideLayouts/slideLayout2.xml"/><Relationship Id="rId1" Type="http://schemas.openxmlformats.org/officeDocument/2006/relationships/video" Target="NULL" TargetMode="Externa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media" Target="../media/media3.MP4"/><Relationship Id="rId2" Type="http://schemas.openxmlformats.org/officeDocument/2006/relationships/slideLayout" Target="../slideLayouts/slideLayout2.xml"/><Relationship Id="rId1" Type="http://schemas.openxmlformats.org/officeDocument/2006/relationships/video" Target="NULL" TargetMode="Externa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07/relationships/media" Target="../media/media4.MP4"/><Relationship Id="rId2" Type="http://schemas.openxmlformats.org/officeDocument/2006/relationships/slideLayout" Target="../slideLayouts/slideLayout2.xml"/><Relationship Id="rId1" Type="http://schemas.openxmlformats.org/officeDocument/2006/relationships/video" Target="NULL" TargetMode="External"/><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media" Target="../media/media5.MP4"/><Relationship Id="rId2" Type="http://schemas.openxmlformats.org/officeDocument/2006/relationships/slideLayout" Target="../slideLayouts/slideLayout2.xml"/><Relationship Id="rId1" Type="http://schemas.openxmlformats.org/officeDocument/2006/relationships/video" Target="NULL" TargetMode="External"/><Relationship Id="rId4" Type="http://schemas.openxmlformats.org/officeDocument/2006/relationships/image" Target="../media/image6.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07/relationships/media" Target="../media/media6.MP4"/><Relationship Id="rId2" Type="http://schemas.openxmlformats.org/officeDocument/2006/relationships/slideLayout" Target="../slideLayouts/slideLayout2.xml"/><Relationship Id="rId1" Type="http://schemas.openxmlformats.org/officeDocument/2006/relationships/video" Target="NULL" TargetMode="External"/><Relationship Id="rId4" Type="http://schemas.openxmlformats.org/officeDocument/2006/relationships/image" Target="../media/image7.png"/></Relationships>
</file>

<file path=ppt/slides/_rels/slide70.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diagramLayout" Target="../diagrams/layout1.xml"/><Relationship Id="rId7" Type="http://schemas.openxmlformats.org/officeDocument/2006/relationships/diagramLayout" Target="../diagrams/layout2.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openxmlformats.org/officeDocument/2006/relationships/diagramData" Target="../diagrams/data2.xml"/><Relationship Id="rId11" Type="http://schemas.microsoft.com/office/2007/relationships/diagramDrawing" Target="../diagrams/drawing2.xml"/><Relationship Id="rId5" Type="http://schemas.openxmlformats.org/officeDocument/2006/relationships/diagramColors" Target="../diagrams/colors1.xml"/><Relationship Id="rId10" Type="http://schemas.microsoft.com/office/2007/relationships/diagramDrawing" Target="../diagrams/drawing1.xml"/><Relationship Id="rId4" Type="http://schemas.openxmlformats.org/officeDocument/2006/relationships/diagramQuickStyle" Target="../diagrams/quickStyle1.xml"/><Relationship Id="rId9" Type="http://schemas.openxmlformats.org/officeDocument/2006/relationships/diagramColors" Target="../diagrams/colors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media" Target="../media/media7.MP4"/><Relationship Id="rId2" Type="http://schemas.openxmlformats.org/officeDocument/2006/relationships/slideLayout" Target="../slideLayouts/slideLayout2.xml"/><Relationship Id="rId1" Type="http://schemas.openxmlformats.org/officeDocument/2006/relationships/video" Target="NULL" TargetMode="External"/><Relationship Id="rId4" Type="http://schemas.openxmlformats.org/officeDocument/2006/relationships/image" Target="../media/image8.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42910" y="1285860"/>
            <a:ext cx="7772400" cy="1828800"/>
          </a:xfrm>
        </p:spPr>
        <p:txBody>
          <a:bodyPr/>
          <a:lstStyle/>
          <a:p>
            <a:pPr algn="ctr"/>
            <a:r>
              <a:rPr lang="en-US" b="1" dirty="0">
                <a:solidFill>
                  <a:schemeClr val="tx1"/>
                </a:solidFill>
                <a:effectLst/>
                <a:latin typeface="Times New Roman" pitchFamily="18" charset="0"/>
                <a:cs typeface="Times New Roman" pitchFamily="18" charset="0"/>
              </a:rPr>
              <a:t>NDT</a:t>
            </a:r>
            <a:endParaRPr lang="en-IN" b="1" dirty="0">
              <a:solidFill>
                <a:schemeClr val="tx1"/>
              </a:solidFill>
              <a:effectLst/>
              <a:latin typeface="Times New Roman" pitchFamily="18" charset="0"/>
              <a:cs typeface="Times New Roman" pitchFamily="18" charset="0"/>
            </a:endParaRPr>
          </a:p>
        </p:txBody>
      </p:sp>
      <p:sp>
        <p:nvSpPr>
          <p:cNvPr id="3" name="Subtitle 2"/>
          <p:cNvSpPr>
            <a:spLocks noGrp="1"/>
          </p:cNvSpPr>
          <p:nvPr>
            <p:ph type="subTitle" idx="1"/>
          </p:nvPr>
        </p:nvSpPr>
        <p:spPr>
          <a:xfrm>
            <a:off x="1214414" y="3500438"/>
            <a:ext cx="7351800" cy="1529918"/>
          </a:xfrm>
        </p:spPr>
        <p:txBody>
          <a:bodyPr>
            <a:normAutofit fontScale="40000" lnSpcReduction="20000"/>
          </a:bodyPr>
          <a:lstStyle/>
          <a:p>
            <a:pPr algn="ctr"/>
            <a:endParaRPr lang="en-US" dirty="0"/>
          </a:p>
          <a:p>
            <a:pPr algn="ctr"/>
            <a:r>
              <a:rPr lang="en-US" sz="4900" dirty="0" smtClean="0"/>
              <a:t>Dr. </a:t>
            </a:r>
            <a:r>
              <a:rPr lang="en-US" sz="4900" dirty="0" err="1" smtClean="0"/>
              <a:t>Preeti</a:t>
            </a:r>
            <a:r>
              <a:rPr lang="en-US" sz="4900" dirty="0" smtClean="0"/>
              <a:t> </a:t>
            </a:r>
            <a:r>
              <a:rPr lang="en-US" sz="4900" dirty="0" err="1" smtClean="0"/>
              <a:t>Ganachari</a:t>
            </a:r>
            <a:endParaRPr lang="en-US" sz="4900" dirty="0" smtClean="0"/>
          </a:p>
          <a:p>
            <a:pPr algn="ctr"/>
            <a:r>
              <a:rPr lang="en-US" sz="4900" dirty="0" smtClean="0"/>
              <a:t>Dept. Of </a:t>
            </a:r>
            <a:r>
              <a:rPr lang="en-IN" sz="4900" dirty="0" err="1" smtClean="0"/>
              <a:t>Neurophysiotherapy</a:t>
            </a:r>
            <a:endParaRPr lang="en-IN" sz="4900" dirty="0" smtClean="0"/>
          </a:p>
          <a:p>
            <a:pPr algn="ctr"/>
            <a:r>
              <a:rPr lang="en-IN" sz="4900" dirty="0" err="1" smtClean="0"/>
              <a:t>Mgm</a:t>
            </a:r>
            <a:r>
              <a:rPr lang="en-IN" sz="4900" dirty="0" smtClean="0"/>
              <a:t> Institute Of </a:t>
            </a:r>
            <a:r>
              <a:rPr lang="en-IN" sz="4900" dirty="0" smtClean="0"/>
              <a:t>Physiotherapy</a:t>
            </a:r>
          </a:p>
          <a:p>
            <a:pPr algn="ctr"/>
            <a:r>
              <a:rPr lang="en-IN" sz="4900" dirty="0" smtClean="0"/>
              <a:t>Chh. Sambhajinagar</a:t>
            </a:r>
            <a:endParaRPr lang="en-US" sz="4900" dirty="0" smtClean="0"/>
          </a:p>
          <a:p>
            <a:pPr algn="ctr"/>
            <a:endParaRPr lang="en-US" sz="4900" dirty="0" smtClean="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034" y="285728"/>
            <a:ext cx="8183880" cy="1051560"/>
          </a:xfrm>
        </p:spPr>
        <p:txBody>
          <a:bodyPr>
            <a:normAutofit/>
          </a:bodyPr>
          <a:lstStyle/>
          <a:p>
            <a:pPr algn="ctr"/>
            <a:r>
              <a:rPr lang="en-US" sz="4400" b="0" dirty="0">
                <a:solidFill>
                  <a:schemeClr val="tx1"/>
                </a:solidFill>
                <a:effectLst/>
                <a:latin typeface="Times New Roman" pitchFamily="18" charset="0"/>
                <a:cs typeface="Times New Roman" pitchFamily="18" charset="0"/>
              </a:rPr>
              <a:t>Contents</a:t>
            </a:r>
            <a:endParaRPr lang="en-IN" sz="4400" b="0" dirty="0">
              <a:solidFill>
                <a:schemeClr val="tx1"/>
              </a:solidFill>
              <a:effectLst/>
              <a:latin typeface="Times New Roman" pitchFamily="18" charset="0"/>
              <a:cs typeface="Times New Roman" pitchFamily="18" charset="0"/>
            </a:endParaRPr>
          </a:p>
        </p:txBody>
      </p:sp>
      <p:sp>
        <p:nvSpPr>
          <p:cNvPr id="3" name="Content Placeholder 2"/>
          <p:cNvSpPr>
            <a:spLocks noGrp="1"/>
          </p:cNvSpPr>
          <p:nvPr>
            <p:ph sz="quarter" idx="1"/>
          </p:nvPr>
        </p:nvSpPr>
        <p:spPr>
          <a:xfrm>
            <a:off x="500034" y="1643050"/>
            <a:ext cx="8183880" cy="4187952"/>
          </a:xfrm>
        </p:spPr>
        <p:txBody>
          <a:bodyPr/>
          <a:lstStyle/>
          <a:p>
            <a:r>
              <a:rPr lang="en-US" dirty="0">
                <a:latin typeface="Times New Roman" pitchFamily="18" charset="0"/>
                <a:cs typeface="Times New Roman" pitchFamily="18" charset="0"/>
              </a:rPr>
              <a:t>Introduction</a:t>
            </a:r>
          </a:p>
          <a:p>
            <a:r>
              <a:rPr lang="en-US" dirty="0">
                <a:latin typeface="Times New Roman" pitchFamily="18" charset="0"/>
                <a:cs typeface="Times New Roman" pitchFamily="18" charset="0"/>
              </a:rPr>
              <a:t>General assumptions of NDT</a:t>
            </a:r>
          </a:p>
          <a:p>
            <a:r>
              <a:rPr lang="en-US" dirty="0">
                <a:latin typeface="Times New Roman" pitchFamily="18" charset="0"/>
                <a:cs typeface="Times New Roman" pitchFamily="18" charset="0"/>
              </a:rPr>
              <a:t>Movement dysfunction</a:t>
            </a:r>
          </a:p>
          <a:p>
            <a:r>
              <a:rPr lang="en-US" dirty="0">
                <a:latin typeface="Times New Roman" pitchFamily="18" charset="0"/>
                <a:cs typeface="Times New Roman" pitchFamily="18" charset="0"/>
              </a:rPr>
              <a:t>Principles of examination </a:t>
            </a:r>
          </a:p>
          <a:p>
            <a:r>
              <a:rPr lang="en-US" dirty="0">
                <a:latin typeface="Times New Roman" pitchFamily="18" charset="0"/>
                <a:cs typeface="Times New Roman" pitchFamily="18" charset="0"/>
              </a:rPr>
              <a:t>Principles of  intervention</a:t>
            </a:r>
          </a:p>
          <a:p>
            <a:r>
              <a:rPr lang="en-US" dirty="0">
                <a:latin typeface="Times New Roman" pitchFamily="18" charset="0"/>
                <a:cs typeface="Times New Roman" pitchFamily="18" charset="0"/>
              </a:rPr>
              <a:t>Treatment strategies</a:t>
            </a:r>
            <a:endParaRPr lang="en-IN" dirty="0">
              <a:latin typeface="Times New Roman" pitchFamily="18" charset="0"/>
              <a:cs typeface="Times New Roman" pitchFamily="18" charset="0"/>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sz="quarter" idx="1"/>
          </p:nvPr>
        </p:nvSpPr>
        <p:spPr/>
        <p:txBody>
          <a:bodyPr/>
          <a:lstStyle/>
          <a:p>
            <a:pPr>
              <a:lnSpc>
                <a:spcPct val="150000"/>
              </a:lnSpc>
            </a:pPr>
            <a:r>
              <a:rPr lang="en-US" sz="2800" dirty="0">
                <a:latin typeface="+mj-lt"/>
              </a:rPr>
              <a:t>Hands on muscles – to monitor speed, timing, direction of ongoing movement execution</a:t>
            </a:r>
          </a:p>
          <a:p>
            <a:pPr>
              <a:lnSpc>
                <a:spcPct val="150000"/>
              </a:lnSpc>
            </a:pPr>
            <a:r>
              <a:rPr lang="en-US" sz="2800" dirty="0">
                <a:latin typeface="+mj-lt"/>
              </a:rPr>
              <a:t>Hands on joints – to gain alignment, initiate weight sift, stabilize body part</a:t>
            </a:r>
          </a:p>
          <a:p>
            <a:endParaRPr lang="en-IN" dirty="0">
              <a:latin typeface="+mj-lt"/>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sz="quarter" idx="1"/>
          </p:nvPr>
        </p:nvSpPr>
        <p:spPr/>
        <p:txBody>
          <a:bodyPr/>
          <a:lstStyle/>
          <a:p>
            <a:pPr>
              <a:lnSpc>
                <a:spcPct val="150000"/>
              </a:lnSpc>
            </a:pPr>
            <a:r>
              <a:rPr lang="en-US" sz="2800" dirty="0">
                <a:latin typeface="+mj-lt"/>
              </a:rPr>
              <a:t>Amount of pressure – on joint/ muscle – to prevent distracting tactile or </a:t>
            </a:r>
            <a:r>
              <a:rPr lang="en-US" sz="2800" dirty="0" err="1">
                <a:latin typeface="+mj-lt"/>
              </a:rPr>
              <a:t>somatosensory</a:t>
            </a:r>
            <a:r>
              <a:rPr lang="en-US" sz="2800" dirty="0">
                <a:latin typeface="+mj-lt"/>
              </a:rPr>
              <a:t> stimulation</a:t>
            </a:r>
          </a:p>
          <a:p>
            <a:pPr>
              <a:lnSpc>
                <a:spcPct val="150000"/>
              </a:lnSpc>
            </a:pPr>
            <a:r>
              <a:rPr lang="en-US" sz="2800" dirty="0">
                <a:latin typeface="+mj-lt"/>
              </a:rPr>
              <a:t>Each hand changes from 1 key point to another several times</a:t>
            </a:r>
          </a:p>
          <a:p>
            <a:endParaRPr lang="en-IN" dirty="0"/>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Adaptive equipments</a:t>
            </a:r>
            <a:endParaRPr lang="en-IN" dirty="0"/>
          </a:p>
        </p:txBody>
      </p:sp>
      <p:sp>
        <p:nvSpPr>
          <p:cNvPr id="3" name="Content Placeholder 2"/>
          <p:cNvSpPr>
            <a:spLocks noGrp="1"/>
          </p:cNvSpPr>
          <p:nvPr>
            <p:ph sz="quarter" idx="1"/>
          </p:nvPr>
        </p:nvSpPr>
        <p:spPr/>
        <p:txBody>
          <a:bodyPr/>
          <a:lstStyle/>
          <a:p>
            <a:pPr lvl="0">
              <a:lnSpc>
                <a:spcPct val="150000"/>
              </a:lnSpc>
              <a:buFont typeface="Wingdings" pitchFamily="2" charset="2"/>
              <a:buChar char="Ø"/>
            </a:pPr>
            <a:r>
              <a:rPr lang="en-IN" sz="2800" dirty="0">
                <a:latin typeface="+mj-lt"/>
              </a:rPr>
              <a:t>To help to support weight</a:t>
            </a:r>
          </a:p>
          <a:p>
            <a:pPr lvl="0">
              <a:lnSpc>
                <a:spcPct val="150000"/>
              </a:lnSpc>
              <a:buFont typeface="Wingdings" pitchFamily="2" charset="2"/>
              <a:buChar char="Ø"/>
            </a:pPr>
            <a:r>
              <a:rPr lang="en-IN" sz="2800" dirty="0">
                <a:latin typeface="+mj-lt"/>
              </a:rPr>
              <a:t>To help accommodate structural deformities</a:t>
            </a:r>
          </a:p>
          <a:p>
            <a:pPr lvl="0">
              <a:lnSpc>
                <a:spcPct val="150000"/>
              </a:lnSpc>
              <a:buFont typeface="Wingdings" pitchFamily="2" charset="2"/>
              <a:buChar char="Ø"/>
            </a:pPr>
            <a:r>
              <a:rPr lang="en-IN" sz="2800" dirty="0">
                <a:latin typeface="+mj-lt"/>
              </a:rPr>
              <a:t>To help to move client</a:t>
            </a:r>
          </a:p>
          <a:p>
            <a:pPr lvl="0">
              <a:lnSpc>
                <a:spcPct val="150000"/>
              </a:lnSpc>
              <a:buFont typeface="Wingdings" pitchFamily="2" charset="2"/>
              <a:buChar char="Ø"/>
            </a:pPr>
            <a:r>
              <a:rPr lang="en-IN" sz="2800" dirty="0">
                <a:latin typeface="+mj-lt"/>
              </a:rPr>
              <a:t>Equipment – safe</a:t>
            </a:r>
          </a:p>
          <a:p>
            <a:pPr lvl="0">
              <a:lnSpc>
                <a:spcPct val="150000"/>
              </a:lnSpc>
              <a:buFont typeface="Wingdings" pitchFamily="2" charset="2"/>
              <a:buChar char="Ø"/>
            </a:pPr>
            <a:r>
              <a:rPr lang="en-IN" sz="2800" dirty="0">
                <a:latin typeface="+mj-lt"/>
              </a:rPr>
              <a:t>Never leave client </a:t>
            </a:r>
          </a:p>
          <a:p>
            <a:pPr lvl="0">
              <a:lnSpc>
                <a:spcPct val="150000"/>
              </a:lnSpc>
              <a:buNone/>
            </a:pPr>
            <a:r>
              <a:rPr lang="en-IN" sz="2800" dirty="0">
                <a:latin typeface="+mj-lt"/>
              </a:rPr>
              <a:t>unattended</a:t>
            </a:r>
            <a:endParaRPr lang="en-IN" dirty="0">
              <a:latin typeface="+mj-lt"/>
            </a:endParaRPr>
          </a:p>
        </p:txBody>
      </p:sp>
      <p:pic>
        <p:nvPicPr>
          <p:cNvPr id="4" name="Picture 3" descr="Disabled Kids Posters"/>
          <p:cNvPicPr/>
          <p:nvPr/>
        </p:nvPicPr>
        <p:blipFill>
          <a:blip r:embed="rId2"/>
          <a:srcRect/>
          <a:stretch>
            <a:fillRect/>
          </a:stretch>
        </p:blipFill>
        <p:spPr bwMode="auto">
          <a:xfrm>
            <a:off x="5526405" y="3143248"/>
            <a:ext cx="3617595" cy="4189099"/>
          </a:xfrm>
          <a:prstGeom prst="rect">
            <a:avLst/>
          </a:prstGeom>
          <a:noFill/>
          <a:ln w="9525">
            <a:noFill/>
            <a:miter lim="800000"/>
            <a:headEnd/>
            <a:tailEnd/>
          </a:ln>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Memory Hooks</a:t>
            </a:r>
            <a:endParaRPr lang="en-IN" dirty="0"/>
          </a:p>
        </p:txBody>
      </p:sp>
      <p:pic>
        <p:nvPicPr>
          <p:cNvPr id="4" name="Content Placeholder 3" descr="http://www.parklaneterrace.ca/images/clipart_bulletinboard.gif"/>
          <p:cNvPicPr>
            <a:picLocks noGrp="1"/>
          </p:cNvPicPr>
          <p:nvPr>
            <p:ph sz="quarter" idx="1"/>
          </p:nvPr>
        </p:nvPicPr>
        <p:blipFill>
          <a:blip r:embed="rId2"/>
          <a:srcRect/>
          <a:stretch>
            <a:fillRect/>
          </a:stretch>
        </p:blipFill>
        <p:spPr bwMode="auto">
          <a:xfrm>
            <a:off x="2143108" y="1357298"/>
            <a:ext cx="4500594" cy="4429155"/>
          </a:xfrm>
          <a:prstGeom prst="rect">
            <a:avLst/>
          </a:prstGeom>
          <a:noFill/>
          <a:ln w="9525">
            <a:noFill/>
            <a:miter lim="800000"/>
            <a:headEnd/>
            <a:tailEnd/>
          </a:ln>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57200" y="857232"/>
            <a:ext cx="8229600" cy="5572164"/>
          </a:xfrm>
        </p:spPr>
        <p:txBody>
          <a:bodyPr/>
          <a:lstStyle/>
          <a:p>
            <a:pPr>
              <a:lnSpc>
                <a:spcPct val="150000"/>
              </a:lnSpc>
              <a:buNone/>
            </a:pPr>
            <a:r>
              <a:rPr lang="en-US" dirty="0">
                <a:latin typeface="Footlight MT Light" pitchFamily="18" charset="0"/>
              </a:rPr>
              <a:t>  </a:t>
            </a:r>
          </a:p>
          <a:p>
            <a:pPr>
              <a:lnSpc>
                <a:spcPct val="150000"/>
              </a:lnSpc>
              <a:buNone/>
            </a:pPr>
            <a:endParaRPr lang="en-US" dirty="0">
              <a:latin typeface="Footlight MT Light" pitchFamily="18" charset="0"/>
            </a:endParaRPr>
          </a:p>
          <a:p>
            <a:pPr>
              <a:lnSpc>
                <a:spcPct val="150000"/>
              </a:lnSpc>
              <a:buNone/>
            </a:pPr>
            <a:r>
              <a:rPr lang="en-US" dirty="0">
                <a:latin typeface="Footlight MT Light" pitchFamily="18" charset="0"/>
              </a:rPr>
              <a:t>“The mark of the healer or physician was the ability to discern the nature of a patient’s </a:t>
            </a:r>
            <a:r>
              <a:rPr lang="en-US" dirty="0" err="1">
                <a:latin typeface="Footlight MT Light" pitchFamily="18" charset="0"/>
              </a:rPr>
              <a:t>ilness</a:t>
            </a:r>
            <a:r>
              <a:rPr lang="en-US" dirty="0">
                <a:latin typeface="Footlight MT Light" pitchFamily="18" charset="0"/>
              </a:rPr>
              <a:t> through careful questioning ,observation, and examination”</a:t>
            </a:r>
            <a:endParaRPr lang="en-IN" dirty="0">
              <a:latin typeface="Footlight MT Light" pitchFamily="18" charset="0"/>
            </a:endParaRPr>
          </a:p>
          <a:p>
            <a:endParaRPr lang="en-IN" dirty="0"/>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References</a:t>
            </a:r>
            <a:endParaRPr lang="en-IN" dirty="0"/>
          </a:p>
        </p:txBody>
      </p:sp>
      <p:pic>
        <p:nvPicPr>
          <p:cNvPr id="4" name="Content Placeholder 3" descr="http://www.skole.hr/upload/new/images/newsimg/195/Image/grbud.jpg"/>
          <p:cNvPicPr>
            <a:picLocks noGrp="1"/>
          </p:cNvPicPr>
          <p:nvPr>
            <p:ph sz="quarter" idx="1"/>
          </p:nvPr>
        </p:nvPicPr>
        <p:blipFill>
          <a:blip r:embed="rId2"/>
          <a:srcRect/>
          <a:stretch>
            <a:fillRect/>
          </a:stretch>
        </p:blipFill>
        <p:spPr bwMode="auto">
          <a:xfrm>
            <a:off x="428596" y="1643050"/>
            <a:ext cx="4071967" cy="4937125"/>
          </a:xfrm>
          <a:prstGeom prst="rect">
            <a:avLst/>
          </a:prstGeom>
          <a:noFill/>
          <a:ln w="9525">
            <a:noFill/>
            <a:miter lim="800000"/>
            <a:headEnd/>
            <a:tailEnd/>
          </a:ln>
        </p:spPr>
      </p:pic>
      <p:sp>
        <p:nvSpPr>
          <p:cNvPr id="5" name="TextBox 4"/>
          <p:cNvSpPr txBox="1"/>
          <p:nvPr/>
        </p:nvSpPr>
        <p:spPr>
          <a:xfrm>
            <a:off x="4714876" y="1714488"/>
            <a:ext cx="4214842" cy="1754326"/>
          </a:xfrm>
          <a:prstGeom prst="rect">
            <a:avLst/>
          </a:prstGeom>
          <a:noFill/>
        </p:spPr>
        <p:txBody>
          <a:bodyPr wrap="square" rtlCol="0">
            <a:spAutoFit/>
          </a:bodyPr>
          <a:lstStyle/>
          <a:p>
            <a:pPr marL="342900" indent="-342900">
              <a:buFont typeface="+mj-lt"/>
              <a:buAutoNum type="arabicPeriod"/>
            </a:pPr>
            <a:r>
              <a:rPr lang="en-US" dirty="0"/>
              <a:t>Neuro-developmental treatment approach by Janet M </a:t>
            </a:r>
            <a:r>
              <a:rPr lang="en-US" dirty="0" err="1"/>
              <a:t>Howle</a:t>
            </a:r>
            <a:endParaRPr lang="en-US" dirty="0"/>
          </a:p>
          <a:p>
            <a:pPr marL="342900" indent="-342900">
              <a:buFont typeface="+mj-lt"/>
              <a:buAutoNum type="arabicPeriod"/>
            </a:pPr>
            <a:r>
              <a:rPr lang="en-US" dirty="0" err="1"/>
              <a:t>Bobath</a:t>
            </a:r>
            <a:r>
              <a:rPr lang="en-US" dirty="0"/>
              <a:t> concept ,theory and clinical </a:t>
            </a:r>
            <a:r>
              <a:rPr lang="en-US" dirty="0" err="1"/>
              <a:t>practise</a:t>
            </a:r>
            <a:r>
              <a:rPr lang="en-US" dirty="0"/>
              <a:t> in neuro rehabilitation</a:t>
            </a:r>
          </a:p>
          <a:p>
            <a:pPr marL="342900" indent="-342900">
              <a:buFont typeface="+mj-lt"/>
              <a:buAutoNum type="arabicPeriod"/>
            </a:pPr>
            <a:r>
              <a:rPr lang="en-US" dirty="0"/>
              <a:t>Few articles</a:t>
            </a:r>
          </a:p>
          <a:p>
            <a:endParaRPr lang="en-IN" dirty="0"/>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http://amandaotaylor.com/wp-content/uploads/2012/06/thankyounote.jpg"/>
          <p:cNvPicPr>
            <a:picLocks noGrp="1"/>
          </p:cNvPicPr>
          <p:nvPr>
            <p:ph sz="quarter" idx="1"/>
          </p:nvPr>
        </p:nvPicPr>
        <p:blipFill>
          <a:blip r:embed="rId2"/>
          <a:srcRect/>
          <a:stretch>
            <a:fillRect/>
          </a:stretch>
        </p:blipFill>
        <p:spPr bwMode="auto">
          <a:xfrm>
            <a:off x="2786050" y="3357562"/>
            <a:ext cx="3609975" cy="3019425"/>
          </a:xfrm>
          <a:prstGeom prst="rect">
            <a:avLst/>
          </a:prstGeom>
          <a:noFill/>
          <a:ln w="9525">
            <a:noFill/>
            <a:miter lim="800000"/>
            <a:headEnd/>
            <a:tailEnd/>
          </a:ln>
        </p:spPr>
      </p:pic>
      <p:pic>
        <p:nvPicPr>
          <p:cNvPr id="5" name="Picture 4" descr="Disabled Kids Posters"/>
          <p:cNvPicPr/>
          <p:nvPr/>
        </p:nvPicPr>
        <p:blipFill>
          <a:blip r:embed="rId3"/>
          <a:srcRect/>
          <a:stretch>
            <a:fillRect/>
          </a:stretch>
        </p:blipFill>
        <p:spPr bwMode="auto">
          <a:xfrm>
            <a:off x="1142976" y="357166"/>
            <a:ext cx="6929486" cy="3643338"/>
          </a:xfrm>
          <a:prstGeom prst="rect">
            <a:avLst/>
          </a:prstGeom>
          <a:noFill/>
          <a:ln w="9525">
            <a:noFill/>
            <a:miter lim="800000"/>
            <a:headEnd/>
            <a:tailEnd/>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pPr algn="ctr"/>
            <a:r>
              <a:rPr lang="en-US" dirty="0"/>
              <a:t>Introduction</a:t>
            </a:r>
            <a:endParaRPr lang="en-IN" dirty="0"/>
          </a:p>
        </p:txBody>
      </p:sp>
      <p:pic>
        <p:nvPicPr>
          <p:cNvPr id="5" name="Content Placeholder 4" descr="http://www.bobath-ndt.com/images/conceptBobath.jpg"/>
          <p:cNvPicPr>
            <a:picLocks noGrp="1"/>
          </p:cNvPicPr>
          <p:nvPr>
            <p:ph sz="quarter" idx="1"/>
          </p:nvPr>
        </p:nvPicPr>
        <p:blipFill>
          <a:blip r:embed="rId3"/>
          <a:srcRect/>
          <a:stretch>
            <a:fillRect/>
          </a:stretch>
        </p:blipFill>
        <p:spPr bwMode="auto">
          <a:xfrm>
            <a:off x="1319225" y="1219200"/>
            <a:ext cx="6505549" cy="4937125"/>
          </a:xfrm>
          <a:prstGeom prst="rect">
            <a:avLst/>
          </a:prstGeom>
          <a:noFill/>
          <a:ln w="9525">
            <a:noFill/>
            <a:miter lim="800000"/>
            <a:headEnd/>
            <a:tailEnd/>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sz="quarter" idx="1"/>
          </p:nvPr>
        </p:nvSpPr>
        <p:spPr/>
        <p:txBody>
          <a:bodyPr/>
          <a:lstStyle/>
          <a:p>
            <a:pPr>
              <a:lnSpc>
                <a:spcPct val="150000"/>
              </a:lnSpc>
            </a:pPr>
            <a:r>
              <a:rPr lang="en-US" dirty="0" err="1">
                <a:latin typeface="Times New Roman" pitchFamily="18" charset="0"/>
                <a:cs typeface="Times New Roman" pitchFamily="18" charset="0"/>
              </a:rPr>
              <a:t>Karel</a:t>
            </a:r>
            <a:r>
              <a:rPr lang="en-US" dirty="0">
                <a:latin typeface="Times New Roman" pitchFamily="18" charset="0"/>
                <a:cs typeface="Times New Roman" pitchFamily="18" charset="0"/>
              </a:rPr>
              <a:t> bobath and </a:t>
            </a:r>
            <a:r>
              <a:rPr lang="en-US" dirty="0" err="1">
                <a:latin typeface="Times New Roman" pitchFamily="18" charset="0"/>
                <a:cs typeface="Times New Roman" pitchFamily="18" charset="0"/>
              </a:rPr>
              <a:t>berta</a:t>
            </a:r>
            <a:r>
              <a:rPr lang="en-US" dirty="0">
                <a:latin typeface="Times New Roman" pitchFamily="18" charset="0"/>
                <a:cs typeface="Times New Roman" pitchFamily="18" charset="0"/>
              </a:rPr>
              <a:t> bobath –bobath concept</a:t>
            </a:r>
          </a:p>
          <a:p>
            <a:pPr>
              <a:lnSpc>
                <a:spcPct val="150000"/>
              </a:lnSpc>
            </a:pPr>
            <a:r>
              <a:rPr lang="en-US" dirty="0">
                <a:latin typeface="Times New Roman" pitchFamily="18" charset="0"/>
                <a:cs typeface="Times New Roman" pitchFamily="18" charset="0"/>
              </a:rPr>
              <a:t>Bobath concept is a living concept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How it changed over time…</a:t>
            </a:r>
            <a:br>
              <a:rPr lang="en-US" dirty="0"/>
            </a:br>
            <a:endParaRPr lang="en-IN" dirty="0"/>
          </a:p>
        </p:txBody>
      </p:sp>
      <p:sp>
        <p:nvSpPr>
          <p:cNvPr id="3" name="Content Placeholder 2"/>
          <p:cNvSpPr>
            <a:spLocks noGrp="1"/>
          </p:cNvSpPr>
          <p:nvPr>
            <p:ph sz="quarter" idx="1"/>
          </p:nvPr>
        </p:nvSpPr>
        <p:spPr/>
        <p:txBody>
          <a:bodyPr/>
          <a:lstStyle/>
          <a:p>
            <a:pPr>
              <a:lnSpc>
                <a:spcPct val="150000"/>
              </a:lnSpc>
            </a:pPr>
            <a:r>
              <a:rPr lang="en-US" dirty="0">
                <a:latin typeface="Times New Roman" pitchFamily="18" charset="0"/>
                <a:cs typeface="Times New Roman" pitchFamily="18" charset="0"/>
              </a:rPr>
              <a:t>1940: routine orthopedic management</a:t>
            </a:r>
          </a:p>
          <a:p>
            <a:pPr>
              <a:lnSpc>
                <a:spcPct val="150000"/>
              </a:lnSpc>
            </a:pPr>
            <a:r>
              <a:rPr lang="en-US" dirty="0">
                <a:latin typeface="Times New Roman" pitchFamily="18" charset="0"/>
                <a:cs typeface="Times New Roman" pitchFamily="18" charset="0"/>
              </a:rPr>
              <a:t>1943: Berta bobath began her approach</a:t>
            </a:r>
          </a:p>
          <a:p>
            <a:pPr>
              <a:lnSpc>
                <a:spcPct val="150000"/>
              </a:lnSpc>
            </a:pPr>
            <a:r>
              <a:rPr lang="en-US" dirty="0">
                <a:latin typeface="Times New Roman" pitchFamily="18" charset="0"/>
                <a:cs typeface="Times New Roman" pitchFamily="18" charset="0"/>
              </a:rPr>
              <a:t>1950:  disorder of movement or posture rather than strengthening and tightness</a:t>
            </a:r>
          </a:p>
          <a:p>
            <a:pPr>
              <a:lnSpc>
                <a:spcPct val="150000"/>
              </a:lnSpc>
            </a:pPr>
            <a:r>
              <a:rPr lang="en-US" dirty="0">
                <a:latin typeface="Times New Roman" pitchFamily="18" charset="0"/>
                <a:cs typeface="Times New Roman" pitchFamily="18" charset="0"/>
              </a:rPr>
              <a:t>Reflex inhibiting patterns</a:t>
            </a:r>
          </a:p>
          <a:p>
            <a:pPr>
              <a:lnSpc>
                <a:spcPct val="150000"/>
              </a:lnSpc>
            </a:pPr>
            <a:endParaRPr lang="en-IN" dirty="0">
              <a:latin typeface="Times New Roman" pitchFamily="18" charset="0"/>
              <a:cs typeface="Times New Roman" pitchFamily="18"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sz="quarter" idx="1"/>
          </p:nvPr>
        </p:nvSpPr>
        <p:spPr/>
        <p:txBody>
          <a:bodyPr/>
          <a:lstStyle/>
          <a:p>
            <a:pPr>
              <a:lnSpc>
                <a:spcPct val="150000"/>
              </a:lnSpc>
            </a:pPr>
            <a:r>
              <a:rPr lang="en-US" dirty="0">
                <a:latin typeface="Times New Roman" pitchFamily="18" charset="0"/>
                <a:cs typeface="Times New Roman" pitchFamily="18" charset="0"/>
              </a:rPr>
              <a:t>In 1960 as per Gessels view postural muscles have a role in skilled movement</a:t>
            </a:r>
          </a:p>
          <a:p>
            <a:pPr>
              <a:lnSpc>
                <a:spcPct val="150000"/>
              </a:lnSpc>
            </a:pPr>
            <a:r>
              <a:rPr lang="en-US" dirty="0">
                <a:latin typeface="Times New Roman" pitchFamily="18" charset="0"/>
                <a:cs typeface="Times New Roman" pitchFamily="18" charset="0"/>
              </a:rPr>
              <a:t>In 1980: movement does not proceed in a definite sequence</a:t>
            </a:r>
          </a:p>
          <a:p>
            <a:pPr>
              <a:lnSpc>
                <a:spcPct val="150000"/>
              </a:lnSpc>
              <a:buNone/>
            </a:pPr>
            <a:r>
              <a:rPr lang="en-US" dirty="0">
                <a:latin typeface="Times New Roman" pitchFamily="18" charset="0"/>
                <a:cs typeface="Times New Roman" pitchFamily="18" charset="0"/>
              </a:rPr>
              <a:t>Analysis of components underlying movement sequences</a:t>
            </a:r>
          </a:p>
          <a:p>
            <a:pPr>
              <a:lnSpc>
                <a:spcPct val="150000"/>
              </a:lnSpc>
            </a:pPr>
            <a:endParaRPr lang="en-US" dirty="0">
              <a:latin typeface="Times New Roman" pitchFamily="18" charset="0"/>
              <a:cs typeface="Times New Roman" pitchFamily="18"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dirty="0"/>
          </a:p>
        </p:txBody>
      </p:sp>
      <p:sp>
        <p:nvSpPr>
          <p:cNvPr id="3" name="Content Placeholder 2"/>
          <p:cNvSpPr>
            <a:spLocks noGrp="1"/>
          </p:cNvSpPr>
          <p:nvPr>
            <p:ph sz="quarter" idx="1"/>
          </p:nvPr>
        </p:nvSpPr>
        <p:spPr/>
        <p:txBody>
          <a:bodyPr/>
          <a:lstStyle/>
          <a:p>
            <a:pPr>
              <a:lnSpc>
                <a:spcPct val="150000"/>
              </a:lnSpc>
            </a:pPr>
            <a:r>
              <a:rPr lang="en-US" dirty="0">
                <a:latin typeface="Times New Roman" pitchFamily="18" charset="0"/>
                <a:cs typeface="Times New Roman" pitchFamily="18" charset="0"/>
              </a:rPr>
              <a:t>In 1990:</a:t>
            </a:r>
          </a:p>
          <a:p>
            <a:pPr>
              <a:lnSpc>
                <a:spcPct val="150000"/>
              </a:lnSpc>
            </a:pPr>
            <a:r>
              <a:rPr lang="en-US" dirty="0">
                <a:latin typeface="Times New Roman" pitchFamily="18" charset="0"/>
                <a:cs typeface="Times New Roman" pitchFamily="18" charset="0"/>
              </a:rPr>
              <a:t> it became a distributed model of CNS</a:t>
            </a:r>
          </a:p>
          <a:p>
            <a:pPr>
              <a:lnSpc>
                <a:spcPct val="150000"/>
              </a:lnSpc>
              <a:buNone/>
            </a:pPr>
            <a:r>
              <a:rPr lang="en-US" dirty="0">
                <a:latin typeface="Times New Roman" pitchFamily="18" charset="0"/>
                <a:cs typeface="Times New Roman" pitchFamily="18" charset="0"/>
              </a:rPr>
              <a:t>Included motor learning and motor control concepts </a:t>
            </a:r>
            <a:endParaRPr lang="en-IN" dirty="0">
              <a:latin typeface="Times New Roman" pitchFamily="18" charset="0"/>
              <a:cs typeface="Times New Roman" pitchFamily="18"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Definition</a:t>
            </a:r>
          </a:p>
        </p:txBody>
      </p:sp>
      <p:sp>
        <p:nvSpPr>
          <p:cNvPr id="3" name="Content Placeholder 2"/>
          <p:cNvSpPr>
            <a:spLocks noGrp="1"/>
          </p:cNvSpPr>
          <p:nvPr>
            <p:ph sz="quarter" idx="1"/>
          </p:nvPr>
        </p:nvSpPr>
        <p:spPr/>
        <p:txBody>
          <a:bodyPr>
            <a:normAutofit/>
          </a:bodyPr>
          <a:lstStyle/>
          <a:p>
            <a:pPr>
              <a:lnSpc>
                <a:spcPct val="150000"/>
              </a:lnSpc>
            </a:pPr>
            <a:r>
              <a:rPr lang="en-IN" sz="2000" dirty="0">
                <a:latin typeface="Times New Roman" panose="02020603050405020304" pitchFamily="18" charset="0"/>
                <a:cs typeface="Times New Roman" panose="02020603050405020304" pitchFamily="18" charset="0"/>
              </a:rPr>
              <a:t>NDT is a holistic and interdisciplinary clinical practice model informed by current and evolving research that emphasizes individualised therapeutic handling based on movement analysis for rehabilitation of individuals with neurological pathophysiology</a:t>
            </a:r>
          </a:p>
          <a:p>
            <a:pPr>
              <a:lnSpc>
                <a:spcPct val="150000"/>
              </a:lnSpc>
            </a:pPr>
            <a:endParaRPr lang="en-IN" sz="2000" dirty="0">
              <a:latin typeface="Times New Roman" panose="02020603050405020304" pitchFamily="18" charset="0"/>
              <a:cs typeface="Times New Roman" panose="02020603050405020304" pitchFamily="18" charset="0"/>
            </a:endParaRPr>
          </a:p>
          <a:p>
            <a:pPr>
              <a:lnSpc>
                <a:spcPct val="150000"/>
              </a:lnSpc>
            </a:pPr>
            <a:r>
              <a:rPr lang="en-IN" sz="2000" dirty="0">
                <a:latin typeface="Times New Roman" panose="02020603050405020304" pitchFamily="18" charset="0"/>
                <a:cs typeface="Times New Roman" panose="02020603050405020304" pitchFamily="18" charset="0"/>
              </a:rPr>
              <a:t>The therapist uses the ICF model in a problem-solving approach to assess activity and participation, thereby to identify and prioritize relevant integrities and impairments as a basis for establishing achievable outcomes with clients and caregivers</a:t>
            </a:r>
          </a:p>
          <a:p>
            <a:pPr>
              <a:lnSpc>
                <a:spcPct val="150000"/>
              </a:lnSpc>
            </a:pPr>
            <a:endParaRPr lang="en-IN"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40693365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Definition</a:t>
            </a:r>
          </a:p>
        </p:txBody>
      </p:sp>
      <p:sp>
        <p:nvSpPr>
          <p:cNvPr id="3" name="Content Placeholder 2"/>
          <p:cNvSpPr>
            <a:spLocks noGrp="1"/>
          </p:cNvSpPr>
          <p:nvPr>
            <p:ph sz="quarter" idx="1"/>
          </p:nvPr>
        </p:nvSpPr>
        <p:spPr/>
        <p:txBody>
          <a:bodyPr>
            <a:normAutofit/>
          </a:bodyPr>
          <a:lstStyle/>
          <a:p>
            <a:pPr>
              <a:lnSpc>
                <a:spcPct val="150000"/>
              </a:lnSpc>
            </a:pPr>
            <a:r>
              <a:rPr lang="en-IN" sz="2000" dirty="0">
                <a:latin typeface="Times New Roman" panose="02020603050405020304" pitchFamily="18" charset="0"/>
                <a:cs typeface="Times New Roman" panose="02020603050405020304" pitchFamily="18" charset="0"/>
              </a:rPr>
              <a:t>NDT is currently defined as a client‐centred, hands‐on, 'problem solving approach'. It is used in the management and treatment of children/adults who have disorders of function, movement or postural control because of damage in their central nervous system</a:t>
            </a:r>
          </a:p>
        </p:txBody>
      </p:sp>
    </p:spTree>
    <p:extLst>
      <p:ext uri="{BB962C8B-B14F-4D97-AF65-F5344CB8AC3E}">
        <p14:creationId xmlns:p14="http://schemas.microsoft.com/office/powerpoint/2010/main" xmlns="" val="14077724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sz="quarter" idx="1"/>
          </p:nvPr>
        </p:nvSpPr>
        <p:spPr/>
        <p:txBody>
          <a:bodyPr>
            <a:normAutofit/>
          </a:bodyPr>
          <a:lstStyle/>
          <a:p>
            <a:pPr>
              <a:lnSpc>
                <a:spcPct val="150000"/>
              </a:lnSpc>
            </a:pPr>
            <a:r>
              <a:rPr lang="en-IN" sz="2000" dirty="0">
                <a:latin typeface="Times New Roman" panose="02020603050405020304" pitchFamily="18" charset="0"/>
                <a:cs typeface="Times New Roman" panose="02020603050405020304" pitchFamily="18" charset="0"/>
              </a:rPr>
              <a:t>The NDT approach does not involve exclusively the patients' sensory‐motor problems. It involves the whole person, including the emotional, social and functional problems that the individual has to face in his or her daily life</a:t>
            </a:r>
          </a:p>
        </p:txBody>
      </p:sp>
    </p:spTree>
    <p:extLst>
      <p:ext uri="{BB962C8B-B14F-4D97-AF65-F5344CB8AC3E}">
        <p14:creationId xmlns:p14="http://schemas.microsoft.com/office/powerpoint/2010/main" xmlns="" val="28281139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sz="quarter" idx="1"/>
          </p:nvPr>
        </p:nvSpPr>
        <p:spPr/>
        <p:txBody>
          <a:bodyPr>
            <a:normAutofit/>
          </a:bodyPr>
          <a:lstStyle/>
          <a:p>
            <a:pPr>
              <a:lnSpc>
                <a:spcPct val="150000"/>
              </a:lnSpc>
            </a:pPr>
            <a:r>
              <a:rPr lang="en-IN" sz="2000" dirty="0">
                <a:latin typeface="Times New Roman" panose="02020603050405020304" pitchFamily="18" charset="0"/>
                <a:cs typeface="Times New Roman" panose="02020603050405020304" pitchFamily="18" charset="0"/>
              </a:rPr>
              <a:t>This approach uses clinical reasoning rather than a series of standardised techniques (</a:t>
            </a:r>
            <a:r>
              <a:rPr lang="en-IN" sz="2000" dirty="0">
                <a:latin typeface="Times New Roman" panose="02020603050405020304" pitchFamily="18" charset="0"/>
                <a:cs typeface="Times New Roman" panose="02020603050405020304" pitchFamily="18" charset="0"/>
                <a:hlinkClick r:id="rId2"/>
              </a:rPr>
              <a:t>Graham 2009</a:t>
            </a:r>
            <a:r>
              <a:rPr lang="en-IN" sz="2000" dirty="0">
                <a:latin typeface="Times New Roman" panose="02020603050405020304" pitchFamily="18" charset="0"/>
                <a:cs typeface="Times New Roman" panose="02020603050405020304" pitchFamily="18" charset="0"/>
              </a:rPr>
              <a:t>). </a:t>
            </a:r>
          </a:p>
          <a:p>
            <a:pPr>
              <a:lnSpc>
                <a:spcPct val="150000"/>
              </a:lnSpc>
            </a:pPr>
            <a:r>
              <a:rPr lang="en-IN" sz="2000" dirty="0">
                <a:latin typeface="Times New Roman" panose="02020603050405020304" pitchFamily="18" charset="0"/>
                <a:cs typeface="Times New Roman" panose="02020603050405020304" pitchFamily="18" charset="0"/>
              </a:rPr>
              <a:t>Therapists of NDT must observe, analyse and interpret task performance before starting or adapting treatment. </a:t>
            </a:r>
          </a:p>
          <a:p>
            <a:pPr>
              <a:lnSpc>
                <a:spcPct val="150000"/>
              </a:lnSpc>
            </a:pPr>
            <a:r>
              <a:rPr lang="en-IN" sz="2000" dirty="0">
                <a:latin typeface="Times New Roman" panose="02020603050405020304" pitchFamily="18" charset="0"/>
                <a:cs typeface="Times New Roman" panose="02020603050405020304" pitchFamily="18" charset="0"/>
              </a:rPr>
              <a:t>The approach is individualised and tailored to each child's specific problems, aims and goals.</a:t>
            </a:r>
          </a:p>
        </p:txBody>
      </p:sp>
    </p:spTree>
    <p:extLst>
      <p:ext uri="{BB962C8B-B14F-4D97-AF65-F5344CB8AC3E}">
        <p14:creationId xmlns:p14="http://schemas.microsoft.com/office/powerpoint/2010/main" xmlns="" val="30366042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4" name="VID-20180909-WA0004">
            <a:hlinkClick r:id="" action="ppaction://media"/>
          </p:cNvPr>
          <p:cNvPicPr>
            <a:picLocks noGrp="1" noChangeAspect="1"/>
          </p:cNvPicPr>
          <p:nvPr>
            <p:ph sz="quarter" idx="1"/>
            <a:videoFile r:link="rId1"/>
            <p:extLst>
              <p:ext uri="{DAA4B4D4-6D71-4841-9C94-3DE7FCFB9230}">
                <p14:media xmlns:p14="http://schemas.microsoft.com/office/powerpoint/2010/main" xmlns="" r:embed="rId3"/>
              </p:ext>
            </p:extLst>
          </p:nvPr>
        </p:nvPicPr>
        <p:blipFill>
          <a:blip r:embed="rId4"/>
          <a:stretch>
            <a:fillRect/>
          </a:stretch>
        </p:blipFill>
        <p:spPr>
          <a:xfrm>
            <a:off x="2873140" y="183450"/>
            <a:ext cx="3397720" cy="6003925"/>
          </a:xfrm>
        </p:spPr>
      </p:pic>
    </p:spTree>
    <p:extLst>
      <p:ext uri="{BB962C8B-B14F-4D97-AF65-F5344CB8AC3E}">
        <p14:creationId xmlns:p14="http://schemas.microsoft.com/office/powerpoint/2010/main" xmlns="" val="24091177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sz="quarter" idx="1"/>
          </p:nvPr>
        </p:nvSpPr>
        <p:spPr/>
        <p:txBody>
          <a:bodyPr>
            <a:normAutofit/>
          </a:bodyPr>
          <a:lstStyle/>
          <a:p>
            <a:pPr>
              <a:lnSpc>
                <a:spcPct val="150000"/>
              </a:lnSpc>
            </a:pPr>
            <a:r>
              <a:rPr lang="en-IN" sz="2000" dirty="0">
                <a:latin typeface="Times New Roman" panose="02020603050405020304" pitchFamily="18" charset="0"/>
                <a:cs typeface="Times New Roman" panose="02020603050405020304" pitchFamily="18" charset="0"/>
              </a:rPr>
              <a:t>Key elements in NDT are: facilitation (using sensory inputs to improve motor performance), management of compensatory motor behaviour , and an overall management strategy (a 24‐hour interdisciplinary management approach) </a:t>
            </a:r>
          </a:p>
          <a:p>
            <a:pPr>
              <a:lnSpc>
                <a:spcPct val="150000"/>
              </a:lnSpc>
            </a:pPr>
            <a:r>
              <a:rPr lang="en-IN" sz="2000" i="1" dirty="0">
                <a:latin typeface="Times New Roman" panose="02020603050405020304" pitchFamily="18" charset="0"/>
                <a:cs typeface="Times New Roman" panose="02020603050405020304" pitchFamily="18" charset="0"/>
              </a:rPr>
              <a:t>the patient must be active while the therapist assists him. The therapist assists the patient to move using key points of control</a:t>
            </a:r>
          </a:p>
          <a:p>
            <a:pPr>
              <a:lnSpc>
                <a:spcPct val="150000"/>
              </a:lnSpc>
            </a:pPr>
            <a:endParaRPr lang="en-IN"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15910593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sz="quarter" idx="1"/>
          </p:nvPr>
        </p:nvSpPr>
        <p:spPr/>
        <p:txBody>
          <a:bodyPr>
            <a:normAutofit/>
          </a:bodyPr>
          <a:lstStyle/>
          <a:p>
            <a:pPr>
              <a:lnSpc>
                <a:spcPct val="150000"/>
              </a:lnSpc>
            </a:pPr>
            <a:r>
              <a:rPr lang="en-IN" sz="2000" dirty="0">
                <a:latin typeface="Times New Roman" panose="02020603050405020304" pitchFamily="18" charset="0"/>
                <a:cs typeface="Times New Roman" panose="02020603050405020304" pitchFamily="18" charset="0"/>
              </a:rPr>
              <a:t>The objective of this continuous treatment is to maximise the quality of movements and the carry‐over of functional skills to different environments, including the child's home, pre‐school, school, and community settings</a:t>
            </a:r>
          </a:p>
        </p:txBody>
      </p:sp>
    </p:spTree>
    <p:extLst>
      <p:ext uri="{BB962C8B-B14F-4D97-AF65-F5344CB8AC3E}">
        <p14:creationId xmlns:p14="http://schemas.microsoft.com/office/powerpoint/2010/main" xmlns="" val="30234231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IN" b="1" dirty="0"/>
              <a:t>How the intervention might work</a:t>
            </a:r>
            <a:endParaRPr lang="en-IN" dirty="0"/>
          </a:p>
        </p:txBody>
      </p:sp>
      <p:sp>
        <p:nvSpPr>
          <p:cNvPr id="3" name="Content Placeholder 2"/>
          <p:cNvSpPr>
            <a:spLocks noGrp="1"/>
          </p:cNvSpPr>
          <p:nvPr>
            <p:ph sz="quarter" idx="1"/>
          </p:nvPr>
        </p:nvSpPr>
        <p:spPr/>
        <p:txBody>
          <a:bodyPr>
            <a:normAutofit/>
          </a:bodyPr>
          <a:lstStyle/>
          <a:p>
            <a:pPr>
              <a:lnSpc>
                <a:spcPct val="150000"/>
              </a:lnSpc>
            </a:pPr>
            <a:r>
              <a:rPr lang="en-IN" sz="2000" dirty="0">
                <a:latin typeface="Times New Roman" panose="02020603050405020304" pitchFamily="18" charset="0"/>
                <a:cs typeface="Times New Roman" panose="02020603050405020304" pitchFamily="18" charset="0"/>
              </a:rPr>
              <a:t>During NDT evaluation and treatment sessions, the therapist interacts with the child in a dynamic and reciprocal way (ndta.org). </a:t>
            </a:r>
          </a:p>
          <a:p>
            <a:pPr>
              <a:lnSpc>
                <a:spcPct val="150000"/>
              </a:lnSpc>
            </a:pPr>
            <a:r>
              <a:rPr lang="en-IN" sz="2000" dirty="0">
                <a:latin typeface="Times New Roman" panose="02020603050405020304" pitchFamily="18" charset="0"/>
                <a:cs typeface="Times New Roman" panose="02020603050405020304" pitchFamily="18" charset="0"/>
              </a:rPr>
              <a:t>This therapeutic handling and interaction is thought to activate optimal sensorimotor processing, task performance and skill acquisition, and ultimately lead the child to participate in meaningful activities and achieve an improved quality of life (</a:t>
            </a:r>
            <a:r>
              <a:rPr lang="en-IN" sz="2000" dirty="0" err="1">
                <a:latin typeface="Times New Roman" panose="02020603050405020304" pitchFamily="18" charset="0"/>
                <a:cs typeface="Times New Roman" panose="02020603050405020304" pitchFamily="18" charset="0"/>
                <a:hlinkClick r:id="rId2"/>
              </a:rPr>
              <a:t>Mayston</a:t>
            </a:r>
            <a:r>
              <a:rPr lang="en-IN" sz="2000" dirty="0">
                <a:latin typeface="Times New Roman" panose="02020603050405020304" pitchFamily="18" charset="0"/>
                <a:cs typeface="Times New Roman" panose="02020603050405020304" pitchFamily="18" charset="0"/>
                <a:hlinkClick r:id="rId2"/>
              </a:rPr>
              <a:t> 2008</a:t>
            </a:r>
            <a:r>
              <a:rPr lang="en-IN" sz="20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xmlns="" val="2586093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Motor control approach</a:t>
            </a:r>
            <a:endParaRPr lang="en-IN" dirty="0"/>
          </a:p>
        </p:txBody>
      </p:sp>
      <p:sp>
        <p:nvSpPr>
          <p:cNvPr id="3" name="Content Placeholder 2"/>
          <p:cNvSpPr>
            <a:spLocks noGrp="1"/>
          </p:cNvSpPr>
          <p:nvPr>
            <p:ph sz="quarter" idx="1"/>
          </p:nvPr>
        </p:nvSpPr>
        <p:spPr/>
        <p:txBody>
          <a:bodyPr/>
          <a:lstStyle/>
          <a:p>
            <a:pPr>
              <a:lnSpc>
                <a:spcPct val="150000"/>
              </a:lnSpc>
            </a:pPr>
            <a:r>
              <a:rPr lang="en-US" dirty="0">
                <a:latin typeface="Times New Roman" pitchFamily="18" charset="0"/>
                <a:cs typeface="Times New Roman" pitchFamily="18" charset="0"/>
              </a:rPr>
              <a:t>Reflex hierarchical theory</a:t>
            </a:r>
          </a:p>
          <a:p>
            <a:pPr>
              <a:lnSpc>
                <a:spcPct val="150000"/>
              </a:lnSpc>
            </a:pPr>
            <a:r>
              <a:rPr lang="en-US" dirty="0">
                <a:latin typeface="Times New Roman" pitchFamily="18" charset="0"/>
                <a:cs typeface="Times New Roman" pitchFamily="18" charset="0"/>
              </a:rPr>
              <a:t>Systems theory</a:t>
            </a:r>
          </a:p>
          <a:p>
            <a:pPr>
              <a:lnSpc>
                <a:spcPct val="150000"/>
              </a:lnSpc>
            </a:pPr>
            <a:r>
              <a:rPr lang="en-US" dirty="0">
                <a:latin typeface="Times New Roman" pitchFamily="18" charset="0"/>
                <a:cs typeface="Times New Roman" pitchFamily="18" charset="0"/>
              </a:rPr>
              <a:t>Dynamic systems theory</a:t>
            </a:r>
          </a:p>
          <a:p>
            <a:pPr>
              <a:lnSpc>
                <a:spcPct val="150000"/>
              </a:lnSpc>
            </a:pPr>
            <a:r>
              <a:rPr lang="en-US" dirty="0">
                <a:latin typeface="Times New Roman" pitchFamily="18" charset="0"/>
                <a:cs typeface="Times New Roman" pitchFamily="18" charset="0"/>
              </a:rPr>
              <a:t>Neuronal group selection theory</a:t>
            </a:r>
          </a:p>
          <a:p>
            <a:pPr>
              <a:lnSpc>
                <a:spcPct val="150000"/>
              </a:lnSpc>
            </a:pPr>
            <a:r>
              <a:rPr lang="en-US" dirty="0">
                <a:latin typeface="Times New Roman" pitchFamily="18" charset="0"/>
                <a:cs typeface="Times New Roman" pitchFamily="18" charset="0"/>
              </a:rPr>
              <a:t>Generalized motor programs</a:t>
            </a:r>
          </a:p>
          <a:p>
            <a:endParaRPr lang="en-IN" dirty="0">
              <a:latin typeface="Times New Roman" pitchFamily="18" charset="0"/>
              <a:cs typeface="Times New Roman" pitchFamily="18"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Reflex hierarchical theory</a:t>
            </a:r>
            <a:endParaRPr lang="en-IN" dirty="0"/>
          </a:p>
        </p:txBody>
      </p:sp>
      <p:sp>
        <p:nvSpPr>
          <p:cNvPr id="3" name="Content Placeholder 2"/>
          <p:cNvSpPr>
            <a:spLocks noGrp="1"/>
          </p:cNvSpPr>
          <p:nvPr>
            <p:ph sz="quarter" idx="1"/>
          </p:nvPr>
        </p:nvSpPr>
        <p:spPr>
          <a:xfrm>
            <a:off x="457200" y="1219200"/>
            <a:ext cx="8686800" cy="4937760"/>
          </a:xfrm>
        </p:spPr>
        <p:txBody>
          <a:bodyPr>
            <a:normAutofit fontScale="92500"/>
          </a:bodyPr>
          <a:lstStyle/>
          <a:p>
            <a:pPr>
              <a:lnSpc>
                <a:spcPct val="150000"/>
              </a:lnSpc>
            </a:pPr>
            <a:r>
              <a:rPr lang="en-US" dirty="0">
                <a:latin typeface="Times New Roman" pitchFamily="18" charset="0"/>
                <a:cs typeface="Times New Roman" pitchFamily="18" charset="0"/>
              </a:rPr>
              <a:t>The lowest level of fundamental movement patterns were sensory-elicited reflexes, which were then integrated into automatic postural reflex mechanism as the higher brain levels developed</a:t>
            </a:r>
          </a:p>
          <a:p>
            <a:pPr>
              <a:lnSpc>
                <a:spcPct val="150000"/>
              </a:lnSpc>
            </a:pPr>
            <a:r>
              <a:rPr lang="en-US" dirty="0">
                <a:latin typeface="Times New Roman" pitchFamily="18" charset="0"/>
                <a:cs typeface="Times New Roman" pitchFamily="18" charset="0"/>
              </a:rPr>
              <a:t>These automatic movements, including righting and equilibrium reactions, were considered to be the basis for skilled voluntary movements</a:t>
            </a:r>
          </a:p>
          <a:p>
            <a:pPr>
              <a:lnSpc>
                <a:spcPct val="150000"/>
              </a:lnSpc>
            </a:pPr>
            <a:r>
              <a:rPr lang="en-US" dirty="0">
                <a:latin typeface="Times New Roman" pitchFamily="18" charset="0"/>
                <a:cs typeface="Times New Roman" pitchFamily="18" charset="0"/>
              </a:rPr>
              <a:t>This concept failed as it does not provide  multidimensional distribution of neural control</a:t>
            </a:r>
            <a:endParaRPr lang="en-IN" dirty="0">
              <a:latin typeface="Times New Roman" pitchFamily="18" charset="0"/>
              <a:cs typeface="Times New Roman" pitchFamily="18"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Systems theory</a:t>
            </a:r>
            <a:endParaRPr lang="en-IN" dirty="0"/>
          </a:p>
        </p:txBody>
      </p:sp>
      <p:sp>
        <p:nvSpPr>
          <p:cNvPr id="3" name="Content Placeholder 2"/>
          <p:cNvSpPr>
            <a:spLocks noGrp="1"/>
          </p:cNvSpPr>
          <p:nvPr>
            <p:ph sz="quarter" idx="1"/>
          </p:nvPr>
        </p:nvSpPr>
        <p:spPr/>
        <p:txBody>
          <a:bodyPr/>
          <a:lstStyle/>
          <a:p>
            <a:pPr>
              <a:lnSpc>
                <a:spcPct val="150000"/>
              </a:lnSpc>
            </a:pPr>
            <a:r>
              <a:rPr lang="en-IN" dirty="0">
                <a:latin typeface="Times New Roman" pitchFamily="18" charset="0"/>
                <a:cs typeface="Times New Roman" pitchFamily="18" charset="0"/>
              </a:rPr>
              <a:t>Interdisciplinary study of systems, that are cohesive groups inter related, independent part that can be natural or man made</a:t>
            </a:r>
          </a:p>
          <a:p>
            <a:pPr>
              <a:lnSpc>
                <a:spcPct val="150000"/>
              </a:lnSpc>
            </a:pPr>
            <a:r>
              <a:rPr lang="en-IN" dirty="0">
                <a:latin typeface="Times New Roman" pitchFamily="18" charset="0"/>
                <a:cs typeface="Times New Roman" pitchFamily="18" charset="0"/>
              </a:rPr>
              <a:t>Changing one part of the system may affect other parts of the whole system</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sz="quarter" idx="1"/>
          </p:nvPr>
        </p:nvSpPr>
        <p:spPr/>
        <p:txBody>
          <a:bodyPr/>
          <a:lstStyle/>
          <a:p>
            <a:pPr>
              <a:lnSpc>
                <a:spcPct val="150000"/>
              </a:lnSpc>
            </a:pPr>
            <a:r>
              <a:rPr lang="en-US" dirty="0">
                <a:latin typeface="Times New Roman" pitchFamily="18" charset="0"/>
                <a:cs typeface="Times New Roman" pitchFamily="18" charset="0"/>
              </a:rPr>
              <a:t>There is a change in flexibility of coordinative structures as learning takes place</a:t>
            </a:r>
          </a:p>
          <a:p>
            <a:pPr>
              <a:lnSpc>
                <a:spcPct val="150000"/>
              </a:lnSpc>
              <a:buNone/>
            </a:pPr>
            <a:r>
              <a:rPr lang="en-US" dirty="0" err="1">
                <a:latin typeface="Times New Roman" pitchFamily="18" charset="0"/>
                <a:cs typeface="Times New Roman" pitchFamily="18" charset="0"/>
              </a:rPr>
              <a:t>Eg</a:t>
            </a:r>
            <a:r>
              <a:rPr lang="en-US" dirty="0">
                <a:latin typeface="Times New Roman" pitchFamily="18" charset="0"/>
                <a:cs typeface="Times New Roman" pitchFamily="18" charset="0"/>
              </a:rPr>
              <a:t>: operating a phone</a:t>
            </a:r>
          </a:p>
          <a:p>
            <a:pPr>
              <a:lnSpc>
                <a:spcPct val="150000"/>
              </a:lnSpc>
            </a:pPr>
            <a:r>
              <a:rPr lang="en-US" dirty="0">
                <a:latin typeface="Times New Roman" pitchFamily="18" charset="0"/>
                <a:cs typeface="Times New Roman" pitchFamily="18" charset="0"/>
              </a:rPr>
              <a:t>CNS pathology limits the development of</a:t>
            </a:r>
          </a:p>
          <a:p>
            <a:pPr>
              <a:lnSpc>
                <a:spcPct val="150000"/>
              </a:lnSpc>
              <a:buNone/>
            </a:pPr>
            <a:r>
              <a:rPr lang="en-US" dirty="0">
                <a:latin typeface="Times New Roman" pitchFamily="18" charset="0"/>
                <a:cs typeface="Times New Roman" pitchFamily="18" charset="0"/>
              </a:rPr>
              <a:t>Flexible coordinative structures </a:t>
            </a:r>
          </a:p>
          <a:p>
            <a:pPr>
              <a:lnSpc>
                <a:spcPct val="150000"/>
              </a:lnSpc>
            </a:pPr>
            <a:endParaRPr lang="en-US" dirty="0">
              <a:latin typeface="Times New Roman" pitchFamily="18" charset="0"/>
              <a:cs typeface="Times New Roman" pitchFamily="18" charset="0"/>
            </a:endParaRPr>
          </a:p>
          <a:p>
            <a:pPr>
              <a:lnSpc>
                <a:spcPct val="150000"/>
              </a:lnSpc>
              <a:buNone/>
            </a:pPr>
            <a:endParaRPr lang="en-IN" dirty="0">
              <a:latin typeface="Times New Roman" pitchFamily="18" charset="0"/>
              <a:cs typeface="Times New Roman" pitchFamily="18" charset="0"/>
            </a:endParaRPr>
          </a:p>
        </p:txBody>
      </p:sp>
      <p:pic>
        <p:nvPicPr>
          <p:cNvPr id="4" name="Picture 3" descr="http://www.clipartoday.com/_thumbs/014/Loud_tnb.png"/>
          <p:cNvPicPr/>
          <p:nvPr/>
        </p:nvPicPr>
        <p:blipFill>
          <a:blip r:embed="rId2"/>
          <a:srcRect/>
          <a:stretch>
            <a:fillRect/>
          </a:stretch>
        </p:blipFill>
        <p:spPr bwMode="auto">
          <a:xfrm>
            <a:off x="6357950" y="2643182"/>
            <a:ext cx="2457763" cy="3329305"/>
          </a:xfrm>
          <a:prstGeom prst="rect">
            <a:avLst/>
          </a:prstGeom>
          <a:noFill/>
          <a:ln w="9525">
            <a:noFill/>
            <a:miter lim="800000"/>
            <a:headEnd/>
            <a:tailEnd/>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Dynamic systems approach</a:t>
            </a:r>
            <a:endParaRPr lang="en-IN" dirty="0"/>
          </a:p>
        </p:txBody>
      </p:sp>
      <p:sp>
        <p:nvSpPr>
          <p:cNvPr id="3" name="Content Placeholder 2"/>
          <p:cNvSpPr>
            <a:spLocks noGrp="1"/>
          </p:cNvSpPr>
          <p:nvPr>
            <p:ph sz="quarter" idx="1"/>
          </p:nvPr>
        </p:nvSpPr>
        <p:spPr/>
        <p:txBody>
          <a:bodyPr>
            <a:normAutofit/>
          </a:bodyPr>
          <a:lstStyle/>
          <a:p>
            <a:pPr>
              <a:lnSpc>
                <a:spcPct val="150000"/>
              </a:lnSpc>
            </a:pPr>
            <a:r>
              <a:rPr lang="en-US" dirty="0">
                <a:latin typeface="Times New Roman" pitchFamily="18" charset="0"/>
                <a:cs typeface="Times New Roman" pitchFamily="18" charset="0"/>
              </a:rPr>
              <a:t>Greater value on body systems and importance of considering movement in a context specific perspective</a:t>
            </a:r>
          </a:p>
          <a:p>
            <a:pPr>
              <a:lnSpc>
                <a:spcPct val="150000"/>
              </a:lnSpc>
            </a:pPr>
            <a:r>
              <a:rPr lang="en-US" dirty="0">
                <a:latin typeface="Times New Roman" pitchFamily="18" charset="0"/>
                <a:cs typeface="Times New Roman" pitchFamily="18" charset="0"/>
              </a:rPr>
              <a:t>Movement behavior is the result of complex interactions between many different subsystems in the body, the task at hand and the environment</a:t>
            </a:r>
          </a:p>
          <a:p>
            <a:pPr>
              <a:lnSpc>
                <a:spcPct val="150000"/>
              </a:lnSpc>
            </a:pPr>
            <a:r>
              <a:rPr lang="en-US" dirty="0">
                <a:latin typeface="Times New Roman" pitchFamily="18" charset="0"/>
                <a:cs typeface="Times New Roman" pitchFamily="18" charset="0"/>
              </a:rPr>
              <a:t>Repetition and practice develop motor patterns</a:t>
            </a:r>
          </a:p>
          <a:p>
            <a:pPr>
              <a:lnSpc>
                <a:spcPct val="150000"/>
              </a:lnSpc>
            </a:pPr>
            <a:r>
              <a:rPr lang="en-US" dirty="0">
                <a:latin typeface="Times New Roman" pitchFamily="18" charset="0"/>
                <a:cs typeface="Times New Roman" pitchFamily="18" charset="0"/>
              </a:rPr>
              <a:t>Movement cannot be isolated from context</a:t>
            </a:r>
          </a:p>
          <a:p>
            <a:pPr>
              <a:lnSpc>
                <a:spcPct val="150000"/>
              </a:lnSpc>
              <a:buNone/>
            </a:pPr>
            <a:endParaRPr lang="en-US" dirty="0">
              <a:latin typeface="Times New Roman" pitchFamily="18" charset="0"/>
              <a:cs typeface="Times New Roman" pitchFamily="18" charset="0"/>
            </a:endParaRPr>
          </a:p>
          <a:p>
            <a:pPr>
              <a:lnSpc>
                <a:spcPct val="150000"/>
              </a:lnSpc>
            </a:pPr>
            <a:endParaRPr lang="en-IN" dirty="0">
              <a:latin typeface="Times New Roman" pitchFamily="18" charset="0"/>
              <a:cs typeface="Times New Roman" pitchFamily="18"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sz="quarter" idx="1"/>
          </p:nvPr>
        </p:nvSpPr>
        <p:spPr/>
        <p:txBody>
          <a:bodyPr/>
          <a:lstStyle/>
          <a:p>
            <a:pPr>
              <a:lnSpc>
                <a:spcPct val="150000"/>
              </a:lnSpc>
            </a:pPr>
            <a:r>
              <a:rPr lang="en-US" dirty="0">
                <a:latin typeface="Times New Roman" pitchFamily="18" charset="0"/>
                <a:cs typeface="Times New Roman" pitchFamily="18" charset="0"/>
              </a:rPr>
              <a:t>Rate limiting factors:</a:t>
            </a:r>
          </a:p>
          <a:p>
            <a:pPr>
              <a:lnSpc>
                <a:spcPct val="150000"/>
              </a:lnSpc>
              <a:buNone/>
            </a:pPr>
            <a:r>
              <a:rPr lang="en-US" dirty="0">
                <a:latin typeface="Times New Roman" pitchFamily="18" charset="0"/>
                <a:cs typeface="Times New Roman" pitchFamily="18" charset="0"/>
              </a:rPr>
              <a:t>Develops at its own rate</a:t>
            </a:r>
          </a:p>
          <a:p>
            <a:pPr>
              <a:lnSpc>
                <a:spcPct val="150000"/>
              </a:lnSpc>
              <a:buNone/>
            </a:pPr>
            <a:r>
              <a:rPr lang="en-US" dirty="0" err="1">
                <a:latin typeface="Times New Roman" pitchFamily="18" charset="0"/>
                <a:cs typeface="Times New Roman" pitchFamily="18" charset="0"/>
              </a:rPr>
              <a:t>Eg</a:t>
            </a:r>
            <a:r>
              <a:rPr lang="en-US" dirty="0">
                <a:latin typeface="Times New Roman" pitchFamily="18" charset="0"/>
                <a:cs typeface="Times New Roman" pitchFamily="18" charset="0"/>
              </a:rPr>
              <a:t>: head size</a:t>
            </a:r>
          </a:p>
          <a:p>
            <a:pPr>
              <a:lnSpc>
                <a:spcPct val="150000"/>
              </a:lnSpc>
            </a:pPr>
            <a:r>
              <a:rPr lang="en-US" dirty="0">
                <a:latin typeface="Times New Roman" pitchFamily="18" charset="0"/>
                <a:cs typeface="Times New Roman" pitchFamily="18" charset="0"/>
              </a:rPr>
              <a:t>NDT treatment is directed toward these rate limiting factors</a:t>
            </a:r>
          </a:p>
          <a:p>
            <a:pPr>
              <a:lnSpc>
                <a:spcPct val="150000"/>
              </a:lnSpc>
            </a:pPr>
            <a:endParaRPr lang="en-IN" dirty="0">
              <a:latin typeface="Times New Roman" pitchFamily="18" charset="0"/>
              <a:cs typeface="Times New Roman" pitchFamily="18"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Neuronal group selection theory</a:t>
            </a:r>
            <a:endParaRPr lang="en-IN" dirty="0"/>
          </a:p>
        </p:txBody>
      </p:sp>
      <p:sp>
        <p:nvSpPr>
          <p:cNvPr id="3" name="Content Placeholder 2"/>
          <p:cNvSpPr>
            <a:spLocks noGrp="1"/>
          </p:cNvSpPr>
          <p:nvPr>
            <p:ph sz="quarter" idx="1"/>
          </p:nvPr>
        </p:nvSpPr>
        <p:spPr/>
        <p:txBody>
          <a:bodyPr>
            <a:normAutofit/>
          </a:bodyPr>
          <a:lstStyle/>
          <a:p>
            <a:pPr>
              <a:lnSpc>
                <a:spcPct val="150000"/>
              </a:lnSpc>
            </a:pPr>
            <a:r>
              <a:rPr lang="en-US" dirty="0">
                <a:latin typeface="Times New Roman" pitchFamily="18" charset="0"/>
                <a:cs typeface="Times New Roman" pitchFamily="18" charset="0"/>
              </a:rPr>
              <a:t>NGST states that development starts with primary neuronal repertoires, with each repertoire consisting of multiple neuronal groups</a:t>
            </a:r>
          </a:p>
          <a:p>
            <a:pPr>
              <a:lnSpc>
                <a:spcPct val="150000"/>
              </a:lnSpc>
            </a:pPr>
            <a:r>
              <a:rPr lang="en-US" dirty="0">
                <a:latin typeface="Times New Roman" pitchFamily="18" charset="0"/>
                <a:cs typeface="Times New Roman" pitchFamily="18" charset="0"/>
              </a:rPr>
              <a:t>Genetic code forms the neuro anatomy, Primary repertoires</a:t>
            </a:r>
          </a:p>
          <a:p>
            <a:pPr>
              <a:lnSpc>
                <a:spcPct val="150000"/>
              </a:lnSpc>
            </a:pPr>
            <a:r>
              <a:rPr lang="en-US" dirty="0">
                <a:latin typeface="Times New Roman" pitchFamily="18" charset="0"/>
                <a:cs typeface="Times New Roman" pitchFamily="18" charset="0"/>
              </a:rPr>
              <a:t>Experience of moving strengthens or weakens Development of synergies, Secondary repertoires</a:t>
            </a:r>
            <a:endParaRPr lang="en-IN" dirty="0">
              <a:latin typeface="Times New Roman" pitchFamily="18" charset="0"/>
              <a:cs typeface="Times New Roman" pitchFamily="18"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4" name="VID-20180909-WA0005">
            <a:hlinkClick r:id="" action="ppaction://media"/>
          </p:cNvPr>
          <p:cNvPicPr>
            <a:picLocks noGrp="1" noChangeAspect="1"/>
          </p:cNvPicPr>
          <p:nvPr>
            <p:ph sz="quarter" idx="1"/>
            <a:videoFile r:link="rId1"/>
            <p:extLst>
              <p:ext uri="{DAA4B4D4-6D71-4841-9C94-3DE7FCFB9230}">
                <p14:media xmlns:p14="http://schemas.microsoft.com/office/powerpoint/2010/main" xmlns="" r:embed="rId3"/>
              </p:ext>
            </p:extLst>
          </p:nvPr>
        </p:nvPicPr>
        <p:blipFill>
          <a:blip r:embed="rId4"/>
          <a:stretch>
            <a:fillRect/>
          </a:stretch>
        </p:blipFill>
        <p:spPr>
          <a:xfrm>
            <a:off x="2873140" y="152400"/>
            <a:ext cx="3397720" cy="6003925"/>
          </a:xfrm>
        </p:spPr>
      </p:pic>
    </p:spTree>
    <p:extLst>
      <p:ext uri="{BB962C8B-B14F-4D97-AF65-F5344CB8AC3E}">
        <p14:creationId xmlns:p14="http://schemas.microsoft.com/office/powerpoint/2010/main" xmlns="" val="248968494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sz="quarter" idx="1"/>
          </p:nvPr>
        </p:nvSpPr>
        <p:spPr/>
        <p:txBody>
          <a:bodyPr/>
          <a:lstStyle/>
          <a:p>
            <a:pPr>
              <a:lnSpc>
                <a:spcPct val="150000"/>
              </a:lnSpc>
            </a:pPr>
            <a:r>
              <a:rPr lang="en-US" dirty="0">
                <a:latin typeface="Times New Roman" pitchFamily="18" charset="0"/>
                <a:cs typeface="Times New Roman" pitchFamily="18" charset="0"/>
              </a:rPr>
              <a:t>How selection process occurs:</a:t>
            </a:r>
          </a:p>
          <a:p>
            <a:pPr>
              <a:lnSpc>
                <a:spcPct val="150000"/>
              </a:lnSpc>
            </a:pPr>
            <a:r>
              <a:rPr lang="en-US" dirty="0">
                <a:latin typeface="Times New Roman" pitchFamily="18" charset="0"/>
                <a:cs typeface="Times New Roman" pitchFamily="18" charset="0"/>
              </a:rPr>
              <a:t>Parallel and reciprocal connections among many areas form the Inhibitory and excitatory connections</a:t>
            </a:r>
            <a:endParaRPr lang="en-IN" dirty="0">
              <a:latin typeface="Times New Roman" pitchFamily="18" charset="0"/>
              <a:cs typeface="Times New Roman" pitchFamily="18"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Generalized motor programme theory</a:t>
            </a:r>
            <a:endParaRPr lang="en-IN" dirty="0"/>
          </a:p>
        </p:txBody>
      </p:sp>
      <p:sp>
        <p:nvSpPr>
          <p:cNvPr id="3" name="Content Placeholder 2"/>
          <p:cNvSpPr>
            <a:spLocks noGrp="1"/>
          </p:cNvSpPr>
          <p:nvPr>
            <p:ph sz="quarter" idx="1"/>
          </p:nvPr>
        </p:nvSpPr>
        <p:spPr/>
        <p:txBody>
          <a:bodyPr/>
          <a:lstStyle/>
          <a:p>
            <a:pPr>
              <a:lnSpc>
                <a:spcPct val="150000"/>
              </a:lnSpc>
            </a:pPr>
            <a:r>
              <a:rPr lang="en-IN" dirty="0">
                <a:latin typeface="Times New Roman" pitchFamily="18" charset="0"/>
                <a:cs typeface="Times New Roman" pitchFamily="18" charset="0"/>
              </a:rPr>
              <a:t>Instructions are specified by the CNS</a:t>
            </a:r>
          </a:p>
          <a:p>
            <a:pPr>
              <a:lnSpc>
                <a:spcPct val="150000"/>
              </a:lnSpc>
            </a:pPr>
            <a:r>
              <a:rPr lang="en-IN" dirty="0">
                <a:latin typeface="Times New Roman" pitchFamily="18" charset="0"/>
                <a:cs typeface="Times New Roman" pitchFamily="18" charset="0"/>
              </a:rPr>
              <a:t>Control process is managed by a motor program</a:t>
            </a:r>
          </a:p>
          <a:p>
            <a:pPr>
              <a:lnSpc>
                <a:spcPct val="150000"/>
              </a:lnSpc>
            </a:pPr>
            <a:r>
              <a:rPr lang="en-IN" dirty="0">
                <a:latin typeface="Times New Roman" pitchFamily="18" charset="0"/>
                <a:cs typeface="Times New Roman" pitchFamily="18" charset="0"/>
              </a:rPr>
              <a:t>Motor program organises, initiates and carries out intended actions</a:t>
            </a:r>
          </a:p>
          <a:p>
            <a:pPr>
              <a:lnSpc>
                <a:spcPct val="150000"/>
              </a:lnSpc>
            </a:pPr>
            <a:endParaRPr lang="en-IN" dirty="0">
              <a:latin typeface="Times New Roman" pitchFamily="18" charset="0"/>
              <a:cs typeface="Times New Roman" pitchFamily="18"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323528" y="1201082"/>
            <a:ext cx="8572560" cy="5656918"/>
          </a:xfrm>
        </p:spPr>
        <p:txBody>
          <a:bodyPr>
            <a:normAutofit fontScale="85000" lnSpcReduction="20000"/>
          </a:bodyPr>
          <a:lstStyle/>
          <a:p>
            <a:pPr>
              <a:lnSpc>
                <a:spcPct val="150000"/>
              </a:lnSpc>
              <a:buFont typeface="Wingdings" pitchFamily="2" charset="2"/>
              <a:buChar char="v"/>
            </a:pPr>
            <a:r>
              <a:rPr lang="en-US" sz="3000" dirty="0">
                <a:latin typeface="Times New Roman" pitchFamily="18" charset="0"/>
                <a:cs typeface="Times New Roman" pitchFamily="18" charset="0"/>
              </a:rPr>
              <a:t>NDT is a problem solving approach to the examination and treatment of the impairments and functional limitations of individuals with neuropathology</a:t>
            </a:r>
          </a:p>
          <a:p>
            <a:pPr>
              <a:lnSpc>
                <a:spcPct val="150000"/>
              </a:lnSpc>
              <a:buNone/>
            </a:pPr>
            <a:endParaRPr lang="en-US" sz="3000" dirty="0">
              <a:latin typeface="Times New Roman" pitchFamily="18" charset="0"/>
              <a:cs typeface="Times New Roman" pitchFamily="18" charset="0"/>
            </a:endParaRPr>
          </a:p>
          <a:p>
            <a:pPr>
              <a:lnSpc>
                <a:spcPct val="150000"/>
              </a:lnSpc>
              <a:buFont typeface="Wingdings" pitchFamily="2" charset="2"/>
              <a:buChar char="v"/>
            </a:pPr>
            <a:r>
              <a:rPr lang="en-US" sz="3000" dirty="0">
                <a:latin typeface="Times New Roman" pitchFamily="18" charset="0"/>
                <a:cs typeface="Times New Roman" pitchFamily="18" charset="0"/>
              </a:rPr>
              <a:t>It focuses on analysis and treatment of sensorimotor impairments and functional limitations.</a:t>
            </a:r>
          </a:p>
          <a:p>
            <a:pPr>
              <a:lnSpc>
                <a:spcPct val="150000"/>
              </a:lnSpc>
              <a:buNone/>
            </a:pPr>
            <a:endParaRPr lang="en-US" sz="3000" dirty="0">
              <a:latin typeface="Times New Roman" pitchFamily="18" charset="0"/>
              <a:cs typeface="Times New Roman" pitchFamily="18" charset="0"/>
            </a:endParaRPr>
          </a:p>
          <a:p>
            <a:pPr>
              <a:lnSpc>
                <a:spcPct val="150000"/>
              </a:lnSpc>
              <a:buFont typeface="Wingdings" pitchFamily="2" charset="2"/>
              <a:buChar char="v"/>
            </a:pPr>
            <a:r>
              <a:rPr lang="en-US" sz="3000" dirty="0">
                <a:latin typeface="Times New Roman" pitchFamily="18" charset="0"/>
                <a:cs typeface="Times New Roman" pitchFamily="18" charset="0"/>
              </a:rPr>
              <a:t>NDT is a concept that focuses on the strengths and impairments of the individual client rather than a prescribed treatment of exercise </a:t>
            </a:r>
          </a:p>
          <a:p>
            <a:pPr>
              <a:buNone/>
            </a:pPr>
            <a:endParaRPr lang="en-IN" dirty="0">
              <a:latin typeface="Times New Roman" pitchFamily="18" charset="0"/>
              <a:cs typeface="Times New Roman" pitchFamily="18"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NDT Assumptions</a:t>
            </a:r>
            <a:endParaRPr lang="en-IN" dirty="0"/>
          </a:p>
        </p:txBody>
      </p:sp>
      <p:sp>
        <p:nvSpPr>
          <p:cNvPr id="3" name="Content Placeholder 2"/>
          <p:cNvSpPr>
            <a:spLocks noGrp="1"/>
          </p:cNvSpPr>
          <p:nvPr>
            <p:ph sz="quarter" idx="1"/>
          </p:nvPr>
        </p:nvSpPr>
        <p:spPr/>
        <p:txBody>
          <a:bodyPr>
            <a:normAutofit/>
          </a:bodyPr>
          <a:lstStyle/>
          <a:p>
            <a:r>
              <a:rPr lang="en-US" sz="3200" dirty="0">
                <a:solidFill>
                  <a:srgbClr val="0070C0"/>
                </a:solidFill>
                <a:latin typeface="Times New Roman" pitchFamily="18" charset="0"/>
                <a:cs typeface="Times New Roman" pitchFamily="18" charset="0"/>
              </a:rPr>
              <a:t>1.Impaired patterns of postural control and movement co-ordination </a:t>
            </a:r>
            <a:r>
              <a:rPr lang="en-US" sz="3200" dirty="0">
                <a:latin typeface="Times New Roman" pitchFamily="18" charset="0"/>
                <a:cs typeface="Times New Roman" pitchFamily="18" charset="0"/>
              </a:rPr>
              <a:t>– primary problems </a:t>
            </a:r>
          </a:p>
          <a:p>
            <a:endParaRPr lang="en-US" sz="3200" dirty="0">
              <a:latin typeface="Times New Roman" pitchFamily="18" charset="0"/>
              <a:cs typeface="Times New Roman" pitchFamily="18" charset="0"/>
            </a:endParaRPr>
          </a:p>
          <a:p>
            <a:r>
              <a:rPr lang="en-US" sz="3200" dirty="0">
                <a:latin typeface="Times New Roman" pitchFamily="18" charset="0"/>
                <a:cs typeface="Times New Roman" pitchFamily="18" charset="0"/>
              </a:rPr>
              <a:t>2.these problems are </a:t>
            </a:r>
            <a:r>
              <a:rPr lang="en-US" sz="3200" dirty="0">
                <a:solidFill>
                  <a:srgbClr val="0070C0"/>
                </a:solidFill>
                <a:latin typeface="Times New Roman" pitchFamily="18" charset="0"/>
                <a:cs typeface="Times New Roman" pitchFamily="18" charset="0"/>
              </a:rPr>
              <a:t>changeable and function improves when treated in task specific context</a:t>
            </a:r>
          </a:p>
          <a:p>
            <a:endParaRPr lang="en-US" sz="3200" dirty="0">
              <a:latin typeface="Times New Roman" pitchFamily="18" charset="0"/>
              <a:cs typeface="Times New Roman" pitchFamily="18" charset="0"/>
            </a:endParaRPr>
          </a:p>
          <a:p>
            <a:pPr>
              <a:buNone/>
            </a:pPr>
            <a:endParaRPr lang="en-US" sz="3200" dirty="0">
              <a:latin typeface="Times New Roman" pitchFamily="18" charset="0"/>
              <a:cs typeface="Times New Roman" pitchFamily="18" charset="0"/>
            </a:endParaRPr>
          </a:p>
          <a:p>
            <a:pPr>
              <a:buNone/>
            </a:pPr>
            <a:endParaRPr lang="en-US" sz="3200" dirty="0">
              <a:latin typeface="Times New Roman" pitchFamily="18" charset="0"/>
              <a:cs typeface="Times New Roman" pitchFamily="18" charset="0"/>
            </a:endParaRPr>
          </a:p>
          <a:p>
            <a:endParaRPr lang="en-US" sz="3200" dirty="0">
              <a:latin typeface="Times New Roman" pitchFamily="18" charset="0"/>
              <a:cs typeface="Times New Roman" pitchFamily="18" charset="0"/>
            </a:endParaRPr>
          </a:p>
          <a:p>
            <a:endParaRPr lang="en-US" sz="3200" dirty="0">
              <a:latin typeface="Times New Roman" pitchFamily="18" charset="0"/>
              <a:cs typeface="Times New Roman" pitchFamily="18" charset="0"/>
            </a:endParaRPr>
          </a:p>
          <a:p>
            <a:endParaRPr lang="en-US" sz="3200" dirty="0">
              <a:latin typeface="Times New Roman" pitchFamily="18" charset="0"/>
              <a:cs typeface="Times New Roman" pitchFamily="18" charset="0"/>
            </a:endParaRPr>
          </a:p>
          <a:p>
            <a:pPr>
              <a:buNone/>
            </a:pPr>
            <a:endParaRPr lang="en-IN" sz="3200" dirty="0">
              <a:latin typeface="Times New Roman" pitchFamily="18" charset="0"/>
              <a:cs typeface="Times New Roman" pitchFamily="18"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endParaRPr lang="en-IN" dirty="0"/>
          </a:p>
        </p:txBody>
      </p:sp>
      <p:sp>
        <p:nvSpPr>
          <p:cNvPr id="3" name="Content Placeholder 2"/>
          <p:cNvSpPr>
            <a:spLocks noGrp="1"/>
          </p:cNvSpPr>
          <p:nvPr>
            <p:ph sz="quarter" idx="1"/>
          </p:nvPr>
        </p:nvSpPr>
        <p:spPr/>
        <p:txBody>
          <a:bodyPr>
            <a:normAutofit/>
          </a:bodyPr>
          <a:lstStyle/>
          <a:p>
            <a:r>
              <a:rPr lang="en-US" sz="3200" dirty="0">
                <a:solidFill>
                  <a:srgbClr val="0070C0"/>
                </a:solidFill>
                <a:latin typeface="Times New Roman" pitchFamily="18" charset="0"/>
                <a:cs typeface="Times New Roman" pitchFamily="18" charset="0"/>
              </a:rPr>
              <a:t>3.Sensorimotor impairments </a:t>
            </a:r>
            <a:r>
              <a:rPr lang="en-US" sz="3200" dirty="0">
                <a:latin typeface="Times New Roman" pitchFamily="18" charset="0"/>
                <a:cs typeface="Times New Roman" pitchFamily="18" charset="0"/>
              </a:rPr>
              <a:t>affect whole individual –community, independence ,QOL</a:t>
            </a:r>
          </a:p>
          <a:p>
            <a:endParaRPr lang="en-US" sz="3200" dirty="0">
              <a:latin typeface="Times New Roman" pitchFamily="18" charset="0"/>
              <a:cs typeface="Times New Roman" pitchFamily="18" charset="0"/>
            </a:endParaRPr>
          </a:p>
          <a:p>
            <a:endParaRPr lang="en-US" sz="3200" dirty="0">
              <a:latin typeface="Times New Roman" pitchFamily="18" charset="0"/>
              <a:cs typeface="Times New Roman" pitchFamily="18" charset="0"/>
            </a:endParaRPr>
          </a:p>
          <a:p>
            <a:r>
              <a:rPr lang="en-US" sz="3200" dirty="0">
                <a:solidFill>
                  <a:srgbClr val="0070C0"/>
                </a:solidFill>
                <a:latin typeface="Times New Roman" pitchFamily="18" charset="0"/>
                <a:cs typeface="Times New Roman" pitchFamily="18" charset="0"/>
              </a:rPr>
              <a:t>4.working knowledge of typical adaptive motor development</a:t>
            </a:r>
            <a:r>
              <a:rPr lang="en-US" sz="3200" dirty="0">
                <a:latin typeface="Times New Roman" pitchFamily="18" charset="0"/>
                <a:cs typeface="Times New Roman" pitchFamily="18" charset="0"/>
              </a:rPr>
              <a:t> and how it changes provides a frame work</a:t>
            </a:r>
          </a:p>
          <a:p>
            <a:pPr>
              <a:buNone/>
            </a:pPr>
            <a:endParaRPr lang="en-IN" sz="3200" dirty="0">
              <a:latin typeface="Times New Roman" pitchFamily="18" charset="0"/>
              <a:cs typeface="Times New Roman" pitchFamily="18"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sz="quarter" idx="1"/>
          </p:nvPr>
        </p:nvSpPr>
        <p:spPr/>
        <p:txBody>
          <a:bodyPr>
            <a:normAutofit/>
          </a:bodyPr>
          <a:lstStyle/>
          <a:p>
            <a:r>
              <a:rPr lang="en-US" sz="3200" dirty="0">
                <a:latin typeface="Times New Roman" pitchFamily="18" charset="0"/>
                <a:cs typeface="Times New Roman" pitchFamily="18" charset="0"/>
              </a:rPr>
              <a:t>5.NDT clinicians focus on </a:t>
            </a:r>
            <a:r>
              <a:rPr lang="en-US" sz="3200" dirty="0">
                <a:solidFill>
                  <a:srgbClr val="0070C0"/>
                </a:solidFill>
                <a:latin typeface="Times New Roman" pitchFamily="18" charset="0"/>
                <a:cs typeface="Times New Roman" pitchFamily="18" charset="0"/>
              </a:rPr>
              <a:t>changing movement strategies</a:t>
            </a:r>
            <a:r>
              <a:rPr lang="en-US" sz="3200" dirty="0">
                <a:latin typeface="Times New Roman" pitchFamily="18" charset="0"/>
                <a:cs typeface="Times New Roman" pitchFamily="18" charset="0"/>
              </a:rPr>
              <a:t> to achieve </a:t>
            </a:r>
            <a:r>
              <a:rPr lang="en-US" sz="3200" dirty="0">
                <a:solidFill>
                  <a:srgbClr val="0070C0"/>
                </a:solidFill>
                <a:latin typeface="Times New Roman" pitchFamily="18" charset="0"/>
                <a:cs typeface="Times New Roman" pitchFamily="18" charset="0"/>
              </a:rPr>
              <a:t>best energy efficient performance </a:t>
            </a:r>
            <a:endParaRPr lang="en-IN" sz="3200" dirty="0">
              <a:solidFill>
                <a:srgbClr val="0070C0"/>
              </a:solidFill>
              <a:latin typeface="Times New Roman" pitchFamily="18" charset="0"/>
              <a:cs typeface="Times New Roman" pitchFamily="18" charset="0"/>
            </a:endParaRPr>
          </a:p>
          <a:p>
            <a:endParaRPr lang="en-US" sz="3200" dirty="0">
              <a:latin typeface="Times New Roman" pitchFamily="18" charset="0"/>
              <a:cs typeface="Times New Roman" pitchFamily="18" charset="0"/>
            </a:endParaRPr>
          </a:p>
          <a:p>
            <a:endParaRPr lang="en-US" sz="3200" dirty="0">
              <a:latin typeface="Times New Roman" pitchFamily="18" charset="0"/>
              <a:cs typeface="Times New Roman" pitchFamily="18" charset="0"/>
            </a:endParaRPr>
          </a:p>
          <a:p>
            <a:r>
              <a:rPr lang="en-US" sz="3200" dirty="0">
                <a:latin typeface="Times New Roman" pitchFamily="18" charset="0"/>
                <a:cs typeface="Times New Roman" pitchFamily="18" charset="0"/>
              </a:rPr>
              <a:t>6.</a:t>
            </a:r>
            <a:r>
              <a:rPr lang="en-US" sz="3200" dirty="0">
                <a:solidFill>
                  <a:srgbClr val="0070C0"/>
                </a:solidFill>
                <a:latin typeface="Times New Roman" pitchFamily="18" charset="0"/>
                <a:cs typeface="Times New Roman" pitchFamily="18" charset="0"/>
              </a:rPr>
              <a:t>Movement</a:t>
            </a:r>
            <a:r>
              <a:rPr lang="en-US" sz="3200" dirty="0">
                <a:latin typeface="Times New Roman" pitchFamily="18" charset="0"/>
                <a:cs typeface="Times New Roman" pitchFamily="18" charset="0"/>
              </a:rPr>
              <a:t> is linked to sensory processing in two ways: </a:t>
            </a:r>
            <a:r>
              <a:rPr lang="en-US" sz="3200" dirty="0">
                <a:solidFill>
                  <a:srgbClr val="0070C0"/>
                </a:solidFill>
                <a:latin typeface="Times New Roman" pitchFamily="18" charset="0"/>
                <a:cs typeface="Times New Roman" pitchFamily="18" charset="0"/>
              </a:rPr>
              <a:t>feed back and feed forward model</a:t>
            </a:r>
          </a:p>
          <a:p>
            <a:endParaRPr lang="en-US" sz="3200" dirty="0">
              <a:solidFill>
                <a:srgbClr val="0070C0"/>
              </a:solidFill>
              <a:latin typeface="Times New Roman" pitchFamily="18" charset="0"/>
              <a:cs typeface="Times New Roman" pitchFamily="18" charset="0"/>
            </a:endParaRPr>
          </a:p>
          <a:p>
            <a:endParaRPr lang="en-US" sz="3200" dirty="0">
              <a:solidFill>
                <a:srgbClr val="0070C0"/>
              </a:solidFill>
              <a:latin typeface="Times New Roman" pitchFamily="18" charset="0"/>
              <a:cs typeface="Times New Roman" pitchFamily="18"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sz="quarter" idx="1"/>
          </p:nvPr>
        </p:nvSpPr>
        <p:spPr/>
        <p:txBody>
          <a:bodyPr>
            <a:normAutofit/>
          </a:bodyPr>
          <a:lstStyle/>
          <a:p>
            <a:r>
              <a:rPr lang="en-US" sz="3200" dirty="0">
                <a:latin typeface="Times New Roman" pitchFamily="18" charset="0"/>
                <a:cs typeface="Times New Roman" pitchFamily="18" charset="0"/>
              </a:rPr>
              <a:t>7.Intervention includes </a:t>
            </a:r>
            <a:r>
              <a:rPr lang="en-US" sz="3200" dirty="0">
                <a:solidFill>
                  <a:srgbClr val="0070C0"/>
                </a:solidFill>
                <a:latin typeface="Times New Roman" pitchFamily="18" charset="0"/>
                <a:cs typeface="Times New Roman" pitchFamily="18" charset="0"/>
              </a:rPr>
              <a:t>individuals active initiation and participation and manual guidance and direct handling</a:t>
            </a:r>
          </a:p>
          <a:p>
            <a:endParaRPr lang="en-US" sz="3200" dirty="0">
              <a:solidFill>
                <a:srgbClr val="0070C0"/>
              </a:solidFill>
              <a:latin typeface="Times New Roman" pitchFamily="18" charset="0"/>
              <a:cs typeface="Times New Roman" pitchFamily="18" charset="0"/>
            </a:endParaRPr>
          </a:p>
          <a:p>
            <a:endParaRPr lang="en-US" sz="3200" dirty="0">
              <a:solidFill>
                <a:srgbClr val="0070C0"/>
              </a:solidFill>
              <a:latin typeface="Times New Roman" pitchFamily="18" charset="0"/>
              <a:cs typeface="Times New Roman" pitchFamily="18" charset="0"/>
            </a:endParaRPr>
          </a:p>
          <a:p>
            <a:r>
              <a:rPr lang="en-US" sz="3200" dirty="0">
                <a:latin typeface="Times New Roman" pitchFamily="18" charset="0"/>
                <a:cs typeface="Times New Roman" pitchFamily="18" charset="0"/>
              </a:rPr>
              <a:t>8.NDT uses </a:t>
            </a:r>
            <a:r>
              <a:rPr lang="en-US" sz="3200" dirty="0">
                <a:solidFill>
                  <a:srgbClr val="0070C0"/>
                </a:solidFill>
                <a:latin typeface="Times New Roman" pitchFamily="18" charset="0"/>
                <a:cs typeface="Times New Roman" pitchFamily="18" charset="0"/>
              </a:rPr>
              <a:t>movement analysis –identify missing and atypical components</a:t>
            </a:r>
          </a:p>
          <a:p>
            <a:endParaRPr lang="en-IN" sz="3200" dirty="0">
              <a:solidFill>
                <a:srgbClr val="0070C0"/>
              </a:solidFill>
              <a:latin typeface="Times New Roman" pitchFamily="18" charset="0"/>
              <a:cs typeface="Times New Roman" pitchFamily="18"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dirty="0">
              <a:latin typeface="Times New Roman" pitchFamily="18" charset="0"/>
              <a:cs typeface="Times New Roman" pitchFamily="18" charset="0"/>
            </a:endParaRPr>
          </a:p>
        </p:txBody>
      </p:sp>
      <p:sp>
        <p:nvSpPr>
          <p:cNvPr id="3" name="Content Placeholder 2"/>
          <p:cNvSpPr>
            <a:spLocks noGrp="1"/>
          </p:cNvSpPr>
          <p:nvPr>
            <p:ph sz="quarter" idx="1"/>
          </p:nvPr>
        </p:nvSpPr>
        <p:spPr/>
        <p:txBody>
          <a:bodyPr>
            <a:normAutofit/>
          </a:bodyPr>
          <a:lstStyle/>
          <a:p>
            <a:r>
              <a:rPr lang="en-US" sz="3200" dirty="0">
                <a:solidFill>
                  <a:srgbClr val="0070C0"/>
                </a:solidFill>
                <a:latin typeface="Times New Roman" pitchFamily="18" charset="0"/>
                <a:cs typeface="Times New Roman" pitchFamily="18" charset="0"/>
              </a:rPr>
              <a:t>9.ongoing evaluation </a:t>
            </a:r>
            <a:r>
              <a:rPr lang="en-US" sz="3200" dirty="0">
                <a:latin typeface="Times New Roman" pitchFamily="18" charset="0"/>
                <a:cs typeface="Times New Roman" pitchFamily="18" charset="0"/>
              </a:rPr>
              <a:t>occurs through out every treatment session</a:t>
            </a:r>
          </a:p>
          <a:p>
            <a:endParaRPr lang="en-US" sz="3200" dirty="0">
              <a:latin typeface="Times New Roman" pitchFamily="18" charset="0"/>
              <a:cs typeface="Times New Roman" pitchFamily="18" charset="0"/>
            </a:endParaRPr>
          </a:p>
          <a:p>
            <a:endParaRPr lang="en-US" sz="3200" dirty="0">
              <a:latin typeface="Times New Roman" pitchFamily="18" charset="0"/>
              <a:cs typeface="Times New Roman" pitchFamily="18" charset="0"/>
            </a:endParaRPr>
          </a:p>
          <a:p>
            <a:r>
              <a:rPr lang="en-US" sz="3200" dirty="0">
                <a:solidFill>
                  <a:srgbClr val="0070C0"/>
                </a:solidFill>
                <a:latin typeface="Times New Roman" pitchFamily="18" charset="0"/>
                <a:cs typeface="Times New Roman" pitchFamily="18" charset="0"/>
              </a:rPr>
              <a:t>10.Aim of NDT </a:t>
            </a:r>
            <a:r>
              <a:rPr lang="en-US" sz="3200" dirty="0">
                <a:latin typeface="Times New Roman" pitchFamily="18" charset="0"/>
                <a:cs typeface="Times New Roman" pitchFamily="18" charset="0"/>
              </a:rPr>
              <a:t>is to </a:t>
            </a:r>
            <a:r>
              <a:rPr lang="en-US" sz="3200" dirty="0">
                <a:solidFill>
                  <a:srgbClr val="0070C0"/>
                </a:solidFill>
                <a:latin typeface="Times New Roman" pitchFamily="18" charset="0"/>
                <a:cs typeface="Times New Roman" pitchFamily="18" charset="0"/>
              </a:rPr>
              <a:t>optimize function</a:t>
            </a:r>
            <a:endParaRPr lang="en-IN" sz="3200" dirty="0">
              <a:solidFill>
                <a:srgbClr val="0070C0"/>
              </a:solidFill>
              <a:latin typeface="Times New Roman" pitchFamily="18" charset="0"/>
              <a:cs typeface="Times New Roman" pitchFamily="18"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Additional assumptions</a:t>
            </a:r>
            <a:endParaRPr lang="en-IN" dirty="0"/>
          </a:p>
        </p:txBody>
      </p:sp>
      <p:sp>
        <p:nvSpPr>
          <p:cNvPr id="3" name="Content Placeholder 2"/>
          <p:cNvSpPr>
            <a:spLocks noGrp="1"/>
          </p:cNvSpPr>
          <p:nvPr>
            <p:ph sz="quarter" idx="1"/>
          </p:nvPr>
        </p:nvSpPr>
        <p:spPr/>
        <p:txBody>
          <a:bodyPr>
            <a:normAutofit/>
          </a:bodyPr>
          <a:lstStyle/>
          <a:p>
            <a:r>
              <a:rPr lang="en-US" sz="3200" dirty="0">
                <a:solidFill>
                  <a:srgbClr val="0070C0"/>
                </a:solidFill>
                <a:latin typeface="Times New Roman" pitchFamily="18" charset="0"/>
                <a:cs typeface="Times New Roman" pitchFamily="18" charset="0"/>
              </a:rPr>
              <a:t>11.NDT and systems theory</a:t>
            </a:r>
            <a:r>
              <a:rPr lang="en-US" sz="3200" dirty="0">
                <a:latin typeface="Times New Roman" pitchFamily="18" charset="0"/>
                <a:cs typeface="Times New Roman" pitchFamily="18" charset="0"/>
              </a:rPr>
              <a:t>: Individual, Task and Environment </a:t>
            </a:r>
          </a:p>
          <a:p>
            <a:endParaRPr lang="en-US" sz="3200" dirty="0">
              <a:latin typeface="Times New Roman" pitchFamily="18" charset="0"/>
              <a:cs typeface="Times New Roman" pitchFamily="18" charset="0"/>
            </a:endParaRPr>
          </a:p>
          <a:p>
            <a:endParaRPr lang="en-US" sz="3200" dirty="0">
              <a:latin typeface="Times New Roman" pitchFamily="18" charset="0"/>
              <a:cs typeface="Times New Roman" pitchFamily="18" charset="0"/>
            </a:endParaRPr>
          </a:p>
          <a:p>
            <a:r>
              <a:rPr lang="en-US" sz="3200" dirty="0">
                <a:latin typeface="Times New Roman" pitchFamily="18" charset="0"/>
                <a:cs typeface="Times New Roman" pitchFamily="18" charset="0"/>
              </a:rPr>
              <a:t>12. Movement is organized around </a:t>
            </a:r>
            <a:r>
              <a:rPr lang="en-US" sz="3200" dirty="0" err="1">
                <a:solidFill>
                  <a:srgbClr val="0070C0"/>
                </a:solidFill>
                <a:latin typeface="Times New Roman" pitchFamily="18" charset="0"/>
                <a:cs typeface="Times New Roman" pitchFamily="18" charset="0"/>
              </a:rPr>
              <a:t>behaviour</a:t>
            </a:r>
            <a:r>
              <a:rPr lang="en-US" sz="3200" dirty="0">
                <a:solidFill>
                  <a:srgbClr val="0070C0"/>
                </a:solidFill>
                <a:latin typeface="Times New Roman" pitchFamily="18" charset="0"/>
                <a:cs typeface="Times New Roman" pitchFamily="18" charset="0"/>
              </a:rPr>
              <a:t> goals</a:t>
            </a:r>
            <a:endParaRPr lang="en-IN" sz="3200" dirty="0">
              <a:solidFill>
                <a:srgbClr val="0070C0"/>
              </a:solidFill>
              <a:latin typeface="Times New Roman" pitchFamily="18" charset="0"/>
              <a:cs typeface="Times New Roman" pitchFamily="18"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sz="quarter" idx="1"/>
          </p:nvPr>
        </p:nvSpPr>
        <p:spPr/>
        <p:txBody>
          <a:bodyPr>
            <a:normAutofit/>
          </a:bodyPr>
          <a:lstStyle/>
          <a:p>
            <a:r>
              <a:rPr lang="en-US" sz="3200" dirty="0">
                <a:latin typeface="Times New Roman" pitchFamily="18" charset="0"/>
                <a:cs typeface="Times New Roman" pitchFamily="18" charset="0"/>
              </a:rPr>
              <a:t>13.All individuals have </a:t>
            </a:r>
            <a:r>
              <a:rPr lang="en-US" sz="3200" dirty="0">
                <a:solidFill>
                  <a:srgbClr val="0070C0"/>
                </a:solidFill>
                <a:latin typeface="Times New Roman" pitchFamily="18" charset="0"/>
                <a:cs typeface="Times New Roman" pitchFamily="18" charset="0"/>
              </a:rPr>
              <a:t>competencies</a:t>
            </a:r>
            <a:r>
              <a:rPr lang="en-US" sz="3200" dirty="0">
                <a:latin typeface="Times New Roman" pitchFamily="18" charset="0"/>
                <a:cs typeface="Times New Roman" pitchFamily="18" charset="0"/>
              </a:rPr>
              <a:t> and </a:t>
            </a:r>
            <a:r>
              <a:rPr lang="en-US" sz="3200" dirty="0">
                <a:solidFill>
                  <a:srgbClr val="0070C0"/>
                </a:solidFill>
                <a:latin typeface="Times New Roman" pitchFamily="18" charset="0"/>
                <a:cs typeface="Times New Roman" pitchFamily="18" charset="0"/>
              </a:rPr>
              <a:t>strengths</a:t>
            </a:r>
            <a:r>
              <a:rPr lang="en-US" sz="3200" dirty="0">
                <a:latin typeface="Times New Roman" pitchFamily="18" charset="0"/>
                <a:cs typeface="Times New Roman" pitchFamily="18" charset="0"/>
              </a:rPr>
              <a:t> in various systems</a:t>
            </a:r>
          </a:p>
          <a:p>
            <a:pPr>
              <a:buNone/>
            </a:pPr>
            <a:endParaRPr lang="en-US" sz="3200" dirty="0">
              <a:latin typeface="Times New Roman" pitchFamily="18" charset="0"/>
              <a:cs typeface="Times New Roman" pitchFamily="18" charset="0"/>
            </a:endParaRPr>
          </a:p>
          <a:p>
            <a:endParaRPr lang="en-US" sz="3200" dirty="0">
              <a:latin typeface="Times New Roman" pitchFamily="18" charset="0"/>
              <a:cs typeface="Times New Roman" pitchFamily="18" charset="0"/>
            </a:endParaRPr>
          </a:p>
          <a:p>
            <a:r>
              <a:rPr lang="en-US" sz="3200" dirty="0">
                <a:latin typeface="Times New Roman" pitchFamily="18" charset="0"/>
                <a:cs typeface="Times New Roman" pitchFamily="18" charset="0"/>
              </a:rPr>
              <a:t>14.</a:t>
            </a:r>
            <a:r>
              <a:rPr lang="en-US" sz="3200" dirty="0">
                <a:solidFill>
                  <a:srgbClr val="0070C0"/>
                </a:solidFill>
                <a:latin typeface="Times New Roman" pitchFamily="18" charset="0"/>
                <a:cs typeface="Times New Roman" pitchFamily="18" charset="0"/>
              </a:rPr>
              <a:t>Ability </a:t>
            </a:r>
            <a:r>
              <a:rPr lang="en-US" sz="3200" dirty="0">
                <a:latin typeface="Times New Roman" pitchFamily="18" charset="0"/>
                <a:cs typeface="Times New Roman" pitchFamily="18" charset="0"/>
              </a:rPr>
              <a:t>of an individual to select and match </a:t>
            </a:r>
            <a:r>
              <a:rPr lang="en-US" sz="3200" dirty="0">
                <a:solidFill>
                  <a:srgbClr val="0070C0"/>
                </a:solidFill>
                <a:latin typeface="Times New Roman" pitchFamily="18" charset="0"/>
                <a:cs typeface="Times New Roman" pitchFamily="18" charset="0"/>
              </a:rPr>
              <a:t>various global neuronal maps </a:t>
            </a:r>
            <a:r>
              <a:rPr lang="en-US" sz="3200" dirty="0">
                <a:latin typeface="Times New Roman" pitchFamily="18" charset="0"/>
                <a:cs typeface="Times New Roman" pitchFamily="18" charset="0"/>
              </a:rPr>
              <a:t>with potentially infinite number of movement combinations </a:t>
            </a:r>
            <a:endParaRPr lang="en-IN" sz="3200" dirty="0">
              <a:latin typeface="Times New Roman" pitchFamily="18" charset="0"/>
              <a:cs typeface="Times New Roman" pitchFamily="18"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4" name="VID-20180909-WA0006">
            <a:hlinkClick r:id="" action="ppaction://media"/>
          </p:cNvPr>
          <p:cNvPicPr>
            <a:picLocks noGrp="1" noChangeAspect="1"/>
          </p:cNvPicPr>
          <p:nvPr>
            <p:ph sz="quarter" idx="1"/>
            <a:videoFile r:link="rId1"/>
            <p:extLst>
              <p:ext uri="{DAA4B4D4-6D71-4841-9C94-3DE7FCFB9230}">
                <p14:media xmlns:p14="http://schemas.microsoft.com/office/powerpoint/2010/main" xmlns="" r:embed="rId3"/>
              </p:ext>
            </p:extLst>
          </p:nvPr>
        </p:nvPicPr>
        <p:blipFill>
          <a:blip r:embed="rId4"/>
          <a:stretch>
            <a:fillRect/>
          </a:stretch>
        </p:blipFill>
        <p:spPr>
          <a:xfrm>
            <a:off x="2865388" y="205990"/>
            <a:ext cx="3413224" cy="6031322"/>
          </a:xfrm>
        </p:spPr>
      </p:pic>
    </p:spTree>
    <p:extLst>
      <p:ext uri="{BB962C8B-B14F-4D97-AF65-F5344CB8AC3E}">
        <p14:creationId xmlns:p14="http://schemas.microsoft.com/office/powerpoint/2010/main" xmlns="" val="43913985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sz="quarter" idx="1"/>
          </p:nvPr>
        </p:nvSpPr>
        <p:spPr/>
        <p:txBody>
          <a:bodyPr>
            <a:normAutofit/>
          </a:bodyPr>
          <a:lstStyle/>
          <a:p>
            <a:r>
              <a:rPr lang="en-US" sz="3200" dirty="0">
                <a:latin typeface="Times New Roman" pitchFamily="18" charset="0"/>
                <a:cs typeface="Times New Roman" pitchFamily="18" charset="0"/>
              </a:rPr>
              <a:t>15.NDT uses model of </a:t>
            </a:r>
            <a:r>
              <a:rPr lang="en-US" sz="3200" dirty="0">
                <a:solidFill>
                  <a:srgbClr val="0070C0"/>
                </a:solidFill>
                <a:latin typeface="Times New Roman" pitchFamily="18" charset="0"/>
                <a:cs typeface="Times New Roman" pitchFamily="18" charset="0"/>
              </a:rPr>
              <a:t>enablement and disablement </a:t>
            </a:r>
          </a:p>
          <a:p>
            <a:endParaRPr lang="en-US" sz="3200" dirty="0">
              <a:solidFill>
                <a:srgbClr val="0070C0"/>
              </a:solidFill>
              <a:latin typeface="Times New Roman" pitchFamily="18" charset="0"/>
              <a:cs typeface="Times New Roman" pitchFamily="18" charset="0"/>
            </a:endParaRPr>
          </a:p>
          <a:p>
            <a:endParaRPr lang="en-US" sz="3200" dirty="0">
              <a:solidFill>
                <a:srgbClr val="0070C0"/>
              </a:solidFill>
              <a:latin typeface="Times New Roman" pitchFamily="18" charset="0"/>
              <a:cs typeface="Times New Roman" pitchFamily="18" charset="0"/>
            </a:endParaRPr>
          </a:p>
          <a:p>
            <a:r>
              <a:rPr lang="en-US" sz="3200" dirty="0">
                <a:latin typeface="Times New Roman" pitchFamily="18" charset="0"/>
                <a:cs typeface="Times New Roman" pitchFamily="18" charset="0"/>
              </a:rPr>
              <a:t>16.Design </a:t>
            </a:r>
            <a:r>
              <a:rPr lang="en-US" sz="3200" dirty="0">
                <a:solidFill>
                  <a:srgbClr val="0070C0"/>
                </a:solidFill>
                <a:latin typeface="Times New Roman" pitchFamily="18" charset="0"/>
                <a:cs typeface="Times New Roman" pitchFamily="18" charset="0"/>
              </a:rPr>
              <a:t>intervention</a:t>
            </a:r>
            <a:r>
              <a:rPr lang="en-US" sz="3200" dirty="0">
                <a:latin typeface="Times New Roman" pitchFamily="18" charset="0"/>
                <a:cs typeface="Times New Roman" pitchFamily="18" charset="0"/>
              </a:rPr>
              <a:t> by establishing </a:t>
            </a:r>
            <a:r>
              <a:rPr lang="en-US" sz="3200" dirty="0">
                <a:solidFill>
                  <a:srgbClr val="0070C0"/>
                </a:solidFill>
                <a:latin typeface="Times New Roman" pitchFamily="18" charset="0"/>
                <a:cs typeface="Times New Roman" pitchFamily="18" charset="0"/>
              </a:rPr>
              <a:t>functional out comes involving client and caregivers</a:t>
            </a:r>
            <a:endParaRPr lang="en-IN" sz="3200" dirty="0">
              <a:solidFill>
                <a:srgbClr val="0070C0"/>
              </a:solidFill>
              <a:latin typeface="Times New Roman" pitchFamily="18" charset="0"/>
              <a:cs typeface="Times New Roman" pitchFamily="18"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sz="quarter" idx="1"/>
          </p:nvPr>
        </p:nvSpPr>
        <p:spPr/>
        <p:txBody>
          <a:bodyPr>
            <a:normAutofit/>
          </a:bodyPr>
          <a:lstStyle/>
          <a:p>
            <a:r>
              <a:rPr lang="en-US" sz="3200" dirty="0">
                <a:latin typeface="Times New Roman" pitchFamily="18" charset="0"/>
                <a:cs typeface="Times New Roman" pitchFamily="18" charset="0"/>
              </a:rPr>
              <a:t>17.</a:t>
            </a:r>
            <a:r>
              <a:rPr lang="en-US" sz="3200" dirty="0">
                <a:solidFill>
                  <a:srgbClr val="0070C0"/>
                </a:solidFill>
                <a:latin typeface="Times New Roman" pitchFamily="18" charset="0"/>
                <a:cs typeface="Times New Roman" pitchFamily="18" charset="0"/>
              </a:rPr>
              <a:t>Intervention </a:t>
            </a:r>
            <a:r>
              <a:rPr lang="en-US" sz="3200" dirty="0">
                <a:latin typeface="Times New Roman" pitchFamily="18" charset="0"/>
                <a:cs typeface="Times New Roman" pitchFamily="18" charset="0"/>
              </a:rPr>
              <a:t>programmes are designed to </a:t>
            </a:r>
            <a:r>
              <a:rPr lang="en-US" sz="3200" dirty="0">
                <a:solidFill>
                  <a:srgbClr val="0070C0"/>
                </a:solidFill>
                <a:latin typeface="Times New Roman" pitchFamily="18" charset="0"/>
                <a:cs typeface="Times New Roman" pitchFamily="18" charset="0"/>
              </a:rPr>
              <a:t>serve clients </a:t>
            </a:r>
            <a:r>
              <a:rPr lang="en-US" sz="3200" dirty="0">
                <a:latin typeface="Times New Roman" pitchFamily="18" charset="0"/>
                <a:cs typeface="Times New Roman" pitchFamily="18" charset="0"/>
              </a:rPr>
              <a:t>through out their </a:t>
            </a:r>
            <a:r>
              <a:rPr lang="en-US" sz="3200" dirty="0">
                <a:solidFill>
                  <a:srgbClr val="0070C0"/>
                </a:solidFill>
                <a:latin typeface="Times New Roman" pitchFamily="18" charset="0"/>
                <a:cs typeface="Times New Roman" pitchFamily="18" charset="0"/>
              </a:rPr>
              <a:t>lifetime</a:t>
            </a:r>
          </a:p>
          <a:p>
            <a:endParaRPr lang="en-US" sz="3200" dirty="0">
              <a:solidFill>
                <a:srgbClr val="0070C0"/>
              </a:solidFill>
              <a:latin typeface="Times New Roman" pitchFamily="18" charset="0"/>
              <a:cs typeface="Times New Roman" pitchFamily="18" charset="0"/>
            </a:endParaRPr>
          </a:p>
          <a:p>
            <a:endParaRPr lang="en-US" sz="3200" dirty="0">
              <a:solidFill>
                <a:srgbClr val="0070C0"/>
              </a:solidFill>
              <a:latin typeface="Times New Roman" pitchFamily="18" charset="0"/>
              <a:cs typeface="Times New Roman" pitchFamily="18" charset="0"/>
            </a:endParaRPr>
          </a:p>
          <a:p>
            <a:r>
              <a:rPr lang="en-US" sz="3200" dirty="0">
                <a:solidFill>
                  <a:srgbClr val="0070C0"/>
                </a:solidFill>
                <a:latin typeface="Times New Roman" pitchFamily="18" charset="0"/>
                <a:cs typeface="Times New Roman" pitchFamily="18" charset="0"/>
              </a:rPr>
              <a:t>18.learning or relearning</a:t>
            </a:r>
            <a:r>
              <a:rPr lang="en-US" sz="3200" dirty="0">
                <a:latin typeface="Times New Roman" pitchFamily="18" charset="0"/>
                <a:cs typeface="Times New Roman" pitchFamily="18" charset="0"/>
              </a:rPr>
              <a:t>  motor skills and improving motor performance needs both </a:t>
            </a:r>
            <a:r>
              <a:rPr lang="en-US" sz="3200" dirty="0">
                <a:solidFill>
                  <a:srgbClr val="0070C0"/>
                </a:solidFill>
                <a:latin typeface="Times New Roman" pitchFamily="18" charset="0"/>
                <a:cs typeface="Times New Roman" pitchFamily="18" charset="0"/>
              </a:rPr>
              <a:t>practice and experience</a:t>
            </a:r>
            <a:endParaRPr lang="en-IN" sz="3200" dirty="0">
              <a:solidFill>
                <a:srgbClr val="0070C0"/>
              </a:solidFill>
              <a:latin typeface="Times New Roman" pitchFamily="18" charset="0"/>
              <a:cs typeface="Times New Roman" pitchFamily="18"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sz="quarter" idx="1"/>
          </p:nvPr>
        </p:nvSpPr>
        <p:spPr/>
        <p:txBody>
          <a:bodyPr>
            <a:normAutofit/>
          </a:bodyPr>
          <a:lstStyle/>
          <a:p>
            <a:r>
              <a:rPr lang="en-US" sz="3200" dirty="0">
                <a:latin typeface="Times New Roman" pitchFamily="18" charset="0"/>
                <a:cs typeface="Times New Roman" pitchFamily="18" charset="0"/>
              </a:rPr>
              <a:t>19.Treatment is </a:t>
            </a:r>
            <a:r>
              <a:rPr lang="en-US" sz="3200" dirty="0">
                <a:solidFill>
                  <a:srgbClr val="0070C0"/>
                </a:solidFill>
                <a:latin typeface="Times New Roman" pitchFamily="18" charset="0"/>
                <a:cs typeface="Times New Roman" pitchFamily="18" charset="0"/>
              </a:rPr>
              <a:t>most effective during recovery </a:t>
            </a:r>
            <a:r>
              <a:rPr lang="en-US" sz="3200" dirty="0">
                <a:latin typeface="Times New Roman" pitchFamily="18" charset="0"/>
                <a:cs typeface="Times New Roman" pitchFamily="18" charset="0"/>
              </a:rPr>
              <a:t>or phase transitions</a:t>
            </a:r>
          </a:p>
          <a:p>
            <a:endParaRPr lang="en-US" sz="3200" dirty="0">
              <a:latin typeface="Times New Roman" pitchFamily="18" charset="0"/>
              <a:cs typeface="Times New Roman" pitchFamily="18" charset="0"/>
            </a:endParaRPr>
          </a:p>
          <a:p>
            <a:endParaRPr lang="en-US" sz="3200" dirty="0">
              <a:latin typeface="Times New Roman" pitchFamily="18" charset="0"/>
              <a:cs typeface="Times New Roman" pitchFamily="18" charset="0"/>
            </a:endParaRPr>
          </a:p>
          <a:p>
            <a:r>
              <a:rPr lang="en-US" sz="3200" dirty="0">
                <a:latin typeface="Times New Roman" pitchFamily="18" charset="0"/>
                <a:cs typeface="Times New Roman" pitchFamily="18" charset="0"/>
              </a:rPr>
              <a:t>20.Clinicians must assume responsibility to provide clients with </a:t>
            </a:r>
            <a:r>
              <a:rPr lang="en-US" sz="3200" dirty="0">
                <a:solidFill>
                  <a:srgbClr val="0070C0"/>
                </a:solidFill>
                <a:latin typeface="Times New Roman" pitchFamily="18" charset="0"/>
                <a:cs typeface="Times New Roman" pitchFamily="18" charset="0"/>
              </a:rPr>
              <a:t>available evidence </a:t>
            </a:r>
            <a:endParaRPr lang="en-IN" sz="3200" dirty="0">
              <a:solidFill>
                <a:srgbClr val="0070C0"/>
              </a:solidFill>
              <a:latin typeface="Times New Roman" pitchFamily="18" charset="0"/>
              <a:cs typeface="Times New Roman" pitchFamily="18"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Movement dysfunction</a:t>
            </a:r>
            <a:endParaRPr lang="en-IN" dirty="0"/>
          </a:p>
        </p:txBody>
      </p:sp>
      <p:sp>
        <p:nvSpPr>
          <p:cNvPr id="3" name="Content Placeholder 2"/>
          <p:cNvSpPr>
            <a:spLocks noGrp="1"/>
          </p:cNvSpPr>
          <p:nvPr>
            <p:ph sz="quarter" idx="1"/>
          </p:nvPr>
        </p:nvSpPr>
        <p:spPr/>
        <p:txBody>
          <a:bodyPr/>
          <a:lstStyle/>
          <a:p>
            <a:pPr>
              <a:lnSpc>
                <a:spcPct val="150000"/>
              </a:lnSpc>
            </a:pPr>
            <a:r>
              <a:rPr lang="en-US" dirty="0">
                <a:latin typeface="Times New Roman" panose="02020603050405020304" pitchFamily="18" charset="0"/>
                <a:cs typeface="Times New Roman" panose="02020603050405020304" pitchFamily="18" charset="0"/>
              </a:rPr>
              <a:t>“Main problem of patients with lesions of the upper motor neuron is abnormal co-ordination of movement patterns”</a:t>
            </a:r>
          </a:p>
          <a:p>
            <a:pPr>
              <a:lnSpc>
                <a:spcPct val="150000"/>
              </a:lnSpc>
              <a:buNone/>
            </a:pPr>
            <a:r>
              <a:rPr lang="en-US" dirty="0">
                <a:latin typeface="Times New Roman" panose="02020603050405020304" pitchFamily="18" charset="0"/>
                <a:cs typeface="Times New Roman" panose="02020603050405020304" pitchFamily="18" charset="0"/>
              </a:rPr>
              <a:t>                      - Bobath</a:t>
            </a:r>
          </a:p>
          <a:p>
            <a:pPr>
              <a:lnSpc>
                <a:spcPct val="150000"/>
              </a:lnSpc>
            </a:pPr>
            <a:r>
              <a:rPr lang="en-US" dirty="0">
                <a:latin typeface="Times New Roman" panose="02020603050405020304" pitchFamily="18" charset="0"/>
                <a:cs typeface="Times New Roman" panose="02020603050405020304" pitchFamily="18" charset="0"/>
              </a:rPr>
              <a:t>The assessment and treatment of the patient’s motor pattern is the only way of leading directly to functional use….</a:t>
            </a:r>
          </a:p>
          <a:p>
            <a:endParaRPr lang="en-IN"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t>NDT enablement model of health and disability</a:t>
            </a:r>
            <a:endParaRPr lang="en-IN" dirty="0"/>
          </a:p>
        </p:txBody>
      </p:sp>
      <p:graphicFrame>
        <p:nvGraphicFramePr>
          <p:cNvPr id="4" name="Content Placeholder 3"/>
          <p:cNvGraphicFramePr>
            <a:graphicFrameLocks noGrp="1"/>
          </p:cNvGraphicFramePr>
          <p:nvPr>
            <p:ph sz="quarter" idx="1"/>
          </p:nvPr>
        </p:nvGraphicFramePr>
        <p:xfrm>
          <a:off x="500034" y="1142984"/>
          <a:ext cx="8286807" cy="4533924"/>
        </p:xfrm>
        <a:graphic>
          <a:graphicData uri="http://schemas.openxmlformats.org/drawingml/2006/table">
            <a:tbl>
              <a:tblPr firstRow="1" bandRow="1">
                <a:tableStyleId>{5C22544A-7EE6-4342-B048-85BDC9FD1C3A}</a:tableStyleId>
              </a:tblPr>
              <a:tblGrid>
                <a:gridCol w="2762269">
                  <a:extLst>
                    <a:ext uri="{9D8B030D-6E8A-4147-A177-3AD203B41FA5}">
                      <a16:colId xmlns:a16="http://schemas.microsoft.com/office/drawing/2014/main" xmlns="" val="20000"/>
                    </a:ext>
                  </a:extLst>
                </a:gridCol>
                <a:gridCol w="2762269">
                  <a:extLst>
                    <a:ext uri="{9D8B030D-6E8A-4147-A177-3AD203B41FA5}">
                      <a16:colId xmlns:a16="http://schemas.microsoft.com/office/drawing/2014/main" xmlns="" val="20001"/>
                    </a:ext>
                  </a:extLst>
                </a:gridCol>
                <a:gridCol w="2762269">
                  <a:extLst>
                    <a:ext uri="{9D8B030D-6E8A-4147-A177-3AD203B41FA5}">
                      <a16:colId xmlns:a16="http://schemas.microsoft.com/office/drawing/2014/main" xmlns="" val="20002"/>
                    </a:ext>
                  </a:extLst>
                </a:gridCol>
              </a:tblGrid>
              <a:tr h="904881">
                <a:tc>
                  <a:txBody>
                    <a:bodyPr/>
                    <a:lstStyle/>
                    <a:p>
                      <a:r>
                        <a:rPr lang="en-US" dirty="0"/>
                        <a:t>DIMENSION</a:t>
                      </a:r>
                      <a:endParaRPr lang="en-IN" dirty="0"/>
                    </a:p>
                  </a:txBody>
                  <a:tcPr/>
                </a:tc>
                <a:tc>
                  <a:txBody>
                    <a:bodyPr/>
                    <a:lstStyle/>
                    <a:p>
                      <a:r>
                        <a:rPr lang="en-US" dirty="0"/>
                        <a:t>Functional domain</a:t>
                      </a:r>
                      <a:endParaRPr lang="en-IN" dirty="0"/>
                    </a:p>
                  </a:txBody>
                  <a:tcPr/>
                </a:tc>
                <a:tc>
                  <a:txBody>
                    <a:bodyPr/>
                    <a:lstStyle/>
                    <a:p>
                      <a:r>
                        <a:rPr lang="en-US" dirty="0"/>
                        <a:t>Disability</a:t>
                      </a:r>
                      <a:r>
                        <a:rPr lang="en-US" baseline="0" dirty="0"/>
                        <a:t> domain</a:t>
                      </a:r>
                      <a:endParaRPr lang="en-IN" dirty="0"/>
                    </a:p>
                  </a:txBody>
                  <a:tcPr/>
                </a:tc>
                <a:extLst>
                  <a:ext uri="{0D108BD9-81ED-4DB2-BD59-A6C34878D82A}">
                    <a16:rowId xmlns:a16="http://schemas.microsoft.com/office/drawing/2014/main" xmlns="" val="10000"/>
                  </a:ext>
                </a:extLst>
              </a:tr>
              <a:tr h="904881">
                <a:tc>
                  <a:txBody>
                    <a:bodyPr/>
                    <a:lstStyle/>
                    <a:p>
                      <a:pPr marL="342900" indent="-342900">
                        <a:buAutoNum type="alphaLcPeriod"/>
                      </a:pPr>
                      <a:r>
                        <a:rPr lang="en-US" dirty="0"/>
                        <a:t>Body structure and functions</a:t>
                      </a:r>
                    </a:p>
                    <a:p>
                      <a:pPr marL="342900" indent="-342900">
                        <a:buNone/>
                      </a:pPr>
                      <a:endParaRPr lang="en-IN" dirty="0"/>
                    </a:p>
                  </a:txBody>
                  <a:tcPr/>
                </a:tc>
                <a:tc>
                  <a:txBody>
                    <a:bodyPr/>
                    <a:lstStyle/>
                    <a:p>
                      <a:r>
                        <a:rPr lang="en-US" dirty="0"/>
                        <a:t>Structural</a:t>
                      </a:r>
                      <a:r>
                        <a:rPr lang="en-US" baseline="0" dirty="0"/>
                        <a:t> and functional integrity</a:t>
                      </a:r>
                      <a:endParaRPr lang="en-IN" dirty="0"/>
                    </a:p>
                  </a:txBody>
                  <a:tcPr/>
                </a:tc>
                <a:tc>
                  <a:txBody>
                    <a:bodyPr/>
                    <a:lstStyle/>
                    <a:p>
                      <a:r>
                        <a:rPr lang="en-US" dirty="0"/>
                        <a:t>impairments</a:t>
                      </a:r>
                    </a:p>
                    <a:p>
                      <a:r>
                        <a:rPr lang="en-US" dirty="0"/>
                        <a:t>A:</a:t>
                      </a:r>
                      <a:r>
                        <a:rPr lang="en-US" baseline="0" dirty="0"/>
                        <a:t> primary</a:t>
                      </a:r>
                    </a:p>
                    <a:p>
                      <a:r>
                        <a:rPr lang="en-US" baseline="0" dirty="0"/>
                        <a:t>B:secondary</a:t>
                      </a:r>
                      <a:endParaRPr lang="en-IN" dirty="0"/>
                    </a:p>
                  </a:txBody>
                  <a:tcPr/>
                </a:tc>
                <a:extLst>
                  <a:ext uri="{0D108BD9-81ED-4DB2-BD59-A6C34878D82A}">
                    <a16:rowId xmlns:a16="http://schemas.microsoft.com/office/drawing/2014/main" xmlns="" val="10001"/>
                  </a:ext>
                </a:extLst>
              </a:tr>
              <a:tr h="904881">
                <a:tc>
                  <a:txBody>
                    <a:bodyPr/>
                    <a:lstStyle/>
                    <a:p>
                      <a:r>
                        <a:rPr lang="en-US" dirty="0"/>
                        <a:t>b. Motor functions</a:t>
                      </a:r>
                      <a:endParaRPr lang="en-IN" dirty="0"/>
                    </a:p>
                  </a:txBody>
                  <a:tcPr/>
                </a:tc>
                <a:tc>
                  <a:txBody>
                    <a:bodyPr/>
                    <a:lstStyle/>
                    <a:p>
                      <a:r>
                        <a:rPr lang="en-US" dirty="0"/>
                        <a:t>Effective and posture movement</a:t>
                      </a:r>
                      <a:endParaRPr lang="en-IN" dirty="0"/>
                    </a:p>
                  </a:txBody>
                  <a:tcPr/>
                </a:tc>
                <a:tc>
                  <a:txBody>
                    <a:bodyPr/>
                    <a:lstStyle/>
                    <a:p>
                      <a:r>
                        <a:rPr lang="en-US" dirty="0"/>
                        <a:t>Ineffective posture and movement</a:t>
                      </a:r>
                      <a:endParaRPr lang="en-IN" dirty="0"/>
                    </a:p>
                  </a:txBody>
                  <a:tcPr/>
                </a:tc>
                <a:extLst>
                  <a:ext uri="{0D108BD9-81ED-4DB2-BD59-A6C34878D82A}">
                    <a16:rowId xmlns:a16="http://schemas.microsoft.com/office/drawing/2014/main" xmlns="" val="10002"/>
                  </a:ext>
                </a:extLst>
              </a:tr>
              <a:tr h="904881">
                <a:tc>
                  <a:txBody>
                    <a:bodyPr/>
                    <a:lstStyle/>
                    <a:p>
                      <a:r>
                        <a:rPr lang="en-US" dirty="0"/>
                        <a:t>c. Individual functions</a:t>
                      </a:r>
                    </a:p>
                    <a:p>
                      <a:endParaRPr lang="en-IN" dirty="0"/>
                    </a:p>
                  </a:txBody>
                  <a:tcPr/>
                </a:tc>
                <a:tc>
                  <a:txBody>
                    <a:bodyPr/>
                    <a:lstStyle/>
                    <a:p>
                      <a:r>
                        <a:rPr lang="en-US" dirty="0"/>
                        <a:t>Functional activities</a:t>
                      </a:r>
                    </a:p>
                    <a:p>
                      <a:endParaRPr lang="en-IN" dirty="0"/>
                    </a:p>
                  </a:txBody>
                  <a:tcPr/>
                </a:tc>
                <a:tc>
                  <a:txBody>
                    <a:bodyPr/>
                    <a:lstStyle/>
                    <a:p>
                      <a:r>
                        <a:rPr lang="en-US" dirty="0"/>
                        <a:t>Functional activity limitations</a:t>
                      </a:r>
                      <a:endParaRPr lang="en-IN" dirty="0"/>
                    </a:p>
                  </a:txBody>
                  <a:tcPr/>
                </a:tc>
                <a:extLst>
                  <a:ext uri="{0D108BD9-81ED-4DB2-BD59-A6C34878D82A}">
                    <a16:rowId xmlns:a16="http://schemas.microsoft.com/office/drawing/2014/main" xmlns="" val="10003"/>
                  </a:ext>
                </a:extLst>
              </a:tr>
              <a:tr h="904881">
                <a:tc>
                  <a:txBody>
                    <a:bodyPr/>
                    <a:lstStyle/>
                    <a:p>
                      <a:r>
                        <a:rPr lang="en-US" dirty="0"/>
                        <a:t>d. Social</a:t>
                      </a:r>
                      <a:r>
                        <a:rPr lang="en-US" baseline="0" dirty="0"/>
                        <a:t> functions</a:t>
                      </a:r>
                      <a:endParaRPr lang="en-IN" dirty="0"/>
                    </a:p>
                  </a:txBody>
                  <a:tcPr/>
                </a:tc>
                <a:tc>
                  <a:txBody>
                    <a:bodyPr/>
                    <a:lstStyle/>
                    <a:p>
                      <a:r>
                        <a:rPr lang="en-US" dirty="0"/>
                        <a:t>participation</a:t>
                      </a:r>
                      <a:endParaRPr lang="en-IN" dirty="0"/>
                    </a:p>
                  </a:txBody>
                  <a:tcPr/>
                </a:tc>
                <a:tc>
                  <a:txBody>
                    <a:bodyPr/>
                    <a:lstStyle/>
                    <a:p>
                      <a:r>
                        <a:rPr lang="en-US" dirty="0"/>
                        <a:t>Participation restriction</a:t>
                      </a:r>
                      <a:endParaRPr lang="en-IN" dirty="0"/>
                    </a:p>
                  </a:txBody>
                  <a:tcPr/>
                </a:tc>
                <a:extLst>
                  <a:ext uri="{0D108BD9-81ED-4DB2-BD59-A6C34878D82A}">
                    <a16:rowId xmlns:a16="http://schemas.microsoft.com/office/drawing/2014/main" xmlns="" val="10004"/>
                  </a:ext>
                </a:extLst>
              </a:tr>
            </a:tbl>
          </a:graphicData>
        </a:graphic>
      </p:graphicFrame>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57200" y="285728"/>
            <a:ext cx="8229600" cy="5871232"/>
          </a:xfrm>
        </p:spPr>
        <p:txBody>
          <a:bodyPr/>
          <a:lstStyle/>
          <a:p>
            <a:endParaRPr lang="en-IN" dirty="0"/>
          </a:p>
        </p:txBody>
      </p:sp>
      <p:sp>
        <p:nvSpPr>
          <p:cNvPr id="4" name="6-Point Star 3"/>
          <p:cNvSpPr/>
          <p:nvPr/>
        </p:nvSpPr>
        <p:spPr>
          <a:xfrm>
            <a:off x="2357422" y="1428736"/>
            <a:ext cx="4714908" cy="4286280"/>
          </a:xfrm>
          <a:prstGeom prst="star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TextBox 4"/>
          <p:cNvSpPr txBox="1"/>
          <p:nvPr/>
        </p:nvSpPr>
        <p:spPr>
          <a:xfrm>
            <a:off x="2143108" y="1214422"/>
            <a:ext cx="2357454" cy="646331"/>
          </a:xfrm>
          <a:prstGeom prst="rect">
            <a:avLst/>
          </a:prstGeom>
          <a:noFill/>
        </p:spPr>
        <p:txBody>
          <a:bodyPr wrap="square" rtlCol="0">
            <a:spAutoFit/>
          </a:bodyPr>
          <a:lstStyle/>
          <a:p>
            <a:r>
              <a:rPr lang="en-US" dirty="0"/>
              <a:t>Health condition and disability</a:t>
            </a:r>
            <a:endParaRPr lang="en-IN" dirty="0"/>
          </a:p>
        </p:txBody>
      </p:sp>
      <p:sp>
        <p:nvSpPr>
          <p:cNvPr id="6" name="TextBox 5"/>
          <p:cNvSpPr txBox="1"/>
          <p:nvPr/>
        </p:nvSpPr>
        <p:spPr>
          <a:xfrm>
            <a:off x="3786182" y="3143248"/>
            <a:ext cx="2143140" cy="646331"/>
          </a:xfrm>
          <a:prstGeom prst="rect">
            <a:avLst/>
          </a:prstGeom>
          <a:noFill/>
        </p:spPr>
        <p:txBody>
          <a:bodyPr wrap="square" rtlCol="0">
            <a:spAutoFit/>
          </a:bodyPr>
          <a:lstStyle/>
          <a:p>
            <a:pPr algn="ctr"/>
            <a:r>
              <a:rPr lang="en-US" dirty="0"/>
              <a:t>Person with a health condition</a:t>
            </a:r>
            <a:endParaRPr lang="en-IN" dirty="0"/>
          </a:p>
        </p:txBody>
      </p:sp>
      <p:sp>
        <p:nvSpPr>
          <p:cNvPr id="7" name="TextBox 6"/>
          <p:cNvSpPr txBox="1"/>
          <p:nvPr/>
        </p:nvSpPr>
        <p:spPr>
          <a:xfrm>
            <a:off x="5357818" y="1214422"/>
            <a:ext cx="2857520" cy="646331"/>
          </a:xfrm>
          <a:prstGeom prst="rect">
            <a:avLst/>
          </a:prstGeom>
          <a:noFill/>
        </p:spPr>
        <p:txBody>
          <a:bodyPr wrap="square" rtlCol="0">
            <a:spAutoFit/>
          </a:bodyPr>
          <a:lstStyle/>
          <a:p>
            <a:r>
              <a:rPr lang="en-US" dirty="0"/>
              <a:t>Body systems integrity and </a:t>
            </a:r>
            <a:r>
              <a:rPr lang="en-US" dirty="0" err="1"/>
              <a:t>imapirments</a:t>
            </a:r>
            <a:endParaRPr lang="en-IN" dirty="0"/>
          </a:p>
        </p:txBody>
      </p:sp>
      <p:sp>
        <p:nvSpPr>
          <p:cNvPr id="8" name="TextBox 7"/>
          <p:cNvSpPr txBox="1"/>
          <p:nvPr/>
        </p:nvSpPr>
        <p:spPr>
          <a:xfrm>
            <a:off x="6786578" y="3214687"/>
            <a:ext cx="2071702" cy="646331"/>
          </a:xfrm>
          <a:prstGeom prst="rect">
            <a:avLst/>
          </a:prstGeom>
          <a:noFill/>
        </p:spPr>
        <p:txBody>
          <a:bodyPr wrap="square" rtlCol="0">
            <a:spAutoFit/>
          </a:bodyPr>
          <a:lstStyle/>
          <a:p>
            <a:r>
              <a:rPr lang="en-US" dirty="0"/>
              <a:t>Motor functions effective/ineffective</a:t>
            </a:r>
            <a:endParaRPr lang="en-IN" dirty="0"/>
          </a:p>
        </p:txBody>
      </p:sp>
      <p:sp>
        <p:nvSpPr>
          <p:cNvPr id="9" name="TextBox 8"/>
          <p:cNvSpPr txBox="1"/>
          <p:nvPr/>
        </p:nvSpPr>
        <p:spPr>
          <a:xfrm>
            <a:off x="5429256" y="5143512"/>
            <a:ext cx="2000264" cy="646331"/>
          </a:xfrm>
          <a:prstGeom prst="rect">
            <a:avLst/>
          </a:prstGeom>
          <a:noFill/>
        </p:spPr>
        <p:txBody>
          <a:bodyPr wrap="square" rtlCol="0">
            <a:spAutoFit/>
          </a:bodyPr>
          <a:lstStyle/>
          <a:p>
            <a:r>
              <a:rPr lang="en-US" dirty="0"/>
              <a:t>Individual activities /limitations</a:t>
            </a:r>
            <a:endParaRPr lang="en-IN" dirty="0"/>
          </a:p>
        </p:txBody>
      </p:sp>
      <p:sp>
        <p:nvSpPr>
          <p:cNvPr id="10" name="TextBox 9"/>
          <p:cNvSpPr txBox="1"/>
          <p:nvPr/>
        </p:nvSpPr>
        <p:spPr>
          <a:xfrm flipH="1">
            <a:off x="1214414" y="5143512"/>
            <a:ext cx="2286016" cy="646331"/>
          </a:xfrm>
          <a:prstGeom prst="rect">
            <a:avLst/>
          </a:prstGeom>
          <a:noFill/>
        </p:spPr>
        <p:txBody>
          <a:bodyPr wrap="square" rtlCol="0">
            <a:spAutoFit/>
          </a:bodyPr>
          <a:lstStyle/>
          <a:p>
            <a:r>
              <a:rPr lang="en-US" dirty="0"/>
              <a:t>Social participation /restrictions</a:t>
            </a:r>
            <a:endParaRPr lang="en-IN" dirty="0"/>
          </a:p>
        </p:txBody>
      </p:sp>
      <p:sp>
        <p:nvSpPr>
          <p:cNvPr id="11" name="TextBox 10"/>
          <p:cNvSpPr txBox="1"/>
          <p:nvPr/>
        </p:nvSpPr>
        <p:spPr>
          <a:xfrm>
            <a:off x="785786" y="3071810"/>
            <a:ext cx="2143140" cy="646331"/>
          </a:xfrm>
          <a:prstGeom prst="rect">
            <a:avLst/>
          </a:prstGeom>
          <a:noFill/>
        </p:spPr>
        <p:txBody>
          <a:bodyPr wrap="square" rtlCol="0">
            <a:spAutoFit/>
          </a:bodyPr>
          <a:lstStyle/>
          <a:p>
            <a:r>
              <a:rPr lang="en-US" dirty="0"/>
              <a:t>Environment facilitation / barriers</a:t>
            </a:r>
            <a:endParaRPr lang="en-IN"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sz="quarter" idx="1"/>
          </p:nvPr>
        </p:nvSpPr>
        <p:spPr/>
        <p:txBody>
          <a:bodyPr/>
          <a:lstStyle/>
          <a:p>
            <a:pPr>
              <a:lnSpc>
                <a:spcPct val="150000"/>
              </a:lnSpc>
            </a:pPr>
            <a:r>
              <a:rPr lang="en-US" dirty="0">
                <a:latin typeface="+mj-lt"/>
              </a:rPr>
              <a:t>Body dimension:</a:t>
            </a:r>
          </a:p>
          <a:p>
            <a:pPr>
              <a:lnSpc>
                <a:spcPct val="150000"/>
              </a:lnSpc>
            </a:pPr>
            <a:r>
              <a:rPr lang="en-US" dirty="0">
                <a:latin typeface="+mj-lt"/>
              </a:rPr>
              <a:t>NDT enablement model separates the structure and function of NS from other body systems .</a:t>
            </a:r>
          </a:p>
          <a:p>
            <a:pPr>
              <a:lnSpc>
                <a:spcPct val="150000"/>
              </a:lnSpc>
            </a:pPr>
            <a:r>
              <a:rPr lang="en-US" dirty="0">
                <a:latin typeface="+mj-lt"/>
              </a:rPr>
              <a:t>Primary – positive / negative signs</a:t>
            </a:r>
          </a:p>
          <a:p>
            <a:pPr>
              <a:lnSpc>
                <a:spcPct val="150000"/>
              </a:lnSpc>
            </a:pPr>
            <a:r>
              <a:rPr lang="en-US" dirty="0">
                <a:latin typeface="+mj-lt"/>
              </a:rPr>
              <a:t>secondary body system impairments- develop over a time</a:t>
            </a:r>
          </a:p>
          <a:p>
            <a:pPr>
              <a:buNone/>
            </a:pPr>
            <a:endParaRPr lang="en-IN" dirty="0">
              <a:latin typeface="+mj-lt"/>
            </a:endParaRPr>
          </a:p>
          <a:p>
            <a:endParaRPr lang="en-US"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57200" y="1000108"/>
            <a:ext cx="8229600" cy="5156852"/>
          </a:xfrm>
        </p:spPr>
        <p:txBody>
          <a:bodyPr/>
          <a:lstStyle/>
          <a:p>
            <a:r>
              <a:rPr lang="en-US" dirty="0">
                <a:latin typeface="+mj-lt"/>
              </a:rPr>
              <a:t>Motor dimension:</a:t>
            </a:r>
          </a:p>
          <a:p>
            <a:pPr marL="514350" indent="-514350">
              <a:lnSpc>
                <a:spcPct val="150000"/>
              </a:lnSpc>
              <a:buFont typeface="+mj-lt"/>
              <a:buAutoNum type="arabicPeriod"/>
            </a:pPr>
            <a:r>
              <a:rPr lang="en-US" dirty="0">
                <a:latin typeface="+mj-lt"/>
              </a:rPr>
              <a:t>Posture and movement</a:t>
            </a:r>
          </a:p>
          <a:p>
            <a:pPr marL="514350" indent="-514350">
              <a:lnSpc>
                <a:spcPct val="150000"/>
              </a:lnSpc>
              <a:buFont typeface="+mj-lt"/>
              <a:buAutoNum type="arabicPeriod"/>
            </a:pPr>
            <a:r>
              <a:rPr lang="en-US" dirty="0">
                <a:latin typeface="+mj-lt"/>
              </a:rPr>
              <a:t> effective and ineffective postures</a:t>
            </a:r>
          </a:p>
          <a:p>
            <a:pPr marL="514350" indent="-514350">
              <a:lnSpc>
                <a:spcPct val="150000"/>
              </a:lnSpc>
              <a:buFont typeface="+mj-lt"/>
              <a:buAutoNum type="arabicPeriod"/>
            </a:pPr>
            <a:r>
              <a:rPr lang="en-US" dirty="0">
                <a:latin typeface="+mj-lt"/>
              </a:rPr>
              <a:t>This domain is a n important link between functional limitations and underlying system impairments </a:t>
            </a:r>
          </a:p>
          <a:p>
            <a:pPr marL="514350" indent="-514350">
              <a:lnSpc>
                <a:spcPct val="150000"/>
              </a:lnSpc>
              <a:buFont typeface="+mj-lt"/>
              <a:buAutoNum type="arabicPeriod"/>
            </a:pPr>
            <a:r>
              <a:rPr lang="en-US" dirty="0">
                <a:latin typeface="+mj-lt"/>
              </a:rPr>
              <a:t>Analysis – understanding of how </a:t>
            </a:r>
            <a:r>
              <a:rPr lang="en-US" dirty="0" err="1">
                <a:latin typeface="+mj-lt"/>
              </a:rPr>
              <a:t>fucntional</a:t>
            </a:r>
            <a:r>
              <a:rPr lang="en-US" dirty="0">
                <a:latin typeface="+mj-lt"/>
              </a:rPr>
              <a:t> limitations develop</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Individual function</a:t>
            </a:r>
            <a:endParaRPr lang="en-IN" dirty="0"/>
          </a:p>
        </p:txBody>
      </p:sp>
      <p:sp>
        <p:nvSpPr>
          <p:cNvPr id="3" name="Content Placeholder 2"/>
          <p:cNvSpPr>
            <a:spLocks noGrp="1"/>
          </p:cNvSpPr>
          <p:nvPr>
            <p:ph sz="quarter" idx="1"/>
          </p:nvPr>
        </p:nvSpPr>
        <p:spPr/>
        <p:txBody>
          <a:bodyPr/>
          <a:lstStyle/>
          <a:p>
            <a:pPr>
              <a:lnSpc>
                <a:spcPct val="150000"/>
              </a:lnSpc>
            </a:pPr>
            <a:r>
              <a:rPr lang="en-US" dirty="0">
                <a:latin typeface="+mj-lt"/>
              </a:rPr>
              <a:t>These are observable and reportable performances of tasks </a:t>
            </a:r>
          </a:p>
          <a:p>
            <a:pPr>
              <a:lnSpc>
                <a:spcPct val="150000"/>
              </a:lnSpc>
            </a:pPr>
            <a:r>
              <a:rPr lang="en-US" dirty="0">
                <a:latin typeface="+mj-lt"/>
              </a:rPr>
              <a:t>Functional activity – implies a goal or a purpose</a:t>
            </a:r>
          </a:p>
          <a:p>
            <a:pPr>
              <a:lnSpc>
                <a:spcPct val="150000"/>
              </a:lnSpc>
            </a:pPr>
            <a:r>
              <a:rPr lang="en-US" dirty="0">
                <a:latin typeface="+mj-lt"/>
              </a:rPr>
              <a:t>Gap between performance and capacity reflects the effects of various conditions and provides a guide to the ability of any environment to improve individuals performance </a:t>
            </a:r>
            <a:endParaRPr lang="en-IN" dirty="0">
              <a:latin typeface="+mj-lt"/>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Social dimension</a:t>
            </a:r>
            <a:endParaRPr lang="en-IN" dirty="0"/>
          </a:p>
        </p:txBody>
      </p:sp>
      <p:sp>
        <p:nvSpPr>
          <p:cNvPr id="3" name="Content Placeholder 2"/>
          <p:cNvSpPr>
            <a:spLocks noGrp="1"/>
          </p:cNvSpPr>
          <p:nvPr>
            <p:ph sz="quarter" idx="1"/>
          </p:nvPr>
        </p:nvSpPr>
        <p:spPr/>
        <p:txBody>
          <a:bodyPr/>
          <a:lstStyle/>
          <a:p>
            <a:pPr>
              <a:lnSpc>
                <a:spcPct val="150000"/>
              </a:lnSpc>
            </a:pPr>
            <a:r>
              <a:rPr lang="en-US" dirty="0">
                <a:latin typeface="+mj-lt"/>
              </a:rPr>
              <a:t>Participation restriction:</a:t>
            </a:r>
          </a:p>
          <a:p>
            <a:pPr>
              <a:lnSpc>
                <a:spcPct val="150000"/>
              </a:lnSpc>
              <a:buNone/>
            </a:pPr>
            <a:r>
              <a:rPr lang="en-US" dirty="0" err="1">
                <a:latin typeface="+mj-lt"/>
              </a:rPr>
              <a:t>Eg</a:t>
            </a:r>
            <a:r>
              <a:rPr lang="en-US" dirty="0">
                <a:latin typeface="+mj-lt"/>
              </a:rPr>
              <a:t>: stroke- walks slowly – difficulty in crossing busy road</a:t>
            </a:r>
          </a:p>
          <a:p>
            <a:pPr>
              <a:lnSpc>
                <a:spcPct val="150000"/>
              </a:lnSpc>
              <a:buNone/>
            </a:pPr>
            <a:r>
              <a:rPr lang="en-US" dirty="0">
                <a:latin typeface="+mj-lt"/>
              </a:rPr>
              <a:t>Examining these takes into account the ability to take part in changing life roles which vary with age and need for function</a:t>
            </a:r>
          </a:p>
          <a:p>
            <a:pPr>
              <a:lnSpc>
                <a:spcPct val="150000"/>
              </a:lnSpc>
              <a:buNone/>
            </a:pPr>
            <a:r>
              <a:rPr lang="en-US" dirty="0" err="1">
                <a:latin typeface="+mj-lt"/>
              </a:rPr>
              <a:t>Eg</a:t>
            </a:r>
            <a:r>
              <a:rPr lang="en-US" dirty="0">
                <a:latin typeface="+mj-lt"/>
              </a:rPr>
              <a:t>: 10 month old baby and 10 year old child</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4" name="VID-20180909-WA0007">
            <a:hlinkClick r:id="" action="ppaction://media"/>
          </p:cNvPr>
          <p:cNvPicPr>
            <a:picLocks noGrp="1" noChangeAspect="1"/>
          </p:cNvPicPr>
          <p:nvPr>
            <p:ph sz="quarter" idx="1"/>
            <a:videoFile r:link="rId1"/>
            <p:extLst>
              <p:ext uri="{DAA4B4D4-6D71-4841-9C94-3DE7FCFB9230}">
                <p14:media xmlns:p14="http://schemas.microsoft.com/office/powerpoint/2010/main" xmlns="" r:embed="rId3"/>
              </p:ext>
            </p:extLst>
          </p:nvPr>
        </p:nvPicPr>
        <p:blipFill>
          <a:blip r:embed="rId4"/>
          <a:stretch>
            <a:fillRect/>
          </a:stretch>
        </p:blipFill>
        <p:spPr>
          <a:xfrm>
            <a:off x="2901392" y="152400"/>
            <a:ext cx="3341216" cy="5904081"/>
          </a:xfrm>
        </p:spPr>
      </p:pic>
    </p:spTree>
    <p:extLst>
      <p:ext uri="{BB962C8B-B14F-4D97-AF65-F5344CB8AC3E}">
        <p14:creationId xmlns:p14="http://schemas.microsoft.com/office/powerpoint/2010/main" xmlns="" val="58446542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Contextual factors</a:t>
            </a:r>
            <a:endParaRPr lang="en-IN" dirty="0"/>
          </a:p>
        </p:txBody>
      </p:sp>
      <p:sp>
        <p:nvSpPr>
          <p:cNvPr id="3" name="Content Placeholder 2"/>
          <p:cNvSpPr>
            <a:spLocks noGrp="1"/>
          </p:cNvSpPr>
          <p:nvPr>
            <p:ph sz="quarter" idx="1"/>
          </p:nvPr>
        </p:nvSpPr>
        <p:spPr/>
        <p:txBody>
          <a:bodyPr/>
          <a:lstStyle/>
          <a:p>
            <a:pPr>
              <a:lnSpc>
                <a:spcPct val="150000"/>
              </a:lnSpc>
            </a:pPr>
            <a:r>
              <a:rPr lang="en-US" dirty="0">
                <a:latin typeface="+mj-lt"/>
              </a:rPr>
              <a:t>Environmental and personal factors:</a:t>
            </a:r>
          </a:p>
          <a:p>
            <a:pPr marL="514350" indent="-514350">
              <a:lnSpc>
                <a:spcPct val="150000"/>
              </a:lnSpc>
              <a:buNone/>
            </a:pPr>
            <a:r>
              <a:rPr lang="en-US" dirty="0">
                <a:latin typeface="+mj-lt"/>
              </a:rPr>
              <a:t>Environmental factors:</a:t>
            </a:r>
          </a:p>
          <a:p>
            <a:pPr marL="514350" indent="-514350">
              <a:lnSpc>
                <a:spcPct val="150000"/>
              </a:lnSpc>
              <a:buFont typeface="+mj-lt"/>
              <a:buAutoNum type="arabicPeriod"/>
            </a:pPr>
            <a:r>
              <a:rPr lang="en-US" dirty="0">
                <a:latin typeface="+mj-lt"/>
              </a:rPr>
              <a:t>Individual factors: wife/ brother</a:t>
            </a:r>
          </a:p>
          <a:p>
            <a:pPr marL="514350" indent="-514350">
              <a:lnSpc>
                <a:spcPct val="150000"/>
              </a:lnSpc>
              <a:buFont typeface="+mj-lt"/>
              <a:buAutoNum type="arabicPeriod"/>
            </a:pPr>
            <a:r>
              <a:rPr lang="en-US" dirty="0">
                <a:latin typeface="+mj-lt"/>
              </a:rPr>
              <a:t>Services and systems: laws, organizations</a:t>
            </a:r>
          </a:p>
          <a:p>
            <a:pPr marL="514350" indent="-514350">
              <a:lnSpc>
                <a:spcPct val="150000"/>
              </a:lnSpc>
              <a:buNone/>
            </a:pPr>
            <a:r>
              <a:rPr lang="en-US" dirty="0">
                <a:latin typeface="+mj-lt"/>
              </a:rPr>
              <a:t>Personal factors:</a:t>
            </a:r>
          </a:p>
          <a:p>
            <a:pPr marL="514350" indent="-514350">
              <a:lnSpc>
                <a:spcPct val="150000"/>
              </a:lnSpc>
              <a:buNone/>
            </a:pPr>
            <a:r>
              <a:rPr lang="en-US" dirty="0">
                <a:latin typeface="+mj-lt"/>
              </a:rPr>
              <a:t>Determination, confidence</a:t>
            </a:r>
          </a:p>
          <a:p>
            <a:pPr marL="514350" indent="-514350">
              <a:lnSpc>
                <a:spcPct val="150000"/>
              </a:lnSpc>
              <a:buNone/>
            </a:pPr>
            <a:r>
              <a:rPr lang="en-US" dirty="0">
                <a:latin typeface="+mj-lt"/>
              </a:rPr>
              <a:t>Depression, fear, dependency</a:t>
            </a:r>
          </a:p>
          <a:p>
            <a:pPr marL="514350" indent="-514350">
              <a:buNone/>
            </a:pPr>
            <a:endParaRPr lang="en-US" dirty="0"/>
          </a:p>
          <a:p>
            <a:pPr marL="514350" indent="-514350">
              <a:buNone/>
            </a:pPr>
            <a:endParaRPr lang="en-IN"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NDT assumptions of motor dysfunction</a:t>
            </a:r>
            <a:endParaRPr lang="en-IN" dirty="0"/>
          </a:p>
        </p:txBody>
      </p:sp>
      <p:sp>
        <p:nvSpPr>
          <p:cNvPr id="3" name="Content Placeholder 2"/>
          <p:cNvSpPr>
            <a:spLocks noGrp="1"/>
          </p:cNvSpPr>
          <p:nvPr>
            <p:ph sz="quarter" idx="1"/>
          </p:nvPr>
        </p:nvSpPr>
        <p:spPr/>
        <p:txBody>
          <a:bodyPr/>
          <a:lstStyle/>
          <a:p>
            <a:pPr marL="514350" indent="-514350">
              <a:lnSpc>
                <a:spcPct val="150000"/>
              </a:lnSpc>
              <a:buFont typeface="+mj-lt"/>
              <a:buAutoNum type="arabicPeriod"/>
            </a:pPr>
            <a:r>
              <a:rPr lang="en-US" dirty="0">
                <a:latin typeface="+mj-lt"/>
              </a:rPr>
              <a:t>It emerges from:</a:t>
            </a:r>
          </a:p>
          <a:p>
            <a:pPr marL="514350" indent="-514350">
              <a:lnSpc>
                <a:spcPct val="150000"/>
              </a:lnSpc>
              <a:buFont typeface="Wingdings" pitchFamily="2" charset="2"/>
              <a:buChar char="v"/>
            </a:pPr>
            <a:r>
              <a:rPr lang="en-US" dirty="0">
                <a:latin typeface="+mj-lt"/>
              </a:rPr>
              <a:t>Neuropathology leading to primary impairments</a:t>
            </a:r>
          </a:p>
          <a:p>
            <a:pPr marL="514350" indent="-514350">
              <a:lnSpc>
                <a:spcPct val="150000"/>
              </a:lnSpc>
              <a:buFont typeface="Wingdings" pitchFamily="2" charset="2"/>
              <a:buChar char="v"/>
            </a:pPr>
            <a:r>
              <a:rPr lang="en-US" dirty="0">
                <a:latin typeface="+mj-lt"/>
              </a:rPr>
              <a:t>Atypical interactions within and between neural and body systems</a:t>
            </a:r>
          </a:p>
          <a:p>
            <a:pPr marL="514350" indent="-514350">
              <a:lnSpc>
                <a:spcPct val="150000"/>
              </a:lnSpc>
              <a:buFont typeface="Wingdings" pitchFamily="2" charset="2"/>
              <a:buChar char="v"/>
            </a:pPr>
            <a:r>
              <a:rPr lang="en-US" dirty="0">
                <a:latin typeface="+mj-lt"/>
              </a:rPr>
              <a:t>Inability to identify and resolve constraints </a:t>
            </a:r>
          </a:p>
          <a:p>
            <a:pPr marL="514350" indent="-514350">
              <a:lnSpc>
                <a:spcPct val="150000"/>
              </a:lnSpc>
              <a:buFont typeface="Wingdings" pitchFamily="2" charset="2"/>
              <a:buChar char="v"/>
            </a:pPr>
            <a:r>
              <a:rPr lang="en-US" dirty="0">
                <a:latin typeface="+mj-lt"/>
              </a:rPr>
              <a:t>Individual desire to solve motor problems</a:t>
            </a:r>
          </a:p>
          <a:p>
            <a:pPr marL="514350" indent="-514350">
              <a:buFont typeface="Wingdings" pitchFamily="2" charset="2"/>
              <a:buChar char="v"/>
            </a:pPr>
            <a:endParaRPr lang="en-IN" dirty="0">
              <a:latin typeface="+mj-lt"/>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sz="quarter" idx="1"/>
          </p:nvPr>
        </p:nvSpPr>
        <p:spPr/>
        <p:txBody>
          <a:bodyPr/>
          <a:lstStyle/>
          <a:p>
            <a:pPr>
              <a:lnSpc>
                <a:spcPct val="150000"/>
              </a:lnSpc>
            </a:pPr>
            <a:r>
              <a:rPr lang="en-US" dirty="0">
                <a:latin typeface="+mj-lt"/>
              </a:rPr>
              <a:t>Every individual has competencies and strengths- identify posture and movement competencies</a:t>
            </a:r>
          </a:p>
          <a:p>
            <a:pPr>
              <a:lnSpc>
                <a:spcPct val="150000"/>
              </a:lnSpc>
            </a:pPr>
            <a:r>
              <a:rPr lang="en-US" dirty="0">
                <a:latin typeface="+mj-lt"/>
              </a:rPr>
              <a:t>Impairments create an abnormal appearance in posture and movement which are expressed in self image, adaptation in environment and motor </a:t>
            </a:r>
            <a:r>
              <a:rPr lang="en-US" dirty="0" err="1">
                <a:latin typeface="+mj-lt"/>
              </a:rPr>
              <a:t>behaviour</a:t>
            </a:r>
            <a:endParaRPr lang="en-US" dirty="0">
              <a:latin typeface="+mj-lt"/>
            </a:endParaRPr>
          </a:p>
          <a:p>
            <a:pPr>
              <a:lnSpc>
                <a:spcPct val="150000"/>
              </a:lnSpc>
            </a:pPr>
            <a:endParaRPr lang="en-IN" dirty="0">
              <a:latin typeface="+mj-lt"/>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sz="quarter" idx="1"/>
          </p:nvPr>
        </p:nvSpPr>
        <p:spPr>
          <a:xfrm>
            <a:off x="457200" y="1219200"/>
            <a:ext cx="8229600" cy="5281634"/>
          </a:xfrm>
        </p:spPr>
        <p:txBody>
          <a:bodyPr/>
          <a:lstStyle/>
          <a:p>
            <a:pPr>
              <a:lnSpc>
                <a:spcPct val="150000"/>
              </a:lnSpc>
            </a:pPr>
            <a:r>
              <a:rPr lang="en-US" dirty="0">
                <a:latin typeface="+mj-lt"/>
              </a:rPr>
              <a:t>Limited ability to explore which leads to limited repertoires of movement</a:t>
            </a:r>
          </a:p>
          <a:p>
            <a:pPr>
              <a:lnSpc>
                <a:spcPct val="150000"/>
              </a:lnSpc>
            </a:pPr>
            <a:r>
              <a:rPr lang="en-US" dirty="0">
                <a:latin typeface="+mj-lt"/>
              </a:rPr>
              <a:t>It can limit the ability to carry out meaningful life functions</a:t>
            </a:r>
          </a:p>
          <a:p>
            <a:pPr>
              <a:lnSpc>
                <a:spcPct val="150000"/>
              </a:lnSpc>
            </a:pPr>
            <a:r>
              <a:rPr lang="en-US" dirty="0">
                <a:latin typeface="+mj-lt"/>
              </a:rPr>
              <a:t>Primary ,secondary impairments; positive and negative signs</a:t>
            </a:r>
          </a:p>
          <a:p>
            <a:pPr>
              <a:lnSpc>
                <a:spcPct val="150000"/>
              </a:lnSpc>
            </a:pPr>
            <a:r>
              <a:rPr lang="en-US" dirty="0">
                <a:latin typeface="+mj-lt"/>
              </a:rPr>
              <a:t>If unresolved primary- secondary impairments</a:t>
            </a:r>
            <a:endParaRPr lang="en-IN" dirty="0">
              <a:latin typeface="+mj-lt"/>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sz="quarter" idx="1"/>
          </p:nvPr>
        </p:nvSpPr>
        <p:spPr/>
        <p:txBody>
          <a:bodyPr/>
          <a:lstStyle/>
          <a:p>
            <a:pPr>
              <a:lnSpc>
                <a:spcPct val="150000"/>
              </a:lnSpc>
            </a:pPr>
            <a:r>
              <a:rPr lang="en-US" dirty="0">
                <a:latin typeface="+mj-lt"/>
              </a:rPr>
              <a:t>Clinician can identify limitations in what child can and cannot do</a:t>
            </a:r>
          </a:p>
          <a:p>
            <a:pPr>
              <a:lnSpc>
                <a:spcPct val="150000"/>
              </a:lnSpc>
            </a:pPr>
            <a:r>
              <a:rPr lang="en-US" dirty="0">
                <a:latin typeface="+mj-lt"/>
              </a:rPr>
              <a:t>Effective and ineffective posture serves as a link between individual functions and system impairments</a:t>
            </a:r>
          </a:p>
          <a:p>
            <a:pPr>
              <a:lnSpc>
                <a:spcPct val="150000"/>
              </a:lnSpc>
            </a:pPr>
            <a:endParaRPr lang="en-US" dirty="0">
              <a:latin typeface="+mj-lt"/>
            </a:endParaRPr>
          </a:p>
          <a:p>
            <a:endParaRPr lang="en-IN" dirty="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sz="quarter" idx="1"/>
          </p:nvPr>
        </p:nvSpPr>
        <p:spPr>
          <a:xfrm>
            <a:off x="457200" y="1219200"/>
            <a:ext cx="8229600" cy="5210196"/>
          </a:xfrm>
        </p:spPr>
        <p:txBody>
          <a:bodyPr/>
          <a:lstStyle/>
          <a:p>
            <a:pPr>
              <a:lnSpc>
                <a:spcPct val="150000"/>
              </a:lnSpc>
            </a:pPr>
            <a:r>
              <a:rPr lang="en-US" dirty="0">
                <a:latin typeface="+mj-lt"/>
              </a:rPr>
              <a:t>Before the individual starts practicing the compensations intervention can be given to reduce the impact of these patterns on functional skills</a:t>
            </a:r>
          </a:p>
          <a:p>
            <a:pPr>
              <a:lnSpc>
                <a:spcPct val="150000"/>
              </a:lnSpc>
            </a:pPr>
            <a:r>
              <a:rPr lang="en-US" dirty="0">
                <a:latin typeface="+mj-lt"/>
              </a:rPr>
              <a:t>Norms of functioning at different ages – for children</a:t>
            </a:r>
            <a:endParaRPr lang="en-IN" dirty="0">
              <a:latin typeface="+mj-lt"/>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sz="quarter" idx="1"/>
          </p:nvPr>
        </p:nvSpPr>
        <p:spPr/>
        <p:txBody>
          <a:bodyPr/>
          <a:lstStyle/>
          <a:p>
            <a:pPr>
              <a:lnSpc>
                <a:spcPct val="150000"/>
              </a:lnSpc>
            </a:pPr>
            <a:r>
              <a:rPr lang="en-US" dirty="0">
                <a:latin typeface="+mj-lt"/>
              </a:rPr>
              <a:t>Facilitation or constraining environmental factors plays important role in determining the level of participation and independence in functional activities</a:t>
            </a:r>
            <a:endParaRPr lang="en-IN" dirty="0">
              <a:latin typeface="+mj-lt"/>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Primary </a:t>
            </a:r>
            <a:r>
              <a:rPr lang="en-US" dirty="0" err="1"/>
              <a:t>neuro</a:t>
            </a:r>
            <a:r>
              <a:rPr lang="en-US" dirty="0"/>
              <a:t>- muscular impairments</a:t>
            </a:r>
            <a:endParaRPr lang="en-IN" dirty="0"/>
          </a:p>
        </p:txBody>
      </p:sp>
      <p:sp>
        <p:nvSpPr>
          <p:cNvPr id="3" name="Content Placeholder 2"/>
          <p:cNvSpPr>
            <a:spLocks noGrp="1"/>
          </p:cNvSpPr>
          <p:nvPr>
            <p:ph sz="quarter" idx="1"/>
          </p:nvPr>
        </p:nvSpPr>
        <p:spPr/>
        <p:txBody>
          <a:bodyPr/>
          <a:lstStyle/>
          <a:p>
            <a:r>
              <a:rPr lang="en-US" u="sng" dirty="0">
                <a:latin typeface="+mj-lt"/>
              </a:rPr>
              <a:t>Positive signs</a:t>
            </a:r>
            <a:r>
              <a:rPr lang="en-US" dirty="0"/>
              <a:t>:</a:t>
            </a:r>
          </a:p>
          <a:p>
            <a:pPr>
              <a:lnSpc>
                <a:spcPct val="150000"/>
              </a:lnSpc>
              <a:buFont typeface="Wingdings" pitchFamily="2" charset="2"/>
              <a:buChar char="v"/>
            </a:pPr>
            <a:r>
              <a:rPr lang="en-US" dirty="0">
                <a:latin typeface="+mj-lt"/>
              </a:rPr>
              <a:t>Spasticity </a:t>
            </a:r>
          </a:p>
          <a:p>
            <a:pPr>
              <a:lnSpc>
                <a:spcPct val="150000"/>
              </a:lnSpc>
              <a:buFont typeface="Wingdings" pitchFamily="2" charset="2"/>
              <a:buChar char="v"/>
            </a:pPr>
            <a:r>
              <a:rPr lang="en-US" dirty="0">
                <a:latin typeface="+mj-lt"/>
              </a:rPr>
              <a:t>Impaired muscle activation</a:t>
            </a:r>
          </a:p>
          <a:p>
            <a:pPr>
              <a:lnSpc>
                <a:spcPct val="150000"/>
              </a:lnSpc>
              <a:buFont typeface="Wingdings" pitchFamily="2" charset="2"/>
              <a:buChar char="v"/>
            </a:pPr>
            <a:r>
              <a:rPr lang="en-US" dirty="0">
                <a:latin typeface="+mj-lt"/>
              </a:rPr>
              <a:t>Excessive co-activation</a:t>
            </a:r>
          </a:p>
          <a:p>
            <a:pPr>
              <a:lnSpc>
                <a:spcPct val="150000"/>
              </a:lnSpc>
              <a:buFont typeface="Wingdings" pitchFamily="2" charset="2"/>
              <a:buChar char="v"/>
            </a:pPr>
            <a:r>
              <a:rPr lang="en-US" dirty="0">
                <a:latin typeface="+mj-lt"/>
              </a:rPr>
              <a:t>Impaired muscle synergies</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lstStyle/>
          <a:p>
            <a:pPr>
              <a:lnSpc>
                <a:spcPct val="150000"/>
              </a:lnSpc>
              <a:buFont typeface="Wingdings" pitchFamily="2" charset="2"/>
              <a:buChar char="v"/>
            </a:pPr>
            <a:r>
              <a:rPr lang="en-US" dirty="0">
                <a:latin typeface="+mj-lt"/>
              </a:rPr>
              <a:t>Impaired motor execution- modulation</a:t>
            </a:r>
          </a:p>
          <a:p>
            <a:pPr>
              <a:lnSpc>
                <a:spcPct val="150000"/>
              </a:lnSpc>
              <a:buFont typeface="Wingdings" pitchFamily="2" charset="2"/>
              <a:buChar char="v"/>
            </a:pPr>
            <a:r>
              <a:rPr lang="en-US" dirty="0">
                <a:latin typeface="+mj-lt"/>
              </a:rPr>
              <a:t>Timing and sequencing impairments</a:t>
            </a:r>
          </a:p>
          <a:p>
            <a:pPr>
              <a:lnSpc>
                <a:spcPct val="150000"/>
              </a:lnSpc>
              <a:buFont typeface="Wingdings" pitchFamily="2" charset="2"/>
              <a:buChar char="v"/>
            </a:pPr>
            <a:endParaRPr lang="en-US" dirty="0">
              <a:latin typeface="+mj-lt"/>
            </a:endParaRPr>
          </a:p>
          <a:p>
            <a:pPr>
              <a:lnSpc>
                <a:spcPct val="150000"/>
              </a:lnSpc>
              <a:buFont typeface="Wingdings" pitchFamily="2" charset="2"/>
              <a:buChar char="v"/>
            </a:pPr>
            <a:endParaRPr lang="en-US" dirty="0">
              <a:latin typeface="+mj-lt"/>
            </a:endParaRPr>
          </a:p>
          <a:p>
            <a:pPr>
              <a:lnSpc>
                <a:spcPct val="150000"/>
              </a:lnSpc>
              <a:buFont typeface="Wingdings" pitchFamily="2" charset="2"/>
              <a:buChar char="v"/>
            </a:pPr>
            <a:r>
              <a:rPr lang="en-US" dirty="0">
                <a:latin typeface="+mj-lt"/>
              </a:rPr>
              <a:t>Excessive overflow of intra limb and inter limb contractions</a:t>
            </a:r>
            <a:endParaRPr lang="en-IN" dirty="0">
              <a:latin typeface="+mj-lt"/>
            </a:endParaRPr>
          </a:p>
          <a:p>
            <a:endParaRPr lang="en-IN" dirty="0"/>
          </a:p>
        </p:txBody>
      </p:sp>
      <p:pic>
        <p:nvPicPr>
          <p:cNvPr id="4" name="Picture 3" descr="http://tkfiles.storage.msn.com/y1p3GVTdYExQGQ0nu7ToEmMlRBvPTlPP05t5c5450ldgta-0GKwBTnOntq5uGLIrECDKceqtEHklo8"/>
          <p:cNvPicPr/>
          <p:nvPr/>
        </p:nvPicPr>
        <p:blipFill>
          <a:blip r:embed="rId2"/>
          <a:srcRect/>
          <a:stretch>
            <a:fillRect/>
          </a:stretch>
        </p:blipFill>
        <p:spPr bwMode="auto">
          <a:xfrm>
            <a:off x="7072330" y="1714488"/>
            <a:ext cx="2286000" cy="1769110"/>
          </a:xfrm>
          <a:prstGeom prst="rect">
            <a:avLst/>
          </a:prstGeom>
          <a:noFill/>
          <a:ln w="9525">
            <a:noFill/>
            <a:miter lim="800000"/>
            <a:headEnd/>
            <a:tailEnd/>
          </a:ln>
        </p:spPr>
      </p:pic>
      <p:pic>
        <p:nvPicPr>
          <p:cNvPr id="5" name="Picture 4" descr="http://exceptionalities.wikidot.com/local--files/autism-symtoms/holding-pencil1.jpg"/>
          <p:cNvPicPr/>
          <p:nvPr/>
        </p:nvPicPr>
        <p:blipFill>
          <a:blip r:embed="rId3"/>
          <a:srcRect/>
          <a:stretch>
            <a:fillRect/>
          </a:stretch>
        </p:blipFill>
        <p:spPr bwMode="auto">
          <a:xfrm>
            <a:off x="6500826" y="4572008"/>
            <a:ext cx="2385695" cy="1590040"/>
          </a:xfrm>
          <a:prstGeom prst="rect">
            <a:avLst/>
          </a:prstGeom>
          <a:noFill/>
          <a:ln w="9525">
            <a:noFill/>
            <a:miter lim="800000"/>
            <a:headEnd/>
            <a:tailEnd/>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Negative signs</a:t>
            </a:r>
            <a:endParaRPr lang="en-IN" dirty="0"/>
          </a:p>
        </p:txBody>
      </p:sp>
      <p:sp>
        <p:nvSpPr>
          <p:cNvPr id="3" name="Content Placeholder 2"/>
          <p:cNvSpPr>
            <a:spLocks noGrp="1"/>
          </p:cNvSpPr>
          <p:nvPr>
            <p:ph sz="quarter" idx="1"/>
          </p:nvPr>
        </p:nvSpPr>
        <p:spPr/>
        <p:txBody>
          <a:bodyPr/>
          <a:lstStyle/>
          <a:p>
            <a:pPr>
              <a:lnSpc>
                <a:spcPct val="150000"/>
              </a:lnSpc>
            </a:pPr>
            <a:r>
              <a:rPr lang="en-US" dirty="0">
                <a:latin typeface="+mj-lt"/>
              </a:rPr>
              <a:t>Insufficient force generation</a:t>
            </a:r>
          </a:p>
          <a:p>
            <a:pPr>
              <a:lnSpc>
                <a:spcPct val="150000"/>
              </a:lnSpc>
            </a:pPr>
            <a:r>
              <a:rPr lang="en-US" dirty="0">
                <a:latin typeface="+mj-lt"/>
              </a:rPr>
              <a:t>Impaired anticipatory postural control</a:t>
            </a:r>
          </a:p>
          <a:p>
            <a:pPr>
              <a:lnSpc>
                <a:spcPct val="150000"/>
              </a:lnSpc>
            </a:pPr>
            <a:r>
              <a:rPr lang="en-US" dirty="0">
                <a:latin typeface="+mj-lt"/>
              </a:rPr>
              <a:t>Hypokinesia –poverty of movement</a:t>
            </a:r>
          </a:p>
          <a:p>
            <a:pPr>
              <a:lnSpc>
                <a:spcPct val="150000"/>
              </a:lnSpc>
              <a:buNone/>
            </a:pPr>
            <a:r>
              <a:rPr lang="en-US" dirty="0" err="1">
                <a:latin typeface="+mj-lt"/>
              </a:rPr>
              <a:t>Eg</a:t>
            </a:r>
            <a:r>
              <a:rPr lang="en-US" dirty="0">
                <a:latin typeface="+mj-lt"/>
              </a:rPr>
              <a:t>: supine to sitting</a:t>
            </a:r>
          </a:p>
          <a:p>
            <a:pPr>
              <a:lnSpc>
                <a:spcPct val="150000"/>
              </a:lnSpc>
            </a:pPr>
            <a:r>
              <a:rPr lang="en-US" dirty="0">
                <a:latin typeface="+mj-lt"/>
              </a:rPr>
              <a:t>Loss of fractionated or dissociated movements –dexterity, grasp, vision</a:t>
            </a:r>
          </a:p>
          <a:p>
            <a:pPr>
              <a:lnSpc>
                <a:spcPct val="150000"/>
              </a:lnSpc>
            </a:pPr>
            <a:endParaRPr lang="en-IN" dirty="0">
              <a:latin typeface="+mj-lt"/>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4" name="VID-20180909-WA0008">
            <a:hlinkClick r:id="" action="ppaction://media"/>
          </p:cNvPr>
          <p:cNvPicPr>
            <a:picLocks noGrp="1" noChangeAspect="1"/>
          </p:cNvPicPr>
          <p:nvPr>
            <p:ph sz="quarter" idx="1"/>
            <a:videoFile r:link="rId1"/>
            <p:extLst>
              <p:ext uri="{DAA4B4D4-6D71-4841-9C94-3DE7FCFB9230}">
                <p14:media xmlns:p14="http://schemas.microsoft.com/office/powerpoint/2010/main" xmlns="" r:embed="rId3"/>
              </p:ext>
            </p:extLst>
          </p:nvPr>
        </p:nvPicPr>
        <p:blipFill>
          <a:blip r:embed="rId4"/>
          <a:stretch>
            <a:fillRect/>
          </a:stretch>
        </p:blipFill>
        <p:spPr>
          <a:xfrm>
            <a:off x="2865388" y="165578"/>
            <a:ext cx="3413224" cy="6031322"/>
          </a:xfrm>
        </p:spPr>
      </p:pic>
    </p:spTree>
    <p:extLst>
      <p:ext uri="{BB962C8B-B14F-4D97-AF65-F5344CB8AC3E}">
        <p14:creationId xmlns:p14="http://schemas.microsoft.com/office/powerpoint/2010/main" xmlns="" val="889716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Sensory systems and sensory processing impairments</a:t>
            </a:r>
            <a:endParaRPr lang="en-IN" dirty="0"/>
          </a:p>
        </p:txBody>
      </p:sp>
      <p:sp>
        <p:nvSpPr>
          <p:cNvPr id="3" name="Content Placeholder 2"/>
          <p:cNvSpPr>
            <a:spLocks noGrp="1"/>
          </p:cNvSpPr>
          <p:nvPr>
            <p:ph sz="quarter" idx="1"/>
          </p:nvPr>
        </p:nvSpPr>
        <p:spPr/>
        <p:txBody>
          <a:bodyPr/>
          <a:lstStyle/>
          <a:p>
            <a:pPr>
              <a:lnSpc>
                <a:spcPct val="150000"/>
              </a:lnSpc>
            </a:pPr>
            <a:r>
              <a:rPr lang="en-US" dirty="0">
                <a:latin typeface="+mj-lt"/>
              </a:rPr>
              <a:t>Hearing , visual and sensory processing impairments</a:t>
            </a:r>
          </a:p>
          <a:p>
            <a:pPr>
              <a:lnSpc>
                <a:spcPct val="150000"/>
              </a:lnSpc>
            </a:pPr>
            <a:r>
              <a:rPr lang="en-US" dirty="0">
                <a:latin typeface="+mj-lt"/>
              </a:rPr>
              <a:t>Hearing:</a:t>
            </a:r>
          </a:p>
          <a:p>
            <a:pPr>
              <a:lnSpc>
                <a:spcPct val="150000"/>
              </a:lnSpc>
              <a:buNone/>
            </a:pPr>
            <a:r>
              <a:rPr lang="en-US" dirty="0" err="1">
                <a:latin typeface="+mj-lt"/>
              </a:rPr>
              <a:t>Eg</a:t>
            </a:r>
            <a:r>
              <a:rPr lang="en-US" dirty="0">
                <a:latin typeface="+mj-lt"/>
              </a:rPr>
              <a:t>: isolate individual from people</a:t>
            </a:r>
          </a:p>
          <a:p>
            <a:pPr>
              <a:lnSpc>
                <a:spcPct val="150000"/>
              </a:lnSpc>
            </a:pPr>
            <a:r>
              <a:rPr lang="en-US" dirty="0">
                <a:latin typeface="+mj-lt"/>
              </a:rPr>
              <a:t>Vision: strabismus, </a:t>
            </a:r>
            <a:r>
              <a:rPr lang="en-US" dirty="0" err="1">
                <a:latin typeface="+mj-lt"/>
              </a:rPr>
              <a:t>nystagmus</a:t>
            </a:r>
            <a:r>
              <a:rPr lang="en-US" dirty="0">
                <a:latin typeface="+mj-lt"/>
              </a:rPr>
              <a:t>, visual fixation and tracking abnormal</a:t>
            </a:r>
          </a:p>
          <a:p>
            <a:pPr>
              <a:lnSpc>
                <a:spcPct val="150000"/>
              </a:lnSpc>
              <a:buNone/>
            </a:pPr>
            <a:endParaRPr lang="en-IN" dirty="0">
              <a:latin typeface="+mj-lt"/>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sz="quarter" idx="1"/>
          </p:nvPr>
        </p:nvSpPr>
        <p:spPr/>
        <p:txBody>
          <a:bodyPr/>
          <a:lstStyle/>
          <a:p>
            <a:pPr>
              <a:lnSpc>
                <a:spcPct val="150000"/>
              </a:lnSpc>
            </a:pPr>
            <a:r>
              <a:rPr lang="en-US" dirty="0">
                <a:latin typeface="+mj-lt"/>
              </a:rPr>
              <a:t>Both deficits effect the overall motor control , insecurity, and fear of fall</a:t>
            </a:r>
            <a:r>
              <a:rPr lang="en-US" dirty="0"/>
              <a:t>.</a:t>
            </a:r>
          </a:p>
          <a:p>
            <a:pPr>
              <a:lnSpc>
                <a:spcPct val="150000"/>
              </a:lnSpc>
            </a:pPr>
            <a:r>
              <a:rPr lang="en-US" dirty="0">
                <a:latin typeface="+mj-lt"/>
              </a:rPr>
              <a:t>Sensory processing – ability to interpret ,modulate , perceive and organize sensory input for use in generating or adapting motor responses to interactions with persons</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sz="quarter" idx="1"/>
          </p:nvPr>
        </p:nvSpPr>
        <p:spPr/>
        <p:txBody>
          <a:bodyPr/>
          <a:lstStyle/>
          <a:p>
            <a:r>
              <a:rPr lang="en-US" dirty="0">
                <a:latin typeface="+mj-lt"/>
              </a:rPr>
              <a:t>It affects in 4 ways:</a:t>
            </a:r>
          </a:p>
          <a:p>
            <a:pPr marL="514350" indent="-514350">
              <a:lnSpc>
                <a:spcPct val="150000"/>
              </a:lnSpc>
              <a:buFont typeface="Wingdings" pitchFamily="2" charset="2"/>
              <a:buChar char="v"/>
            </a:pPr>
            <a:r>
              <a:rPr lang="en-US" dirty="0">
                <a:latin typeface="+mj-lt"/>
              </a:rPr>
              <a:t>Inability to detect and identify incoming sensory information</a:t>
            </a:r>
          </a:p>
          <a:p>
            <a:pPr marL="514350" indent="-514350">
              <a:lnSpc>
                <a:spcPct val="150000"/>
              </a:lnSpc>
              <a:buNone/>
            </a:pPr>
            <a:r>
              <a:rPr lang="en-US" dirty="0">
                <a:latin typeface="+mj-lt"/>
              </a:rPr>
              <a:t>      </a:t>
            </a:r>
            <a:r>
              <a:rPr lang="en-US" dirty="0" err="1">
                <a:latin typeface="+mj-lt"/>
              </a:rPr>
              <a:t>Eg</a:t>
            </a:r>
            <a:r>
              <a:rPr lang="en-US" dirty="0">
                <a:latin typeface="+mj-lt"/>
              </a:rPr>
              <a:t>: </a:t>
            </a:r>
            <a:r>
              <a:rPr lang="en-US" dirty="0" err="1">
                <a:latin typeface="+mj-lt"/>
              </a:rPr>
              <a:t>hemineglect</a:t>
            </a:r>
            <a:endParaRPr lang="en-US" dirty="0">
              <a:latin typeface="+mj-lt"/>
            </a:endParaRPr>
          </a:p>
          <a:p>
            <a:pPr marL="514350" indent="-514350">
              <a:lnSpc>
                <a:spcPct val="150000"/>
              </a:lnSpc>
              <a:buFont typeface="Wingdings" pitchFamily="2" charset="2"/>
              <a:buChar char="v"/>
            </a:pPr>
            <a:r>
              <a:rPr lang="en-US" dirty="0">
                <a:latin typeface="+mj-lt"/>
              </a:rPr>
              <a:t>Inability to interpret sensory or multisensory input in anticipation or during movement</a:t>
            </a:r>
          </a:p>
          <a:p>
            <a:pPr marL="514350" indent="-514350">
              <a:lnSpc>
                <a:spcPct val="150000"/>
              </a:lnSpc>
              <a:buNone/>
            </a:pPr>
            <a:r>
              <a:rPr lang="en-US" dirty="0" err="1">
                <a:latin typeface="+mj-lt"/>
              </a:rPr>
              <a:t>Eg</a:t>
            </a:r>
            <a:r>
              <a:rPr lang="en-US" dirty="0">
                <a:latin typeface="+mj-lt"/>
              </a:rPr>
              <a:t>: children rely on vision</a:t>
            </a:r>
          </a:p>
          <a:p>
            <a:pPr marL="514350" indent="-514350">
              <a:lnSpc>
                <a:spcPct val="150000"/>
              </a:lnSpc>
              <a:buFont typeface="+mj-lt"/>
              <a:buAutoNum type="arabicPeriod"/>
            </a:pPr>
            <a:endParaRPr lang="en-US" dirty="0">
              <a:latin typeface="+mj-lt"/>
            </a:endParaRPr>
          </a:p>
          <a:p>
            <a:pPr marL="514350" indent="-514350">
              <a:buFont typeface="+mj-lt"/>
              <a:buAutoNum type="arabicPeriod"/>
            </a:pPr>
            <a:endParaRPr lang="en-US" dirty="0">
              <a:latin typeface="+mj-lt"/>
            </a:endParaRPr>
          </a:p>
          <a:p>
            <a:pPr marL="514350" indent="-514350">
              <a:buFont typeface="+mj-lt"/>
              <a:buAutoNum type="arabicPeriod"/>
            </a:pPr>
            <a:endParaRPr lang="en-IN" dirty="0">
              <a:latin typeface="+mj-lt"/>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sz="quarter" idx="1"/>
          </p:nvPr>
        </p:nvSpPr>
        <p:spPr/>
        <p:txBody>
          <a:bodyPr/>
          <a:lstStyle/>
          <a:p>
            <a:pPr marL="514350" indent="-514350">
              <a:lnSpc>
                <a:spcPct val="150000"/>
              </a:lnSpc>
              <a:buFont typeface="Wingdings" pitchFamily="2" charset="2"/>
              <a:buChar char="v"/>
            </a:pPr>
            <a:r>
              <a:rPr lang="en-US" dirty="0">
                <a:latin typeface="+mj-lt"/>
              </a:rPr>
              <a:t>Inability to modulate sensory inputs to match changes in task and environmental demands</a:t>
            </a:r>
          </a:p>
          <a:p>
            <a:pPr marL="514350" indent="-514350">
              <a:lnSpc>
                <a:spcPct val="150000"/>
              </a:lnSpc>
              <a:buNone/>
            </a:pPr>
            <a:r>
              <a:rPr lang="en-US" dirty="0" err="1">
                <a:latin typeface="+mj-lt"/>
              </a:rPr>
              <a:t>Eg</a:t>
            </a:r>
            <a:r>
              <a:rPr lang="en-US" dirty="0">
                <a:latin typeface="+mj-lt"/>
              </a:rPr>
              <a:t>: low and high threshold</a:t>
            </a:r>
          </a:p>
          <a:p>
            <a:pPr marL="514350" indent="-514350">
              <a:lnSpc>
                <a:spcPct val="150000"/>
              </a:lnSpc>
              <a:buFont typeface="Wingdings" pitchFamily="2" charset="2"/>
              <a:buChar char="v"/>
            </a:pPr>
            <a:r>
              <a:rPr lang="en-US" dirty="0">
                <a:latin typeface="+mj-lt"/>
              </a:rPr>
              <a:t>Inability to relate sensory information to experience, memory and specific tasks  </a:t>
            </a:r>
          </a:p>
          <a:p>
            <a:pPr marL="514350" indent="-514350">
              <a:lnSpc>
                <a:spcPct val="150000"/>
              </a:lnSpc>
              <a:buNone/>
            </a:pPr>
            <a:r>
              <a:rPr lang="en-US" dirty="0">
                <a:latin typeface="+mj-lt"/>
              </a:rPr>
              <a:t>     -Kinesthetic memory</a:t>
            </a:r>
          </a:p>
          <a:p>
            <a:pPr marL="514350" indent="-514350">
              <a:lnSpc>
                <a:spcPct val="150000"/>
              </a:lnSpc>
              <a:buFont typeface="+mj-lt"/>
              <a:buAutoNum type="arabicPeriod"/>
            </a:pPr>
            <a:endParaRPr lang="en-IN" dirty="0">
              <a:latin typeface="+mj-lt"/>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Secondary impairments</a:t>
            </a:r>
            <a:endParaRPr lang="en-IN" dirty="0"/>
          </a:p>
        </p:txBody>
      </p:sp>
      <p:sp>
        <p:nvSpPr>
          <p:cNvPr id="3" name="Content Placeholder 2"/>
          <p:cNvSpPr>
            <a:spLocks noGrp="1"/>
          </p:cNvSpPr>
          <p:nvPr>
            <p:ph sz="quarter" idx="1"/>
          </p:nvPr>
        </p:nvSpPr>
        <p:spPr>
          <a:xfrm>
            <a:off x="457200" y="1219200"/>
            <a:ext cx="8229600" cy="5424510"/>
          </a:xfrm>
        </p:spPr>
        <p:txBody>
          <a:bodyPr/>
          <a:lstStyle/>
          <a:p>
            <a:pPr>
              <a:lnSpc>
                <a:spcPct val="150000"/>
              </a:lnSpc>
            </a:pPr>
            <a:r>
              <a:rPr lang="en-US" dirty="0">
                <a:latin typeface="+mj-lt"/>
              </a:rPr>
              <a:t>Joint and soft tissue flexibility</a:t>
            </a:r>
          </a:p>
          <a:p>
            <a:pPr>
              <a:lnSpc>
                <a:spcPct val="150000"/>
              </a:lnSpc>
            </a:pPr>
            <a:r>
              <a:rPr lang="en-US" dirty="0">
                <a:latin typeface="+mj-lt"/>
              </a:rPr>
              <a:t>Skeletal impairments</a:t>
            </a:r>
          </a:p>
          <a:p>
            <a:pPr>
              <a:lnSpc>
                <a:spcPct val="150000"/>
              </a:lnSpc>
              <a:buNone/>
            </a:pPr>
            <a:r>
              <a:rPr lang="en-US" dirty="0">
                <a:latin typeface="+mj-lt"/>
              </a:rPr>
              <a:t>OTHER SYSTEMS:</a:t>
            </a:r>
          </a:p>
          <a:p>
            <a:pPr>
              <a:lnSpc>
                <a:spcPct val="150000"/>
              </a:lnSpc>
              <a:buNone/>
            </a:pPr>
            <a:r>
              <a:rPr lang="en-US" dirty="0">
                <a:latin typeface="+mj-lt"/>
              </a:rPr>
              <a:t>Respiratory system impairments</a:t>
            </a:r>
          </a:p>
          <a:p>
            <a:pPr>
              <a:lnSpc>
                <a:spcPct val="150000"/>
              </a:lnSpc>
              <a:buNone/>
            </a:pPr>
            <a:r>
              <a:rPr lang="en-US" dirty="0">
                <a:latin typeface="+mj-lt"/>
              </a:rPr>
              <a:t>Perceptual /cognitive impairments</a:t>
            </a:r>
          </a:p>
          <a:p>
            <a:pPr>
              <a:lnSpc>
                <a:spcPct val="150000"/>
              </a:lnSpc>
              <a:buNone/>
            </a:pPr>
            <a:r>
              <a:rPr lang="en-US" dirty="0">
                <a:latin typeface="+mj-lt"/>
              </a:rPr>
              <a:t>Regulatory system impairments: </a:t>
            </a:r>
            <a:r>
              <a:rPr lang="en-US" dirty="0" err="1">
                <a:latin typeface="+mj-lt"/>
              </a:rPr>
              <a:t>eg</a:t>
            </a:r>
            <a:r>
              <a:rPr lang="en-US" dirty="0">
                <a:latin typeface="+mj-lt"/>
              </a:rPr>
              <a:t> : </a:t>
            </a:r>
            <a:r>
              <a:rPr lang="en-US" dirty="0" err="1">
                <a:latin typeface="+mj-lt"/>
              </a:rPr>
              <a:t>Maanya</a:t>
            </a:r>
            <a:endParaRPr lang="en-US" dirty="0">
              <a:latin typeface="+mj-lt"/>
            </a:endParaRPr>
          </a:p>
          <a:p>
            <a:pPr>
              <a:lnSpc>
                <a:spcPct val="150000"/>
              </a:lnSpc>
              <a:buNone/>
            </a:pPr>
            <a:r>
              <a:rPr lang="en-US" dirty="0">
                <a:latin typeface="+mj-lt"/>
              </a:rPr>
              <a:t>Cardiopulmonary impairments</a:t>
            </a:r>
          </a:p>
          <a:p>
            <a:pPr>
              <a:lnSpc>
                <a:spcPct val="150000"/>
              </a:lnSpc>
              <a:buNone/>
            </a:pPr>
            <a:r>
              <a:rPr lang="en-US" dirty="0">
                <a:latin typeface="+mj-lt"/>
              </a:rPr>
              <a:t>GI system impairments. </a:t>
            </a:r>
            <a:r>
              <a:rPr lang="en-US" dirty="0" err="1">
                <a:latin typeface="+mj-lt"/>
              </a:rPr>
              <a:t>Eg</a:t>
            </a:r>
            <a:r>
              <a:rPr lang="en-US" dirty="0">
                <a:latin typeface="+mj-lt"/>
              </a:rPr>
              <a:t>: </a:t>
            </a:r>
            <a:r>
              <a:rPr lang="en-US" dirty="0" err="1">
                <a:latin typeface="+mj-lt"/>
              </a:rPr>
              <a:t>Dishan</a:t>
            </a:r>
            <a:endParaRPr lang="en-US" dirty="0">
              <a:latin typeface="+mj-lt"/>
            </a:endParaRPr>
          </a:p>
          <a:p>
            <a:pPr>
              <a:lnSpc>
                <a:spcPct val="150000"/>
              </a:lnSpc>
              <a:buNone/>
            </a:pPr>
            <a:endParaRPr lang="en-US" dirty="0">
              <a:latin typeface="+mj-lt"/>
            </a:endParaRPr>
          </a:p>
          <a:p>
            <a:pPr>
              <a:lnSpc>
                <a:spcPct val="150000"/>
              </a:lnSpc>
            </a:pPr>
            <a:endParaRPr lang="en-IN" dirty="0">
              <a:latin typeface="+mj-lt"/>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Multi system impairments</a:t>
            </a:r>
            <a:br>
              <a:rPr lang="en-US" dirty="0"/>
            </a:br>
            <a:endParaRPr lang="en-IN" dirty="0"/>
          </a:p>
        </p:txBody>
      </p:sp>
      <p:sp>
        <p:nvSpPr>
          <p:cNvPr id="3" name="Content Placeholder 2"/>
          <p:cNvSpPr>
            <a:spLocks noGrp="1"/>
          </p:cNvSpPr>
          <p:nvPr>
            <p:ph sz="quarter" idx="1"/>
          </p:nvPr>
        </p:nvSpPr>
        <p:spPr/>
        <p:txBody>
          <a:bodyPr/>
          <a:lstStyle/>
          <a:p>
            <a:pPr>
              <a:lnSpc>
                <a:spcPct val="150000"/>
              </a:lnSpc>
            </a:pPr>
            <a:r>
              <a:rPr lang="en-US" dirty="0">
                <a:latin typeface="+mj-lt"/>
              </a:rPr>
              <a:t>Pain- can arise from primary impairment </a:t>
            </a:r>
          </a:p>
          <a:p>
            <a:pPr>
              <a:lnSpc>
                <a:spcPct val="150000"/>
              </a:lnSpc>
            </a:pPr>
            <a:r>
              <a:rPr lang="en-US" dirty="0">
                <a:latin typeface="+mj-lt"/>
              </a:rPr>
              <a:t>Edema – due to CV, neuro muscular and musculoskeletal  and environmental factors</a:t>
            </a:r>
          </a:p>
          <a:p>
            <a:pPr>
              <a:lnSpc>
                <a:spcPct val="150000"/>
              </a:lnSpc>
            </a:pPr>
            <a:r>
              <a:rPr lang="en-US" dirty="0">
                <a:latin typeface="+mj-lt"/>
              </a:rPr>
              <a:t>Motor planning</a:t>
            </a:r>
            <a:endParaRPr lang="en-IN" dirty="0">
              <a:latin typeface="+mj-lt"/>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Principles of examination and evaluation</a:t>
            </a:r>
            <a:endParaRPr lang="en-IN" dirty="0"/>
          </a:p>
        </p:txBody>
      </p:sp>
      <p:sp>
        <p:nvSpPr>
          <p:cNvPr id="3" name="Content Placeholder 2"/>
          <p:cNvSpPr>
            <a:spLocks noGrp="1"/>
          </p:cNvSpPr>
          <p:nvPr>
            <p:ph sz="quarter" idx="1"/>
          </p:nvPr>
        </p:nvSpPr>
        <p:spPr>
          <a:xfrm>
            <a:off x="457200" y="1219200"/>
            <a:ext cx="8229600" cy="5638800"/>
          </a:xfrm>
        </p:spPr>
        <p:txBody>
          <a:bodyPr>
            <a:normAutofit/>
          </a:bodyPr>
          <a:lstStyle/>
          <a:p>
            <a:pPr>
              <a:lnSpc>
                <a:spcPct val="150000"/>
              </a:lnSpc>
            </a:pPr>
            <a:r>
              <a:rPr lang="en-US" dirty="0">
                <a:latin typeface="+mj-lt"/>
              </a:rPr>
              <a:t>1. NDT examination process evaluates each client as a unique person with multiple </a:t>
            </a:r>
            <a:r>
              <a:rPr lang="en-US" b="1" dirty="0">
                <a:latin typeface="+mj-lt"/>
              </a:rPr>
              <a:t>competencies and limitations</a:t>
            </a:r>
          </a:p>
          <a:p>
            <a:pPr>
              <a:lnSpc>
                <a:spcPct val="150000"/>
              </a:lnSpc>
            </a:pPr>
            <a:endParaRPr lang="en-US" dirty="0">
              <a:latin typeface="+mj-lt"/>
            </a:endParaRPr>
          </a:p>
          <a:p>
            <a:pPr>
              <a:lnSpc>
                <a:spcPct val="150000"/>
              </a:lnSpc>
            </a:pPr>
            <a:endParaRPr lang="en-US" dirty="0">
              <a:latin typeface="+mj-lt"/>
            </a:endParaRPr>
          </a:p>
          <a:p>
            <a:pPr>
              <a:lnSpc>
                <a:spcPct val="150000"/>
              </a:lnSpc>
            </a:pPr>
            <a:r>
              <a:rPr lang="en-US" dirty="0">
                <a:latin typeface="+mj-lt"/>
              </a:rPr>
              <a:t>2.NDT examines each client in a life-cycle frame work</a:t>
            </a:r>
          </a:p>
          <a:p>
            <a:pPr>
              <a:lnSpc>
                <a:spcPct val="150000"/>
              </a:lnSpc>
              <a:buNone/>
            </a:pPr>
            <a:r>
              <a:rPr lang="en-US" dirty="0">
                <a:latin typeface="+mj-lt"/>
              </a:rPr>
              <a:t>-look at facilitators and barriers</a:t>
            </a:r>
            <a:endParaRPr lang="en-IN" dirty="0">
              <a:latin typeface="+mj-lt"/>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sz="quarter" idx="1"/>
          </p:nvPr>
        </p:nvSpPr>
        <p:spPr/>
        <p:txBody>
          <a:bodyPr/>
          <a:lstStyle/>
          <a:p>
            <a:pPr>
              <a:lnSpc>
                <a:spcPct val="150000"/>
              </a:lnSpc>
            </a:pPr>
            <a:r>
              <a:rPr lang="en-US" dirty="0">
                <a:latin typeface="+mj-lt"/>
              </a:rPr>
              <a:t>3.The NDT examination process incorporates and</a:t>
            </a:r>
            <a:r>
              <a:rPr lang="en-US" b="1" dirty="0">
                <a:latin typeface="+mj-lt"/>
              </a:rPr>
              <a:t> interdisciplinary therapeutic management </a:t>
            </a:r>
            <a:r>
              <a:rPr lang="en-US" dirty="0">
                <a:latin typeface="+mj-lt"/>
              </a:rPr>
              <a:t>team that includes and respects the </a:t>
            </a:r>
            <a:r>
              <a:rPr lang="en-US" b="1" dirty="0">
                <a:latin typeface="+mj-lt"/>
              </a:rPr>
              <a:t>client</a:t>
            </a:r>
            <a:r>
              <a:rPr lang="en-US" dirty="0">
                <a:latin typeface="+mj-lt"/>
              </a:rPr>
              <a:t> and the </a:t>
            </a:r>
            <a:r>
              <a:rPr lang="en-US" b="1" dirty="0">
                <a:latin typeface="+mj-lt"/>
              </a:rPr>
              <a:t>family</a:t>
            </a:r>
            <a:r>
              <a:rPr lang="en-US" dirty="0">
                <a:latin typeface="+mj-lt"/>
              </a:rPr>
              <a:t> as primary and active participants in decision making</a:t>
            </a:r>
          </a:p>
          <a:p>
            <a:pPr>
              <a:lnSpc>
                <a:spcPct val="150000"/>
              </a:lnSpc>
              <a:buNone/>
            </a:pPr>
            <a:r>
              <a:rPr lang="en-US" dirty="0" err="1">
                <a:latin typeface="+mj-lt"/>
              </a:rPr>
              <a:t>Eg</a:t>
            </a:r>
            <a:r>
              <a:rPr lang="en-US" dirty="0">
                <a:latin typeface="+mj-lt"/>
              </a:rPr>
              <a:t>: </a:t>
            </a:r>
            <a:r>
              <a:rPr lang="en-US" dirty="0" err="1">
                <a:latin typeface="+mj-lt"/>
              </a:rPr>
              <a:t>athetoid</a:t>
            </a:r>
            <a:r>
              <a:rPr lang="en-US" dirty="0">
                <a:latin typeface="+mj-lt"/>
              </a:rPr>
              <a:t> and speech</a:t>
            </a:r>
          </a:p>
          <a:p>
            <a:endParaRPr lang="en-US" dirty="0">
              <a:latin typeface="+mj-lt"/>
            </a:endParaRPr>
          </a:p>
          <a:p>
            <a:endParaRPr lang="en-US" dirty="0">
              <a:latin typeface="+mj-lt"/>
            </a:endParaRPr>
          </a:p>
          <a:p>
            <a:endParaRPr lang="en-US" dirty="0">
              <a:latin typeface="+mj-lt"/>
            </a:endParaRPr>
          </a:p>
          <a:p>
            <a:endParaRPr lang="en-IN" dirty="0">
              <a:latin typeface="+mj-lt"/>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sz="quarter" idx="1"/>
          </p:nvPr>
        </p:nvSpPr>
        <p:spPr/>
        <p:txBody>
          <a:bodyPr>
            <a:normAutofit lnSpcReduction="10000"/>
          </a:bodyPr>
          <a:lstStyle/>
          <a:p>
            <a:pPr>
              <a:lnSpc>
                <a:spcPct val="150000"/>
              </a:lnSpc>
            </a:pPr>
            <a:r>
              <a:rPr lang="en-US" dirty="0">
                <a:latin typeface="+mj-lt"/>
              </a:rPr>
              <a:t>4.The NDT examination begins the problem-solving process </a:t>
            </a:r>
          </a:p>
          <a:p>
            <a:pPr>
              <a:lnSpc>
                <a:spcPct val="150000"/>
              </a:lnSpc>
            </a:pPr>
            <a:endParaRPr lang="en-US" dirty="0">
              <a:latin typeface="+mj-lt"/>
            </a:endParaRPr>
          </a:p>
          <a:p>
            <a:pPr>
              <a:lnSpc>
                <a:spcPct val="150000"/>
              </a:lnSpc>
            </a:pPr>
            <a:endParaRPr lang="en-US" dirty="0">
              <a:latin typeface="+mj-lt"/>
            </a:endParaRPr>
          </a:p>
          <a:p>
            <a:pPr>
              <a:lnSpc>
                <a:spcPct val="150000"/>
              </a:lnSpc>
            </a:pPr>
            <a:endParaRPr lang="en-US" dirty="0">
              <a:latin typeface="+mj-lt"/>
            </a:endParaRPr>
          </a:p>
          <a:p>
            <a:pPr>
              <a:lnSpc>
                <a:spcPct val="150000"/>
              </a:lnSpc>
            </a:pPr>
            <a:r>
              <a:rPr lang="en-US" dirty="0">
                <a:latin typeface="+mj-lt"/>
              </a:rPr>
              <a:t>5.NDT examination and intervention incorporates principles from motor control, motor learning ,motor development</a:t>
            </a:r>
            <a:endParaRPr lang="en-IN" dirty="0">
              <a:latin typeface="+mj-lt"/>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sz="quarter" idx="1"/>
          </p:nvPr>
        </p:nvSpPr>
        <p:spPr/>
        <p:txBody>
          <a:bodyPr/>
          <a:lstStyle/>
          <a:p>
            <a:pPr>
              <a:lnSpc>
                <a:spcPct val="150000"/>
              </a:lnSpc>
            </a:pPr>
            <a:r>
              <a:rPr lang="en-US" dirty="0">
                <a:latin typeface="+mj-lt"/>
              </a:rPr>
              <a:t>6.Emphasis on components of posture and movement that are efficient or inefficient in person with stroke /CP – distinguishing feature</a:t>
            </a:r>
            <a:endParaRPr lang="en-IN" dirty="0">
              <a:latin typeface="+mj-lt"/>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4" name="VID-20180909-WA0009">
            <a:hlinkClick r:id="" action="ppaction://media"/>
          </p:cNvPr>
          <p:cNvPicPr>
            <a:picLocks noGrp="1" noChangeAspect="1"/>
          </p:cNvPicPr>
          <p:nvPr>
            <p:ph sz="quarter" idx="1"/>
            <a:videoFile r:link="rId1"/>
            <p:extLst>
              <p:ext uri="{DAA4B4D4-6D71-4841-9C94-3DE7FCFB9230}">
                <p14:media xmlns:p14="http://schemas.microsoft.com/office/powerpoint/2010/main" xmlns="" r:embed="rId3"/>
              </p:ext>
            </p:extLst>
          </p:nvPr>
        </p:nvPicPr>
        <p:blipFill>
          <a:blip r:embed="rId4"/>
          <a:stretch>
            <a:fillRect/>
          </a:stretch>
        </p:blipFill>
        <p:spPr>
          <a:xfrm>
            <a:off x="2873140" y="184161"/>
            <a:ext cx="3397720" cy="6003925"/>
          </a:xfrm>
        </p:spPr>
      </p:pic>
    </p:spTree>
    <p:extLst>
      <p:ext uri="{BB962C8B-B14F-4D97-AF65-F5344CB8AC3E}">
        <p14:creationId xmlns:p14="http://schemas.microsoft.com/office/powerpoint/2010/main" xmlns="" val="193415825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graphicFrame>
        <p:nvGraphicFramePr>
          <p:cNvPr id="4" name="Content Placeholder 3"/>
          <p:cNvGraphicFramePr>
            <a:graphicFrameLocks noGrp="1"/>
          </p:cNvGraphicFramePr>
          <p:nvPr>
            <p:ph sz="quarter" idx="1"/>
          </p:nvPr>
        </p:nvGraphicFramePr>
        <p:xfrm>
          <a:off x="142844" y="2500307"/>
          <a:ext cx="5357850" cy="25003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Diagram 4"/>
          <p:cNvGraphicFramePr/>
          <p:nvPr/>
        </p:nvGraphicFramePr>
        <p:xfrm>
          <a:off x="4214810" y="2643182"/>
          <a:ext cx="4643470" cy="214314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Examination:</a:t>
            </a:r>
            <a:endParaRPr lang="en-IN" dirty="0"/>
          </a:p>
        </p:txBody>
      </p:sp>
      <p:sp>
        <p:nvSpPr>
          <p:cNvPr id="3" name="Content Placeholder 2"/>
          <p:cNvSpPr>
            <a:spLocks noGrp="1"/>
          </p:cNvSpPr>
          <p:nvPr>
            <p:ph sz="quarter" idx="1"/>
          </p:nvPr>
        </p:nvSpPr>
        <p:spPr/>
        <p:txBody>
          <a:bodyPr/>
          <a:lstStyle/>
          <a:p>
            <a:endParaRPr lang="en-US" dirty="0"/>
          </a:p>
          <a:p>
            <a:pPr>
              <a:lnSpc>
                <a:spcPct val="150000"/>
              </a:lnSpc>
              <a:buNone/>
            </a:pPr>
            <a:r>
              <a:rPr lang="en-US" dirty="0">
                <a:latin typeface="+mj-lt"/>
              </a:rPr>
              <a:t>Involves more than collecting and recording information and includes prioritizing the clients functional problems and simultaneous analysis of system impairments</a:t>
            </a:r>
            <a:endParaRPr lang="en-IN" dirty="0">
              <a:latin typeface="+mj-lt"/>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dirty="0"/>
          </a:p>
        </p:txBody>
      </p:sp>
      <p:sp>
        <p:nvSpPr>
          <p:cNvPr id="3" name="Content Placeholder 2"/>
          <p:cNvSpPr>
            <a:spLocks noGrp="1"/>
          </p:cNvSpPr>
          <p:nvPr>
            <p:ph sz="quarter" idx="1"/>
          </p:nvPr>
        </p:nvSpPr>
        <p:spPr/>
        <p:txBody>
          <a:bodyPr/>
          <a:lstStyle/>
          <a:p>
            <a:pPr>
              <a:lnSpc>
                <a:spcPct val="150000"/>
              </a:lnSpc>
            </a:pPr>
            <a:r>
              <a:rPr lang="en-US" dirty="0">
                <a:latin typeface="+mj-lt"/>
              </a:rPr>
              <a:t>Functional skills:</a:t>
            </a:r>
          </a:p>
          <a:p>
            <a:pPr>
              <a:lnSpc>
                <a:spcPct val="150000"/>
              </a:lnSpc>
              <a:buNone/>
            </a:pPr>
            <a:r>
              <a:rPr lang="en-US" dirty="0">
                <a:latin typeface="+mj-lt"/>
              </a:rPr>
              <a:t>Clinician identifies functional abilities and functional activity  limitations , potential to change function</a:t>
            </a:r>
          </a:p>
          <a:p>
            <a:pPr>
              <a:lnSpc>
                <a:spcPct val="150000"/>
              </a:lnSpc>
              <a:buNone/>
            </a:pPr>
            <a:r>
              <a:rPr lang="en-US" dirty="0">
                <a:latin typeface="+mj-lt"/>
              </a:rPr>
              <a:t>Keeps in mind contextual factors ,assistive technology devices, splints, orthotics</a:t>
            </a:r>
          </a:p>
          <a:p>
            <a:pPr>
              <a:lnSpc>
                <a:spcPct val="150000"/>
              </a:lnSpc>
              <a:buNone/>
            </a:pPr>
            <a:endParaRPr lang="en-US" dirty="0">
              <a:latin typeface="+mj-lt"/>
            </a:endParaRPr>
          </a:p>
          <a:p>
            <a:pPr>
              <a:lnSpc>
                <a:spcPct val="150000"/>
              </a:lnSpc>
              <a:buNone/>
            </a:pPr>
            <a:endParaRPr lang="en-IN" dirty="0">
              <a:latin typeface="+mj-lt"/>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57200" y="357166"/>
            <a:ext cx="8229600" cy="5799794"/>
          </a:xfrm>
        </p:spPr>
        <p:txBody>
          <a:bodyPr/>
          <a:lstStyle/>
          <a:p>
            <a:pPr>
              <a:lnSpc>
                <a:spcPct val="150000"/>
              </a:lnSpc>
            </a:pPr>
            <a:r>
              <a:rPr lang="en-US" dirty="0">
                <a:latin typeface="+mj-lt"/>
              </a:rPr>
              <a:t>Observation of posture and movement:</a:t>
            </a:r>
          </a:p>
          <a:p>
            <a:pPr lvl="0">
              <a:lnSpc>
                <a:spcPct val="150000"/>
              </a:lnSpc>
              <a:buFont typeface="Wingdings" pitchFamily="2" charset="2"/>
              <a:buChar char="v"/>
            </a:pPr>
            <a:r>
              <a:rPr lang="en-IN" sz="2800" dirty="0">
                <a:latin typeface="+mj-lt"/>
              </a:rPr>
              <a:t>Effectiveness of posture &amp; movement during functional activities</a:t>
            </a:r>
            <a:endParaRPr lang="en-US" sz="2800" dirty="0">
              <a:latin typeface="+mj-lt"/>
            </a:endParaRPr>
          </a:p>
          <a:p>
            <a:pPr lvl="0">
              <a:lnSpc>
                <a:spcPct val="150000"/>
              </a:lnSpc>
              <a:buFont typeface="Wingdings" pitchFamily="2" charset="2"/>
              <a:buChar char="v"/>
            </a:pPr>
            <a:r>
              <a:rPr lang="en-IN" sz="2800" dirty="0">
                <a:latin typeface="+mj-lt"/>
              </a:rPr>
              <a:t>Variability of posture &amp; movement</a:t>
            </a:r>
          </a:p>
          <a:p>
            <a:pPr lvl="0">
              <a:lnSpc>
                <a:spcPct val="150000"/>
              </a:lnSpc>
              <a:buNone/>
            </a:pPr>
            <a:r>
              <a:rPr lang="en-IN" sz="2800" dirty="0">
                <a:latin typeface="+mj-lt"/>
              </a:rPr>
              <a:t>both typical &amp; atypical</a:t>
            </a:r>
          </a:p>
          <a:p>
            <a:pPr lvl="0">
              <a:lnSpc>
                <a:spcPct val="150000"/>
              </a:lnSpc>
              <a:buFont typeface="Wingdings" pitchFamily="2" charset="2"/>
              <a:buChar char="v"/>
            </a:pPr>
            <a:r>
              <a:rPr lang="en-US" sz="2800" dirty="0">
                <a:latin typeface="+mj-lt"/>
              </a:rPr>
              <a:t>Analyze missing components</a:t>
            </a:r>
          </a:p>
          <a:p>
            <a:pPr lvl="0">
              <a:lnSpc>
                <a:spcPct val="150000"/>
              </a:lnSpc>
              <a:buFont typeface="Wingdings" pitchFamily="2" charset="2"/>
              <a:buChar char="v"/>
            </a:pPr>
            <a:r>
              <a:rPr lang="en-US" sz="2800" dirty="0">
                <a:latin typeface="+mj-lt"/>
              </a:rPr>
              <a:t>Inhibit compensatory strategies- therapeutic handling. </a:t>
            </a:r>
            <a:r>
              <a:rPr lang="en-US" sz="2800" dirty="0" err="1">
                <a:latin typeface="+mj-lt"/>
              </a:rPr>
              <a:t>Eg</a:t>
            </a:r>
            <a:r>
              <a:rPr lang="en-US" sz="2800" dirty="0">
                <a:latin typeface="+mj-lt"/>
              </a:rPr>
              <a:t>: ataxic( NISHWITH)</a:t>
            </a:r>
            <a:endParaRPr lang="en-IN" sz="2800" dirty="0">
              <a:latin typeface="+mj-lt"/>
            </a:endParaRPr>
          </a:p>
          <a:p>
            <a:pPr>
              <a:lnSpc>
                <a:spcPct val="150000"/>
              </a:lnSpc>
            </a:pPr>
            <a:endParaRPr lang="en-IN" dirty="0">
              <a:latin typeface="+mj-lt"/>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sz="quarter" idx="1"/>
          </p:nvPr>
        </p:nvSpPr>
        <p:spPr/>
        <p:txBody>
          <a:bodyPr/>
          <a:lstStyle/>
          <a:p>
            <a:pPr>
              <a:lnSpc>
                <a:spcPct val="150000"/>
              </a:lnSpc>
              <a:buNone/>
            </a:pPr>
            <a:r>
              <a:rPr lang="en-US" dirty="0">
                <a:latin typeface="+mj-lt"/>
              </a:rPr>
              <a:t>3) </a:t>
            </a:r>
            <a:r>
              <a:rPr lang="en-US" sz="2800" dirty="0">
                <a:latin typeface="+mj-lt"/>
              </a:rPr>
              <a:t>Systemic examination:</a:t>
            </a:r>
          </a:p>
          <a:p>
            <a:pPr>
              <a:lnSpc>
                <a:spcPct val="150000"/>
              </a:lnSpc>
              <a:buFont typeface="Wingdings" pitchFamily="2" charset="2"/>
              <a:buChar char="v"/>
            </a:pPr>
            <a:r>
              <a:rPr lang="en-US" sz="2800" dirty="0">
                <a:latin typeface="+mj-lt"/>
              </a:rPr>
              <a:t>Neuromuscular system ( signs)</a:t>
            </a:r>
          </a:p>
          <a:p>
            <a:pPr>
              <a:lnSpc>
                <a:spcPct val="150000"/>
              </a:lnSpc>
              <a:buFont typeface="Wingdings" pitchFamily="2" charset="2"/>
              <a:buChar char="v"/>
            </a:pPr>
            <a:r>
              <a:rPr lang="en-US" sz="2800" dirty="0">
                <a:latin typeface="+mj-lt"/>
              </a:rPr>
              <a:t>Musculoskeletal system ( ROM, flexibility)</a:t>
            </a:r>
          </a:p>
          <a:p>
            <a:pPr>
              <a:lnSpc>
                <a:spcPct val="150000"/>
              </a:lnSpc>
              <a:buFont typeface="Wingdings" pitchFamily="2" charset="2"/>
              <a:buChar char="v"/>
            </a:pPr>
            <a:r>
              <a:rPr lang="en-US" sz="2800" dirty="0">
                <a:latin typeface="+mj-lt"/>
              </a:rPr>
              <a:t>Respiratory system</a:t>
            </a:r>
          </a:p>
          <a:p>
            <a:pPr>
              <a:lnSpc>
                <a:spcPct val="150000"/>
              </a:lnSpc>
              <a:buFont typeface="Wingdings" pitchFamily="2" charset="2"/>
              <a:buChar char="v"/>
            </a:pPr>
            <a:r>
              <a:rPr lang="en-US" sz="2800" dirty="0">
                <a:latin typeface="+mj-lt"/>
              </a:rPr>
              <a:t>Cardiovascular system</a:t>
            </a:r>
          </a:p>
          <a:p>
            <a:endParaRPr lang="en-IN" dirty="0"/>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sz="quarter" idx="1"/>
          </p:nvPr>
        </p:nvSpPr>
        <p:spPr/>
        <p:txBody>
          <a:bodyPr/>
          <a:lstStyle/>
          <a:p>
            <a:pPr>
              <a:lnSpc>
                <a:spcPct val="150000"/>
              </a:lnSpc>
              <a:buFont typeface="Wingdings" pitchFamily="2" charset="2"/>
              <a:buChar char="v"/>
            </a:pPr>
            <a:r>
              <a:rPr lang="en-US" sz="2800" dirty="0" err="1">
                <a:latin typeface="+mj-lt"/>
              </a:rPr>
              <a:t>Integumentary</a:t>
            </a:r>
            <a:r>
              <a:rPr lang="en-US" sz="2800" dirty="0">
                <a:latin typeface="+mj-lt"/>
              </a:rPr>
              <a:t> system</a:t>
            </a:r>
          </a:p>
          <a:p>
            <a:pPr>
              <a:lnSpc>
                <a:spcPct val="150000"/>
              </a:lnSpc>
              <a:buFont typeface="Wingdings" pitchFamily="2" charset="2"/>
              <a:buChar char="v"/>
            </a:pPr>
            <a:r>
              <a:rPr lang="en-US" sz="2800" dirty="0">
                <a:latin typeface="+mj-lt"/>
              </a:rPr>
              <a:t>Gastrointestinal system</a:t>
            </a:r>
          </a:p>
          <a:p>
            <a:pPr>
              <a:lnSpc>
                <a:spcPct val="150000"/>
              </a:lnSpc>
              <a:buFont typeface="Wingdings" pitchFamily="2" charset="2"/>
              <a:buChar char="v"/>
            </a:pPr>
            <a:r>
              <a:rPr lang="en-US" sz="2800" dirty="0">
                <a:latin typeface="+mj-lt"/>
              </a:rPr>
              <a:t>Sensory system</a:t>
            </a:r>
          </a:p>
          <a:p>
            <a:pPr>
              <a:lnSpc>
                <a:spcPct val="150000"/>
              </a:lnSpc>
              <a:buFont typeface="Wingdings" pitchFamily="2" charset="2"/>
              <a:buChar char="v"/>
            </a:pPr>
            <a:r>
              <a:rPr lang="en-US" sz="2800" dirty="0">
                <a:latin typeface="+mj-lt"/>
              </a:rPr>
              <a:t>Perceptual/cognitive system</a:t>
            </a:r>
          </a:p>
          <a:p>
            <a:pPr>
              <a:lnSpc>
                <a:spcPct val="150000"/>
              </a:lnSpc>
              <a:buFont typeface="Wingdings" pitchFamily="2" charset="2"/>
              <a:buChar char="v"/>
            </a:pPr>
            <a:r>
              <a:rPr lang="en-US" sz="2800" dirty="0">
                <a:latin typeface="+mj-lt"/>
              </a:rPr>
              <a:t>Regulatory system</a:t>
            </a:r>
          </a:p>
          <a:p>
            <a:pPr>
              <a:lnSpc>
                <a:spcPct val="150000"/>
              </a:lnSpc>
              <a:buFont typeface="Wingdings" pitchFamily="2" charset="2"/>
              <a:buChar char="v"/>
            </a:pPr>
            <a:r>
              <a:rPr lang="en-US" sz="2800" dirty="0">
                <a:latin typeface="+mj-lt"/>
              </a:rPr>
              <a:t>Limbic system</a:t>
            </a:r>
          </a:p>
          <a:p>
            <a:endParaRPr lang="en-IN" dirty="0"/>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sz="quarter" idx="1"/>
          </p:nvPr>
        </p:nvSpPr>
        <p:spPr/>
        <p:txBody>
          <a:bodyPr>
            <a:normAutofit fontScale="92500" lnSpcReduction="10000"/>
          </a:bodyPr>
          <a:lstStyle/>
          <a:p>
            <a:pPr>
              <a:lnSpc>
                <a:spcPct val="150000"/>
              </a:lnSpc>
            </a:pPr>
            <a:r>
              <a:rPr lang="en-US" dirty="0">
                <a:latin typeface="+mj-lt"/>
              </a:rPr>
              <a:t>Objective assessment:</a:t>
            </a:r>
          </a:p>
          <a:p>
            <a:pPr>
              <a:lnSpc>
                <a:spcPct val="150000"/>
              </a:lnSpc>
              <a:buNone/>
            </a:pPr>
            <a:r>
              <a:rPr lang="en-US" dirty="0">
                <a:latin typeface="+mj-lt"/>
              </a:rPr>
              <a:t>Use of scales like</a:t>
            </a:r>
          </a:p>
          <a:p>
            <a:pPr>
              <a:lnSpc>
                <a:spcPct val="150000"/>
              </a:lnSpc>
              <a:buNone/>
            </a:pPr>
            <a:r>
              <a:rPr lang="en-US" b="1" dirty="0">
                <a:latin typeface="+mj-lt"/>
              </a:rPr>
              <a:t>Norm referenced tests:</a:t>
            </a:r>
          </a:p>
          <a:p>
            <a:pPr>
              <a:lnSpc>
                <a:spcPct val="150000"/>
              </a:lnSpc>
              <a:buNone/>
            </a:pPr>
            <a:r>
              <a:rPr lang="en-US" dirty="0">
                <a:latin typeface="+mj-lt"/>
              </a:rPr>
              <a:t>BAYLEY SCALE</a:t>
            </a:r>
          </a:p>
          <a:p>
            <a:pPr>
              <a:lnSpc>
                <a:spcPct val="150000"/>
              </a:lnSpc>
              <a:buNone/>
            </a:pPr>
            <a:r>
              <a:rPr lang="en-US" dirty="0">
                <a:latin typeface="+mj-lt"/>
              </a:rPr>
              <a:t>TIMP</a:t>
            </a:r>
          </a:p>
          <a:p>
            <a:pPr>
              <a:lnSpc>
                <a:spcPct val="150000"/>
              </a:lnSpc>
              <a:buNone/>
            </a:pPr>
            <a:r>
              <a:rPr lang="en-US" dirty="0">
                <a:latin typeface="+mj-lt"/>
              </a:rPr>
              <a:t>AIMS</a:t>
            </a:r>
          </a:p>
          <a:p>
            <a:pPr>
              <a:lnSpc>
                <a:spcPct val="150000"/>
              </a:lnSpc>
              <a:buNone/>
            </a:pPr>
            <a:r>
              <a:rPr lang="en-US" dirty="0">
                <a:latin typeface="+mj-lt"/>
              </a:rPr>
              <a:t>PEDI</a:t>
            </a:r>
          </a:p>
          <a:p>
            <a:pPr>
              <a:lnSpc>
                <a:spcPct val="150000"/>
              </a:lnSpc>
              <a:buNone/>
            </a:pPr>
            <a:r>
              <a:rPr lang="en-US" dirty="0">
                <a:latin typeface="+mj-lt"/>
              </a:rPr>
              <a:t>Different scales for school children and adults</a:t>
            </a:r>
            <a:endParaRPr lang="en-IN" dirty="0">
              <a:latin typeface="+mj-lt"/>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57200" y="1000108"/>
            <a:ext cx="8229600" cy="5156852"/>
          </a:xfrm>
        </p:spPr>
        <p:txBody>
          <a:bodyPr>
            <a:normAutofit/>
          </a:bodyPr>
          <a:lstStyle/>
          <a:p>
            <a:pPr>
              <a:lnSpc>
                <a:spcPct val="150000"/>
              </a:lnSpc>
              <a:buNone/>
            </a:pPr>
            <a:r>
              <a:rPr lang="en-US" sz="2800" b="1" u="sng" dirty="0">
                <a:latin typeface="+mj-lt"/>
              </a:rPr>
              <a:t>Criterion referenced test:</a:t>
            </a:r>
          </a:p>
          <a:p>
            <a:pPr>
              <a:lnSpc>
                <a:spcPct val="150000"/>
              </a:lnSpc>
            </a:pPr>
            <a:r>
              <a:rPr lang="en-US" sz="2800" dirty="0">
                <a:latin typeface="+mj-lt"/>
              </a:rPr>
              <a:t>GMFM</a:t>
            </a:r>
          </a:p>
          <a:p>
            <a:pPr>
              <a:lnSpc>
                <a:spcPct val="150000"/>
              </a:lnSpc>
            </a:pPr>
            <a:r>
              <a:rPr lang="en-US" sz="2800" dirty="0">
                <a:latin typeface="+mj-lt"/>
              </a:rPr>
              <a:t>The </a:t>
            </a:r>
            <a:r>
              <a:rPr lang="en-US" sz="2800" dirty="0" err="1">
                <a:latin typeface="+mj-lt"/>
              </a:rPr>
              <a:t>Vulpe</a:t>
            </a:r>
            <a:r>
              <a:rPr lang="en-US" sz="2800" dirty="0">
                <a:latin typeface="+mj-lt"/>
              </a:rPr>
              <a:t> assessment battery for the atypical child(0- 6 yrs)</a:t>
            </a:r>
          </a:p>
          <a:p>
            <a:pPr>
              <a:lnSpc>
                <a:spcPct val="150000"/>
              </a:lnSpc>
            </a:pPr>
            <a:r>
              <a:rPr lang="en-US" sz="2800" dirty="0">
                <a:latin typeface="+mj-lt"/>
              </a:rPr>
              <a:t>The </a:t>
            </a:r>
            <a:r>
              <a:rPr lang="en-US" sz="2800" dirty="0" err="1">
                <a:latin typeface="+mj-lt"/>
              </a:rPr>
              <a:t>Erhardt</a:t>
            </a:r>
            <a:r>
              <a:rPr lang="en-US" sz="2800" dirty="0">
                <a:latin typeface="+mj-lt"/>
              </a:rPr>
              <a:t> developmental </a:t>
            </a:r>
            <a:r>
              <a:rPr lang="en-US" sz="2800" dirty="0" err="1">
                <a:latin typeface="+mj-lt"/>
              </a:rPr>
              <a:t>prehension</a:t>
            </a:r>
            <a:r>
              <a:rPr lang="en-US" sz="2800" dirty="0">
                <a:latin typeface="+mj-lt"/>
              </a:rPr>
              <a:t> assessment</a:t>
            </a:r>
          </a:p>
          <a:p>
            <a:endParaRPr lang="en-IN" dirty="0"/>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Plan of care</a:t>
            </a:r>
            <a:endParaRPr lang="en-IN" dirty="0"/>
          </a:p>
        </p:txBody>
      </p:sp>
      <p:sp>
        <p:nvSpPr>
          <p:cNvPr id="3" name="Content Placeholder 2"/>
          <p:cNvSpPr>
            <a:spLocks noGrp="1"/>
          </p:cNvSpPr>
          <p:nvPr>
            <p:ph sz="quarter" idx="1"/>
          </p:nvPr>
        </p:nvSpPr>
        <p:spPr/>
        <p:txBody>
          <a:bodyPr/>
          <a:lstStyle/>
          <a:p>
            <a:pPr>
              <a:lnSpc>
                <a:spcPct val="150000"/>
              </a:lnSpc>
            </a:pPr>
            <a:r>
              <a:rPr lang="en-US" sz="2800" dirty="0">
                <a:latin typeface="+mj-lt"/>
              </a:rPr>
              <a:t>Best standard of practice</a:t>
            </a:r>
          </a:p>
          <a:p>
            <a:pPr>
              <a:lnSpc>
                <a:spcPct val="150000"/>
              </a:lnSpc>
            </a:pPr>
            <a:r>
              <a:rPr lang="en-US" sz="2800" dirty="0">
                <a:latin typeface="+mj-lt"/>
              </a:rPr>
              <a:t>Functional outcomes and goals</a:t>
            </a:r>
          </a:p>
          <a:p>
            <a:pPr>
              <a:lnSpc>
                <a:spcPct val="150000"/>
              </a:lnSpc>
            </a:pPr>
            <a:r>
              <a:rPr lang="en-US" sz="2800" dirty="0">
                <a:latin typeface="+mj-lt"/>
              </a:rPr>
              <a:t>Measurable outcomes and goals</a:t>
            </a:r>
          </a:p>
          <a:p>
            <a:pPr>
              <a:lnSpc>
                <a:spcPct val="150000"/>
              </a:lnSpc>
            </a:pPr>
            <a:r>
              <a:rPr lang="en-US" sz="2800" dirty="0">
                <a:latin typeface="+mj-lt"/>
              </a:rPr>
              <a:t>Frequency and duration of intervention</a:t>
            </a:r>
          </a:p>
          <a:p>
            <a:pPr>
              <a:lnSpc>
                <a:spcPct val="150000"/>
              </a:lnSpc>
            </a:pPr>
            <a:r>
              <a:rPr lang="en-US" sz="2800" dirty="0">
                <a:latin typeface="+mj-lt"/>
              </a:rPr>
              <a:t>Client and family education</a:t>
            </a:r>
          </a:p>
          <a:p>
            <a:pPr>
              <a:lnSpc>
                <a:spcPct val="150000"/>
              </a:lnSpc>
            </a:pPr>
            <a:r>
              <a:rPr lang="en-US" sz="2800" dirty="0">
                <a:latin typeface="+mj-lt"/>
              </a:rPr>
              <a:t>List of alternatives to the family</a:t>
            </a:r>
          </a:p>
          <a:p>
            <a:endParaRPr lang="en-IN" dirty="0"/>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sz="quarter" idx="1"/>
          </p:nvPr>
        </p:nvSpPr>
        <p:spPr/>
        <p:txBody>
          <a:bodyPr/>
          <a:lstStyle/>
          <a:p>
            <a:pPr>
              <a:lnSpc>
                <a:spcPct val="150000"/>
              </a:lnSpc>
            </a:pPr>
            <a:r>
              <a:rPr lang="en-US" sz="2800" dirty="0">
                <a:latin typeface="+mj-lt"/>
              </a:rPr>
              <a:t>Measures to promote health, well being, fitness</a:t>
            </a:r>
          </a:p>
          <a:p>
            <a:pPr>
              <a:lnSpc>
                <a:spcPct val="150000"/>
              </a:lnSpc>
            </a:pPr>
            <a:r>
              <a:rPr lang="en-US" sz="2800" dirty="0">
                <a:latin typeface="+mj-lt"/>
              </a:rPr>
              <a:t>Prevent secondary impairments</a:t>
            </a:r>
          </a:p>
          <a:p>
            <a:pPr>
              <a:lnSpc>
                <a:spcPct val="150000"/>
              </a:lnSpc>
            </a:pPr>
            <a:r>
              <a:rPr lang="en-US" sz="2800" dirty="0">
                <a:latin typeface="+mj-lt"/>
              </a:rPr>
              <a:t>Role of family, and other medical and educational professionals</a:t>
            </a:r>
          </a:p>
          <a:p>
            <a:pPr>
              <a:lnSpc>
                <a:spcPct val="150000"/>
              </a:lnSpc>
            </a:pPr>
            <a:r>
              <a:rPr lang="en-US" sz="2800" dirty="0">
                <a:latin typeface="+mj-lt"/>
              </a:rPr>
              <a:t>Re-examination</a:t>
            </a:r>
          </a:p>
          <a:p>
            <a:endParaRPr lang="en-IN"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4" name="VID-20180909-WA0010">
            <a:hlinkClick r:id="" action="ppaction://media"/>
          </p:cNvPr>
          <p:cNvPicPr>
            <a:picLocks noGrp="1" noChangeAspect="1"/>
          </p:cNvPicPr>
          <p:nvPr>
            <p:ph sz="quarter" idx="1"/>
            <a:videoFile r:link="rId1"/>
            <p:extLst>
              <p:ext uri="{DAA4B4D4-6D71-4841-9C94-3DE7FCFB9230}">
                <p14:media xmlns:p14="http://schemas.microsoft.com/office/powerpoint/2010/main" xmlns="" r:embed="rId3"/>
              </p:ext>
            </p:extLst>
          </p:nvPr>
        </p:nvPicPr>
        <p:blipFill>
          <a:blip r:embed="rId4"/>
          <a:stretch>
            <a:fillRect/>
          </a:stretch>
        </p:blipFill>
        <p:spPr>
          <a:xfrm>
            <a:off x="2865388" y="159365"/>
            <a:ext cx="3413224" cy="6031322"/>
          </a:xfrm>
        </p:spPr>
      </p:pic>
    </p:spTree>
    <p:extLst>
      <p:ext uri="{BB962C8B-B14F-4D97-AF65-F5344CB8AC3E}">
        <p14:creationId xmlns:p14="http://schemas.microsoft.com/office/powerpoint/2010/main" xmlns="" val="174314654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Principles  and process of  NDT intervention</a:t>
            </a:r>
            <a:endParaRPr lang="en-IN" dirty="0"/>
          </a:p>
        </p:txBody>
      </p:sp>
      <p:sp>
        <p:nvSpPr>
          <p:cNvPr id="3" name="Content Placeholder 2"/>
          <p:cNvSpPr>
            <a:spLocks noGrp="1"/>
          </p:cNvSpPr>
          <p:nvPr>
            <p:ph sz="quarter" idx="1"/>
          </p:nvPr>
        </p:nvSpPr>
        <p:spPr/>
        <p:txBody>
          <a:bodyPr/>
          <a:lstStyle/>
          <a:p>
            <a:pPr>
              <a:lnSpc>
                <a:spcPct val="150000"/>
              </a:lnSpc>
              <a:buFont typeface="Wingdings" pitchFamily="2" charset="2"/>
              <a:buChar char="v"/>
            </a:pPr>
            <a:r>
              <a:rPr lang="en-US" dirty="0">
                <a:latin typeface="+mj-lt"/>
              </a:rPr>
              <a:t>Establish treatment plan with </a:t>
            </a:r>
            <a:r>
              <a:rPr lang="en-US" b="1" dirty="0">
                <a:latin typeface="+mj-lt"/>
              </a:rPr>
              <a:t>anticipated outcomes within a time frame</a:t>
            </a:r>
          </a:p>
          <a:p>
            <a:pPr>
              <a:lnSpc>
                <a:spcPct val="150000"/>
              </a:lnSpc>
              <a:buFont typeface="Wingdings" pitchFamily="2" charset="2"/>
              <a:buChar char="v"/>
            </a:pPr>
            <a:r>
              <a:rPr lang="en-US" dirty="0">
                <a:latin typeface="+mj-lt"/>
              </a:rPr>
              <a:t>Design therapy using </a:t>
            </a:r>
            <a:r>
              <a:rPr lang="en-US" b="1" dirty="0">
                <a:latin typeface="+mj-lt"/>
              </a:rPr>
              <a:t>strengths and competencies</a:t>
            </a:r>
          </a:p>
          <a:p>
            <a:pPr>
              <a:lnSpc>
                <a:spcPct val="150000"/>
              </a:lnSpc>
              <a:buFont typeface="Wingdings" pitchFamily="2" charset="2"/>
              <a:buChar char="v"/>
            </a:pPr>
            <a:r>
              <a:rPr lang="en-US" dirty="0">
                <a:latin typeface="+mj-lt"/>
              </a:rPr>
              <a:t>Set anticipated outcomes and goals in respect </a:t>
            </a:r>
            <a:r>
              <a:rPr lang="en-US" b="1" dirty="0">
                <a:latin typeface="+mj-lt"/>
              </a:rPr>
              <a:t>to family and client</a:t>
            </a:r>
          </a:p>
          <a:p>
            <a:pPr>
              <a:lnSpc>
                <a:spcPct val="150000"/>
              </a:lnSpc>
              <a:buFont typeface="Wingdings" pitchFamily="2" charset="2"/>
              <a:buChar char="v"/>
            </a:pPr>
            <a:endParaRPr lang="en-IN" dirty="0">
              <a:latin typeface="+mj-lt"/>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sz="quarter" idx="1"/>
          </p:nvPr>
        </p:nvSpPr>
        <p:spPr/>
        <p:txBody>
          <a:bodyPr/>
          <a:lstStyle/>
          <a:p>
            <a:pPr>
              <a:lnSpc>
                <a:spcPct val="150000"/>
              </a:lnSpc>
            </a:pPr>
            <a:r>
              <a:rPr lang="en-US" dirty="0">
                <a:latin typeface="+mj-lt"/>
              </a:rPr>
              <a:t>NDT constructs relationship between </a:t>
            </a:r>
            <a:r>
              <a:rPr lang="en-US" b="1" dirty="0">
                <a:latin typeface="+mj-lt"/>
              </a:rPr>
              <a:t>motor</a:t>
            </a:r>
            <a:r>
              <a:rPr lang="en-US" dirty="0">
                <a:latin typeface="+mj-lt"/>
              </a:rPr>
              <a:t> </a:t>
            </a:r>
            <a:r>
              <a:rPr lang="en-US" b="1" dirty="0">
                <a:latin typeface="+mj-lt"/>
              </a:rPr>
              <a:t>output and sensory input</a:t>
            </a:r>
          </a:p>
          <a:p>
            <a:pPr>
              <a:lnSpc>
                <a:spcPct val="150000"/>
              </a:lnSpc>
            </a:pPr>
            <a:r>
              <a:rPr lang="en-US" b="1" dirty="0">
                <a:latin typeface="+mj-lt"/>
              </a:rPr>
              <a:t>Therapeutic handling </a:t>
            </a:r>
            <a:r>
              <a:rPr lang="en-US" dirty="0">
                <a:latin typeface="+mj-lt"/>
              </a:rPr>
              <a:t>to assist client in achieving independent function</a:t>
            </a:r>
          </a:p>
          <a:p>
            <a:pPr>
              <a:lnSpc>
                <a:spcPct val="150000"/>
              </a:lnSpc>
            </a:pPr>
            <a:r>
              <a:rPr lang="en-US" dirty="0">
                <a:latin typeface="+mj-lt"/>
              </a:rPr>
              <a:t>Key points of control- facilitation and inhibition</a:t>
            </a:r>
            <a:endParaRPr lang="en-IN" dirty="0">
              <a:latin typeface="+mj-lt"/>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sz="quarter" idx="1"/>
          </p:nvPr>
        </p:nvSpPr>
        <p:spPr>
          <a:xfrm>
            <a:off x="457200" y="1071546"/>
            <a:ext cx="8229600" cy="5572164"/>
          </a:xfrm>
        </p:spPr>
        <p:txBody>
          <a:bodyPr>
            <a:normAutofit/>
          </a:bodyPr>
          <a:lstStyle/>
          <a:p>
            <a:pPr>
              <a:lnSpc>
                <a:spcPct val="150000"/>
              </a:lnSpc>
              <a:buFont typeface="Wingdings" pitchFamily="2" charset="2"/>
              <a:buChar char="Ø"/>
            </a:pPr>
            <a:r>
              <a:rPr lang="en-US" sz="2800" dirty="0">
                <a:latin typeface="+mj-lt"/>
              </a:rPr>
              <a:t>Treatment strategies –simulation of foundational elements (task) as well as practice of whole task </a:t>
            </a:r>
          </a:p>
          <a:p>
            <a:pPr>
              <a:lnSpc>
                <a:spcPct val="150000"/>
              </a:lnSpc>
              <a:buFont typeface="Wingdings" pitchFamily="2" charset="2"/>
              <a:buChar char="Ø"/>
            </a:pPr>
            <a:r>
              <a:rPr lang="en-US" sz="2800" dirty="0">
                <a:latin typeface="+mj-lt"/>
              </a:rPr>
              <a:t>Designed to obtain - active responses from the client in goal directed activities</a:t>
            </a:r>
          </a:p>
          <a:p>
            <a:pPr>
              <a:lnSpc>
                <a:spcPct val="150000"/>
              </a:lnSpc>
              <a:buFont typeface="Wingdings" pitchFamily="2" charset="2"/>
              <a:buChar char="Ø"/>
            </a:pPr>
            <a:r>
              <a:rPr lang="en-US" sz="2800" dirty="0">
                <a:latin typeface="+mj-lt"/>
              </a:rPr>
              <a:t>Movement - initiated and actively performed by client</a:t>
            </a:r>
          </a:p>
          <a:p>
            <a:pPr>
              <a:lnSpc>
                <a:spcPct val="150000"/>
              </a:lnSpc>
            </a:pPr>
            <a:endParaRPr lang="en-US" sz="2800" dirty="0">
              <a:latin typeface="+mj-lt"/>
            </a:endParaRPr>
          </a:p>
          <a:p>
            <a:pPr>
              <a:lnSpc>
                <a:spcPct val="150000"/>
              </a:lnSpc>
            </a:pPr>
            <a:endParaRPr lang="en-US" sz="2800" dirty="0">
              <a:latin typeface="+mj-lt"/>
            </a:endParaRPr>
          </a:p>
          <a:p>
            <a:pPr>
              <a:lnSpc>
                <a:spcPct val="150000"/>
              </a:lnSpc>
            </a:pPr>
            <a:endParaRPr lang="en-US" sz="2800" dirty="0">
              <a:latin typeface="+mj-lt"/>
            </a:endParaRPr>
          </a:p>
          <a:p>
            <a:endParaRPr lang="en-IN" dirty="0"/>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sz="quarter" idx="1"/>
          </p:nvPr>
        </p:nvSpPr>
        <p:spPr/>
        <p:txBody>
          <a:bodyPr/>
          <a:lstStyle/>
          <a:p>
            <a:pPr>
              <a:lnSpc>
                <a:spcPct val="150000"/>
              </a:lnSpc>
              <a:buFont typeface="Wingdings" pitchFamily="2" charset="2"/>
              <a:buChar char="Ø"/>
            </a:pPr>
            <a:r>
              <a:rPr lang="en-US" sz="2800" dirty="0">
                <a:latin typeface="+mj-lt"/>
              </a:rPr>
              <a:t>Includes - planning  and solving motor problems</a:t>
            </a:r>
          </a:p>
          <a:p>
            <a:pPr>
              <a:lnSpc>
                <a:spcPct val="150000"/>
              </a:lnSpc>
              <a:buFont typeface="Wingdings" pitchFamily="2" charset="2"/>
              <a:buChar char="Ø"/>
            </a:pPr>
            <a:r>
              <a:rPr lang="en-US" sz="2800" dirty="0">
                <a:latin typeface="+mj-lt"/>
              </a:rPr>
              <a:t>Allows client to learn from errors during movement</a:t>
            </a:r>
          </a:p>
          <a:p>
            <a:pPr>
              <a:lnSpc>
                <a:spcPct val="150000"/>
              </a:lnSpc>
              <a:buFont typeface="Wingdings" pitchFamily="2" charset="2"/>
              <a:buChar char="Ø"/>
            </a:pPr>
            <a:r>
              <a:rPr lang="en-US" sz="2800" dirty="0">
                <a:latin typeface="+mj-lt"/>
              </a:rPr>
              <a:t>Repetition - imp for motor learning</a:t>
            </a:r>
          </a:p>
          <a:p>
            <a:pPr>
              <a:lnSpc>
                <a:spcPct val="150000"/>
              </a:lnSpc>
            </a:pPr>
            <a:endParaRPr lang="en-IN" dirty="0">
              <a:latin typeface="+mj-lt"/>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sz="quarter" idx="1"/>
          </p:nvPr>
        </p:nvSpPr>
        <p:spPr/>
        <p:txBody>
          <a:bodyPr/>
          <a:lstStyle/>
          <a:p>
            <a:pPr>
              <a:lnSpc>
                <a:spcPct val="150000"/>
              </a:lnSpc>
              <a:buFont typeface="Wingdings" pitchFamily="2" charset="2"/>
              <a:buChar char="Ø"/>
            </a:pPr>
            <a:r>
              <a:rPr lang="en-US" sz="2800" dirty="0">
                <a:latin typeface="+mj-lt"/>
              </a:rPr>
              <a:t>A conducive environment – strong stimulus ( physical conditions, attitudes , beliefs, approach)</a:t>
            </a:r>
          </a:p>
          <a:p>
            <a:pPr>
              <a:lnSpc>
                <a:spcPct val="150000"/>
              </a:lnSpc>
              <a:buFont typeface="Wingdings" pitchFamily="2" charset="2"/>
              <a:buChar char="Ø"/>
            </a:pPr>
            <a:r>
              <a:rPr lang="en-US" sz="2800" dirty="0">
                <a:latin typeface="+mj-lt"/>
              </a:rPr>
              <a:t>Utilize the knowledge of development of movement and posture components</a:t>
            </a:r>
          </a:p>
          <a:p>
            <a:endParaRPr lang="en-IN" dirty="0">
              <a:latin typeface="+mj-lt"/>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sz="quarter" idx="1"/>
          </p:nvPr>
        </p:nvSpPr>
        <p:spPr/>
        <p:txBody>
          <a:bodyPr/>
          <a:lstStyle/>
          <a:p>
            <a:pPr>
              <a:lnSpc>
                <a:spcPct val="150000"/>
              </a:lnSpc>
              <a:buFont typeface="Wingdings" pitchFamily="2" charset="2"/>
              <a:buChar char="Ø"/>
            </a:pPr>
            <a:r>
              <a:rPr lang="en-US" sz="2800" dirty="0">
                <a:latin typeface="+mj-lt"/>
              </a:rPr>
              <a:t>Progression - most capable to most challenging</a:t>
            </a:r>
          </a:p>
          <a:p>
            <a:pPr>
              <a:lnSpc>
                <a:spcPct val="150000"/>
              </a:lnSpc>
              <a:buFont typeface="Wingdings" pitchFamily="2" charset="2"/>
              <a:buChar char="Ø"/>
            </a:pPr>
            <a:r>
              <a:rPr lang="en-US" sz="2800" dirty="0">
                <a:latin typeface="+mj-lt"/>
              </a:rPr>
              <a:t>Motivation &amp; Purpose - to engage client </a:t>
            </a:r>
          </a:p>
          <a:p>
            <a:pPr>
              <a:lnSpc>
                <a:spcPct val="150000"/>
              </a:lnSpc>
              <a:buFont typeface="Wingdings" pitchFamily="2" charset="2"/>
              <a:buChar char="Ø"/>
            </a:pPr>
            <a:r>
              <a:rPr lang="en-US" sz="2800" dirty="0">
                <a:latin typeface="+mj-lt"/>
              </a:rPr>
              <a:t>Modify the task or environment –current level of clients performance</a:t>
            </a:r>
          </a:p>
          <a:p>
            <a:endParaRPr lang="en-IN" dirty="0"/>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sz="quarter" idx="1"/>
          </p:nvPr>
        </p:nvSpPr>
        <p:spPr/>
        <p:txBody>
          <a:bodyPr/>
          <a:lstStyle/>
          <a:p>
            <a:pPr>
              <a:lnSpc>
                <a:spcPct val="150000"/>
              </a:lnSpc>
              <a:buFont typeface="Wingdings" pitchFamily="2" charset="2"/>
              <a:buChar char="Ø"/>
            </a:pPr>
            <a:r>
              <a:rPr lang="en-US" sz="2800" dirty="0">
                <a:latin typeface="+mj-lt"/>
              </a:rPr>
              <a:t>Provide time - to perform movement independently</a:t>
            </a:r>
          </a:p>
          <a:p>
            <a:pPr>
              <a:lnSpc>
                <a:spcPct val="150000"/>
              </a:lnSpc>
              <a:buFont typeface="Wingdings" pitchFamily="2" charset="2"/>
              <a:buChar char="Ø"/>
            </a:pPr>
            <a:r>
              <a:rPr lang="en-US" sz="2800" dirty="0">
                <a:latin typeface="+mj-lt"/>
              </a:rPr>
              <a:t>Evaluate  - the effectiveness of treatment with the session</a:t>
            </a:r>
          </a:p>
          <a:p>
            <a:pPr>
              <a:lnSpc>
                <a:spcPct val="150000"/>
              </a:lnSpc>
              <a:buFont typeface="Wingdings" pitchFamily="2" charset="2"/>
              <a:buChar char="Ø"/>
            </a:pPr>
            <a:r>
              <a:rPr lang="en-US" sz="2800" dirty="0">
                <a:latin typeface="+mj-lt"/>
              </a:rPr>
              <a:t>Recognize and respect - communicative intent of client’s motor behavior</a:t>
            </a:r>
          </a:p>
          <a:p>
            <a:endParaRPr lang="en-IN" dirty="0"/>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sz="quarter" idx="1"/>
          </p:nvPr>
        </p:nvSpPr>
        <p:spPr/>
        <p:txBody>
          <a:bodyPr/>
          <a:lstStyle/>
          <a:p>
            <a:pPr>
              <a:lnSpc>
                <a:spcPct val="150000"/>
              </a:lnSpc>
              <a:buFont typeface="Wingdings" pitchFamily="2" charset="2"/>
              <a:buChar char="Ø"/>
            </a:pPr>
            <a:r>
              <a:rPr lang="en-US" sz="2800" dirty="0">
                <a:latin typeface="+mj-lt"/>
              </a:rPr>
              <a:t>Families - receive information </a:t>
            </a:r>
          </a:p>
          <a:p>
            <a:pPr>
              <a:lnSpc>
                <a:spcPct val="150000"/>
              </a:lnSpc>
              <a:buNone/>
            </a:pPr>
            <a:r>
              <a:rPr lang="en-US" sz="2800" dirty="0">
                <a:latin typeface="+mj-lt"/>
              </a:rPr>
              <a:t>	regarding client’s problem and management</a:t>
            </a:r>
          </a:p>
          <a:p>
            <a:pPr>
              <a:lnSpc>
                <a:spcPct val="150000"/>
              </a:lnSpc>
              <a:buFont typeface="Wingdings" pitchFamily="2" charset="2"/>
              <a:buChar char="Ø"/>
            </a:pPr>
            <a:r>
              <a:rPr lang="en-US" sz="2800" dirty="0">
                <a:latin typeface="+mj-lt"/>
              </a:rPr>
              <a:t>Suggestions to the family as practical as possible</a:t>
            </a:r>
          </a:p>
          <a:p>
            <a:pPr>
              <a:lnSpc>
                <a:spcPct val="150000"/>
              </a:lnSpc>
              <a:buFont typeface="Wingdings" pitchFamily="2" charset="2"/>
              <a:buChar char="Ø"/>
            </a:pPr>
            <a:r>
              <a:rPr lang="en-US" sz="2800" dirty="0">
                <a:latin typeface="+mj-lt"/>
              </a:rPr>
              <a:t>Interdisciplinary model of service</a:t>
            </a:r>
          </a:p>
          <a:p>
            <a:endParaRPr lang="en-IN" dirty="0"/>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Treatment strategies</a:t>
            </a:r>
            <a:endParaRPr lang="en-IN" dirty="0"/>
          </a:p>
        </p:txBody>
      </p:sp>
      <p:sp>
        <p:nvSpPr>
          <p:cNvPr id="3" name="Content Placeholder 2"/>
          <p:cNvSpPr>
            <a:spLocks noGrp="1"/>
          </p:cNvSpPr>
          <p:nvPr>
            <p:ph sz="quarter" idx="1"/>
          </p:nvPr>
        </p:nvSpPr>
        <p:spPr/>
        <p:txBody>
          <a:bodyPr>
            <a:normAutofit/>
          </a:bodyPr>
          <a:lstStyle/>
          <a:p>
            <a:pPr>
              <a:lnSpc>
                <a:spcPct val="150000"/>
              </a:lnSpc>
            </a:pPr>
            <a:r>
              <a:rPr lang="en-US" sz="2800" dirty="0">
                <a:latin typeface="+mj-lt"/>
              </a:rPr>
              <a:t>Through her hands on client can</a:t>
            </a:r>
          </a:p>
          <a:p>
            <a:pPr marL="514350" indent="-514350">
              <a:lnSpc>
                <a:spcPct val="150000"/>
              </a:lnSpc>
              <a:buFont typeface="Wingdings" pitchFamily="2" charset="2"/>
              <a:buChar char="v"/>
            </a:pPr>
            <a:r>
              <a:rPr lang="en-US" sz="2800" dirty="0">
                <a:latin typeface="+mj-lt"/>
              </a:rPr>
              <a:t>Direct / Regulate / Organize sensory input</a:t>
            </a:r>
          </a:p>
          <a:p>
            <a:pPr marL="514350" indent="-514350">
              <a:lnSpc>
                <a:spcPct val="150000"/>
              </a:lnSpc>
              <a:buFont typeface="Wingdings" pitchFamily="2" charset="2"/>
              <a:buChar char="v"/>
            </a:pPr>
            <a:r>
              <a:rPr lang="en-US" sz="2800" dirty="0">
                <a:latin typeface="+mj-lt"/>
              </a:rPr>
              <a:t>Directs clients initiation of </a:t>
            </a:r>
            <a:r>
              <a:rPr lang="en-US" sz="2800" dirty="0" err="1">
                <a:latin typeface="+mj-lt"/>
              </a:rPr>
              <a:t>mvt</a:t>
            </a:r>
            <a:r>
              <a:rPr lang="en-US" sz="2800" dirty="0">
                <a:latin typeface="+mj-lt"/>
              </a:rPr>
              <a:t> more efficiently</a:t>
            </a:r>
          </a:p>
        </p:txBody>
      </p:sp>
      <p:pic>
        <p:nvPicPr>
          <p:cNvPr id="4" name="Picture 3" descr="Disabled Boy Posters"/>
          <p:cNvPicPr/>
          <p:nvPr/>
        </p:nvPicPr>
        <p:blipFill>
          <a:blip r:embed="rId2"/>
          <a:srcRect/>
          <a:stretch>
            <a:fillRect/>
          </a:stretch>
        </p:blipFill>
        <p:spPr bwMode="auto">
          <a:xfrm>
            <a:off x="5786446" y="3240405"/>
            <a:ext cx="3617595" cy="3617595"/>
          </a:xfrm>
          <a:prstGeom prst="rect">
            <a:avLst/>
          </a:prstGeom>
          <a:noFill/>
          <a:ln w="9525">
            <a:noFill/>
            <a:miter lim="800000"/>
            <a:headEnd/>
            <a:tailEnd/>
          </a:ln>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57200" y="214290"/>
            <a:ext cx="8229600" cy="6286544"/>
          </a:xfrm>
        </p:spPr>
        <p:txBody>
          <a:bodyPr/>
          <a:lstStyle/>
          <a:p>
            <a:pPr algn="just">
              <a:lnSpc>
                <a:spcPct val="150000"/>
              </a:lnSpc>
            </a:pPr>
            <a:r>
              <a:rPr lang="en-US" sz="2800" dirty="0">
                <a:latin typeface="+mj-lt"/>
              </a:rPr>
              <a:t>Support or change alignment of body in relation to BOS &amp; force of gravity prior to &amp; during movement</a:t>
            </a:r>
          </a:p>
          <a:p>
            <a:pPr algn="just">
              <a:lnSpc>
                <a:spcPct val="150000"/>
              </a:lnSpc>
            </a:pPr>
            <a:endParaRPr lang="en-US" sz="2800" dirty="0">
              <a:latin typeface="+mj-lt"/>
            </a:endParaRPr>
          </a:p>
          <a:p>
            <a:pPr>
              <a:lnSpc>
                <a:spcPct val="150000"/>
              </a:lnSpc>
            </a:pPr>
            <a:r>
              <a:rPr lang="en-US" sz="2800" dirty="0">
                <a:latin typeface="+mj-lt"/>
              </a:rPr>
              <a:t>Guide or redirect the direction , force, speed &amp; timing of muscle activation for successful task completion</a:t>
            </a:r>
          </a:p>
          <a:p>
            <a:pPr>
              <a:buNone/>
            </a:pPr>
            <a:endParaRPr lang="en-IN" dirty="0"/>
          </a:p>
          <a:p>
            <a:pPr algn="just"/>
            <a:endParaRPr lang="en-IN" dirty="0"/>
          </a:p>
        </p:txBody>
      </p:sp>
      <p:pic>
        <p:nvPicPr>
          <p:cNvPr id="4" name="Picture 3" descr="http://t2.gstatic.com/images?q=tbn:ANd9GcSsyNCtNlLEA3BxW6IXiNKAU5pCs1ohkr2fFPjkXmko0nBUquNA"/>
          <p:cNvPicPr/>
          <p:nvPr/>
        </p:nvPicPr>
        <p:blipFill>
          <a:blip r:embed="rId2"/>
          <a:srcRect/>
          <a:stretch>
            <a:fillRect/>
          </a:stretch>
        </p:blipFill>
        <p:spPr bwMode="auto">
          <a:xfrm>
            <a:off x="6143636" y="4214818"/>
            <a:ext cx="2504125" cy="2643182"/>
          </a:xfrm>
          <a:prstGeom prst="rect">
            <a:avLst/>
          </a:prstGeom>
          <a:noFill/>
          <a:ln w="9525">
            <a:noFill/>
            <a:miter lim="800000"/>
            <a:headEnd/>
            <a:tailEnd/>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IN" dirty="0"/>
              <a:t>Neuro Developmental Therapy</a:t>
            </a:r>
          </a:p>
        </p:txBody>
      </p:sp>
      <p:sp>
        <p:nvSpPr>
          <p:cNvPr id="5" name="Subtitle 4"/>
          <p:cNvSpPr>
            <a:spLocks noGrp="1"/>
          </p:cNvSpPr>
          <p:nvPr>
            <p:ph type="subTitle" idx="1"/>
          </p:nvPr>
        </p:nvSpPr>
        <p:spPr/>
        <p:txBody>
          <a:bodyPr/>
          <a:lstStyle/>
          <a:p>
            <a:endParaRPr lang="en-IN"/>
          </a:p>
        </p:txBody>
      </p:sp>
    </p:spTree>
    <p:extLst>
      <p:ext uri="{BB962C8B-B14F-4D97-AF65-F5344CB8AC3E}">
        <p14:creationId xmlns:p14="http://schemas.microsoft.com/office/powerpoint/2010/main" xmlns="" val="100650289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sz="quarter" idx="1"/>
          </p:nvPr>
        </p:nvSpPr>
        <p:spPr/>
        <p:txBody>
          <a:bodyPr/>
          <a:lstStyle/>
          <a:p>
            <a:pPr marL="514350" indent="-514350">
              <a:lnSpc>
                <a:spcPct val="150000"/>
              </a:lnSpc>
              <a:buFont typeface="Wingdings" pitchFamily="2" charset="2"/>
              <a:buChar char="v"/>
            </a:pPr>
            <a:r>
              <a:rPr lang="en-US" sz="2800" dirty="0">
                <a:latin typeface="+mj-lt"/>
              </a:rPr>
              <a:t>Sense response of client to sensory input </a:t>
            </a:r>
          </a:p>
          <a:p>
            <a:pPr marL="514350" indent="-514350">
              <a:lnSpc>
                <a:spcPct val="150000"/>
              </a:lnSpc>
              <a:buFont typeface="Wingdings" pitchFamily="2" charset="2"/>
              <a:buChar char="v"/>
            </a:pPr>
            <a:r>
              <a:rPr lang="en-US" sz="2800" dirty="0">
                <a:latin typeface="+mj-lt"/>
              </a:rPr>
              <a:t>Recognizes when client can become independent of therapist assistance</a:t>
            </a:r>
          </a:p>
          <a:p>
            <a:pPr marL="514350" indent="-514350">
              <a:lnSpc>
                <a:spcPct val="150000"/>
              </a:lnSpc>
              <a:buFont typeface="Wingdings" pitchFamily="2" charset="2"/>
              <a:buChar char="v"/>
            </a:pPr>
            <a:r>
              <a:rPr lang="en-US" sz="2800" dirty="0">
                <a:latin typeface="+mj-lt"/>
              </a:rPr>
              <a:t>Directs clients attention to meaningful aspects of motor tasks</a:t>
            </a:r>
          </a:p>
          <a:p>
            <a:endParaRPr lang="en-IN" dirty="0"/>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Inhibitory strategies</a:t>
            </a:r>
            <a:endParaRPr lang="en-IN" dirty="0"/>
          </a:p>
        </p:txBody>
      </p:sp>
      <p:sp>
        <p:nvSpPr>
          <p:cNvPr id="3" name="Content Placeholder 2"/>
          <p:cNvSpPr>
            <a:spLocks noGrp="1"/>
          </p:cNvSpPr>
          <p:nvPr>
            <p:ph sz="quarter" idx="1"/>
          </p:nvPr>
        </p:nvSpPr>
        <p:spPr/>
        <p:txBody>
          <a:bodyPr/>
          <a:lstStyle/>
          <a:p>
            <a:pPr>
              <a:buNone/>
            </a:pPr>
            <a:endParaRPr lang="en-US" sz="2800" dirty="0"/>
          </a:p>
          <a:p>
            <a:pPr>
              <a:lnSpc>
                <a:spcPct val="150000"/>
              </a:lnSpc>
            </a:pPr>
            <a:r>
              <a:rPr lang="en-US" sz="2800" dirty="0">
                <a:latin typeface="+mj-lt"/>
              </a:rPr>
              <a:t>Reflex inhibiting postures – not static posture but as parts of a movement</a:t>
            </a:r>
          </a:p>
          <a:p>
            <a:pPr>
              <a:lnSpc>
                <a:spcPct val="150000"/>
              </a:lnSpc>
            </a:pPr>
            <a:r>
              <a:rPr lang="en-US" sz="2800" dirty="0">
                <a:latin typeface="+mj-lt"/>
              </a:rPr>
              <a:t>Key points: </a:t>
            </a:r>
          </a:p>
          <a:p>
            <a:pPr>
              <a:lnSpc>
                <a:spcPct val="150000"/>
              </a:lnSpc>
              <a:buNone/>
            </a:pPr>
            <a:r>
              <a:rPr lang="en-US" sz="2800" dirty="0">
                <a:latin typeface="+mj-lt"/>
              </a:rPr>
              <a:t>can change, speed, direction </a:t>
            </a:r>
            <a:r>
              <a:rPr lang="en-US" sz="2800" dirty="0" err="1">
                <a:latin typeface="+mj-lt"/>
              </a:rPr>
              <a:t>alignment,shifts</a:t>
            </a:r>
            <a:endParaRPr lang="en-US" sz="2800" dirty="0">
              <a:latin typeface="+mj-lt"/>
            </a:endParaRPr>
          </a:p>
          <a:p>
            <a:pPr>
              <a:lnSpc>
                <a:spcPct val="150000"/>
              </a:lnSpc>
              <a:buNone/>
            </a:pPr>
            <a:r>
              <a:rPr lang="en-US" sz="2800" dirty="0">
                <a:latin typeface="+mj-lt"/>
              </a:rPr>
              <a:t>Emphasize more on active than passive</a:t>
            </a:r>
          </a:p>
          <a:p>
            <a:pPr>
              <a:lnSpc>
                <a:spcPct val="150000"/>
              </a:lnSpc>
              <a:buNone/>
            </a:pPr>
            <a:endParaRPr lang="en-US" sz="2800" dirty="0">
              <a:latin typeface="+mj-lt"/>
            </a:endParaRPr>
          </a:p>
          <a:p>
            <a:endParaRPr lang="en-IN" dirty="0"/>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57200" y="428604"/>
            <a:ext cx="8229600" cy="5728356"/>
          </a:xfrm>
        </p:spPr>
        <p:txBody>
          <a:bodyPr/>
          <a:lstStyle/>
          <a:p>
            <a:pPr>
              <a:lnSpc>
                <a:spcPct val="150000"/>
              </a:lnSpc>
            </a:pPr>
            <a:r>
              <a:rPr lang="en-US" sz="2800" dirty="0">
                <a:latin typeface="+mj-lt"/>
              </a:rPr>
              <a:t>Prevent or redirect those components of movement that interfere with intentional, coordinated </a:t>
            </a:r>
            <a:r>
              <a:rPr lang="en-US" sz="2800" dirty="0" err="1">
                <a:latin typeface="+mj-lt"/>
              </a:rPr>
              <a:t>mvts</a:t>
            </a:r>
            <a:endParaRPr lang="en-US" sz="2800" dirty="0">
              <a:latin typeface="+mj-lt"/>
            </a:endParaRPr>
          </a:p>
          <a:p>
            <a:pPr>
              <a:lnSpc>
                <a:spcPct val="150000"/>
              </a:lnSpc>
              <a:buNone/>
            </a:pPr>
            <a:endParaRPr lang="en-US" sz="2800" dirty="0">
              <a:latin typeface="+mj-lt"/>
            </a:endParaRPr>
          </a:p>
          <a:p>
            <a:pPr>
              <a:lnSpc>
                <a:spcPct val="150000"/>
              </a:lnSpc>
            </a:pPr>
            <a:r>
              <a:rPr lang="en-US" sz="2800" dirty="0">
                <a:latin typeface="+mj-lt"/>
              </a:rPr>
              <a:t>Constrain degree of freedom, to decrease amount of force client use to stabilize posture</a:t>
            </a:r>
          </a:p>
          <a:p>
            <a:endParaRPr lang="en-IN" dirty="0"/>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Facilitator techniques</a:t>
            </a:r>
            <a:endParaRPr lang="en-IN" dirty="0"/>
          </a:p>
        </p:txBody>
      </p:sp>
      <p:sp>
        <p:nvSpPr>
          <p:cNvPr id="3" name="Content Placeholder 2"/>
          <p:cNvSpPr>
            <a:spLocks noGrp="1"/>
          </p:cNvSpPr>
          <p:nvPr>
            <p:ph sz="quarter" idx="1"/>
          </p:nvPr>
        </p:nvSpPr>
        <p:spPr/>
        <p:txBody>
          <a:bodyPr/>
          <a:lstStyle/>
          <a:p>
            <a:pPr lvl="0">
              <a:lnSpc>
                <a:spcPct val="150000"/>
              </a:lnSpc>
              <a:buFont typeface="Wingdings" pitchFamily="2" charset="2"/>
              <a:buChar char="Ø"/>
            </a:pPr>
            <a:r>
              <a:rPr lang="en-IN" sz="2800" dirty="0">
                <a:latin typeface="+mj-lt"/>
              </a:rPr>
              <a:t>Compression </a:t>
            </a:r>
          </a:p>
          <a:p>
            <a:pPr lvl="0">
              <a:lnSpc>
                <a:spcPct val="150000"/>
              </a:lnSpc>
              <a:buFont typeface="Wingdings" pitchFamily="2" charset="2"/>
              <a:buChar char="Ø"/>
            </a:pPr>
            <a:r>
              <a:rPr lang="en-IN" sz="2800" dirty="0">
                <a:latin typeface="+mj-lt"/>
              </a:rPr>
              <a:t>Tapping </a:t>
            </a:r>
          </a:p>
          <a:p>
            <a:pPr lvl="0">
              <a:lnSpc>
                <a:spcPct val="150000"/>
              </a:lnSpc>
              <a:buFont typeface="Wingdings" pitchFamily="2" charset="2"/>
              <a:buChar char="Ø"/>
            </a:pPr>
            <a:r>
              <a:rPr lang="en-IN" sz="2800" dirty="0">
                <a:latin typeface="+mj-lt"/>
              </a:rPr>
              <a:t>Traction</a:t>
            </a:r>
          </a:p>
          <a:p>
            <a:pPr lvl="0">
              <a:lnSpc>
                <a:spcPct val="150000"/>
              </a:lnSpc>
              <a:buNone/>
            </a:pPr>
            <a:endParaRPr lang="en-IN" sz="2800" dirty="0">
              <a:latin typeface="+mj-lt"/>
            </a:endParaRPr>
          </a:p>
          <a:p>
            <a:endParaRPr lang="en-IN" dirty="0"/>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Inhibitory tapping</a:t>
            </a:r>
            <a:endParaRPr lang="en-IN" dirty="0"/>
          </a:p>
        </p:txBody>
      </p:sp>
      <p:sp>
        <p:nvSpPr>
          <p:cNvPr id="3" name="Content Placeholder 2"/>
          <p:cNvSpPr>
            <a:spLocks noGrp="1"/>
          </p:cNvSpPr>
          <p:nvPr>
            <p:ph sz="quarter" idx="1"/>
          </p:nvPr>
        </p:nvSpPr>
        <p:spPr/>
        <p:txBody>
          <a:bodyPr/>
          <a:lstStyle/>
          <a:p>
            <a:pPr>
              <a:lnSpc>
                <a:spcPct val="150000"/>
              </a:lnSpc>
            </a:pPr>
            <a:r>
              <a:rPr lang="en-US" sz="2800" dirty="0">
                <a:latin typeface="+mj-lt"/>
              </a:rPr>
              <a:t>Muscle tone may be too low following reduction of spasticity</a:t>
            </a:r>
          </a:p>
          <a:p>
            <a:pPr>
              <a:lnSpc>
                <a:spcPct val="150000"/>
              </a:lnSpc>
            </a:pPr>
            <a:r>
              <a:rPr lang="en-US" sz="2800" dirty="0">
                <a:latin typeface="+mj-lt"/>
              </a:rPr>
              <a:t>Directly over muscle</a:t>
            </a:r>
          </a:p>
          <a:p>
            <a:pPr>
              <a:lnSpc>
                <a:spcPct val="150000"/>
              </a:lnSpc>
            </a:pPr>
            <a:r>
              <a:rPr lang="en-US" sz="2800" dirty="0">
                <a:latin typeface="+mj-lt"/>
              </a:rPr>
              <a:t>Great care  - </a:t>
            </a:r>
            <a:r>
              <a:rPr lang="en-US" sz="2800" dirty="0" err="1">
                <a:latin typeface="+mj-lt"/>
              </a:rPr>
              <a:t>hypertonus</a:t>
            </a:r>
            <a:r>
              <a:rPr lang="en-US" sz="2800" dirty="0">
                <a:latin typeface="+mj-lt"/>
              </a:rPr>
              <a:t> doesn’t recur</a:t>
            </a:r>
          </a:p>
          <a:p>
            <a:endParaRPr lang="en-IN" dirty="0"/>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Sweep tapping</a:t>
            </a:r>
            <a:endParaRPr lang="en-IN" dirty="0"/>
          </a:p>
        </p:txBody>
      </p:sp>
      <p:sp>
        <p:nvSpPr>
          <p:cNvPr id="3" name="Content Placeholder 2"/>
          <p:cNvSpPr>
            <a:spLocks noGrp="1"/>
          </p:cNvSpPr>
          <p:nvPr>
            <p:ph sz="quarter" idx="1"/>
          </p:nvPr>
        </p:nvSpPr>
        <p:spPr/>
        <p:txBody>
          <a:bodyPr/>
          <a:lstStyle/>
          <a:p>
            <a:pPr>
              <a:lnSpc>
                <a:spcPct val="150000"/>
              </a:lnSpc>
            </a:pPr>
            <a:r>
              <a:rPr lang="en-US" sz="2800" dirty="0">
                <a:latin typeface="+mj-lt"/>
              </a:rPr>
              <a:t>Strong tactile stimulation</a:t>
            </a:r>
          </a:p>
          <a:p>
            <a:pPr>
              <a:lnSpc>
                <a:spcPct val="150000"/>
              </a:lnSpc>
            </a:pPr>
            <a:r>
              <a:rPr lang="en-US" sz="2800" dirty="0">
                <a:latin typeface="+mj-lt"/>
              </a:rPr>
              <a:t>Sweeping in direction of movement</a:t>
            </a:r>
          </a:p>
          <a:p>
            <a:pPr>
              <a:lnSpc>
                <a:spcPct val="150000"/>
              </a:lnSpc>
            </a:pPr>
            <a:r>
              <a:rPr lang="en-US" sz="2800" dirty="0">
                <a:latin typeface="+mj-lt"/>
              </a:rPr>
              <a:t> useful in situations where tone is reduced and child doesn’t know how to activate synergy</a:t>
            </a:r>
          </a:p>
          <a:p>
            <a:endParaRPr lang="en-IN" dirty="0"/>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Alternate tapping</a:t>
            </a:r>
            <a:endParaRPr lang="en-IN" dirty="0"/>
          </a:p>
        </p:txBody>
      </p:sp>
      <p:sp>
        <p:nvSpPr>
          <p:cNvPr id="3" name="Content Placeholder 2"/>
          <p:cNvSpPr>
            <a:spLocks noGrp="1"/>
          </p:cNvSpPr>
          <p:nvPr>
            <p:ph sz="quarter" idx="1"/>
          </p:nvPr>
        </p:nvSpPr>
        <p:spPr/>
        <p:txBody>
          <a:bodyPr/>
          <a:lstStyle/>
          <a:p>
            <a:pPr>
              <a:lnSpc>
                <a:spcPct val="150000"/>
              </a:lnSpc>
            </a:pPr>
            <a:r>
              <a:rPr lang="en-US" sz="2800" dirty="0">
                <a:latin typeface="+mj-lt"/>
              </a:rPr>
              <a:t>Used for proper grading of reciprocal inhibition</a:t>
            </a:r>
          </a:p>
          <a:p>
            <a:pPr>
              <a:lnSpc>
                <a:spcPct val="150000"/>
              </a:lnSpc>
            </a:pPr>
            <a:r>
              <a:rPr lang="en-US" sz="2800" dirty="0">
                <a:latin typeface="+mj-lt"/>
              </a:rPr>
              <a:t>To stimulate balance responses</a:t>
            </a:r>
          </a:p>
          <a:p>
            <a:pPr>
              <a:lnSpc>
                <a:spcPct val="150000"/>
              </a:lnSpc>
            </a:pPr>
            <a:r>
              <a:rPr lang="en-US" sz="2800" dirty="0">
                <a:latin typeface="+mj-lt"/>
              </a:rPr>
              <a:t>Alternatively tap agonist &amp; antagonist</a:t>
            </a:r>
          </a:p>
          <a:p>
            <a:pPr>
              <a:lnSpc>
                <a:spcPct val="150000"/>
              </a:lnSpc>
            </a:pPr>
            <a:r>
              <a:rPr lang="en-US" sz="2800" dirty="0">
                <a:latin typeface="+mj-lt"/>
              </a:rPr>
              <a:t>Allow little or no </a:t>
            </a:r>
            <a:r>
              <a:rPr lang="en-US" sz="2800" dirty="0" err="1">
                <a:latin typeface="+mj-lt"/>
              </a:rPr>
              <a:t>movt</a:t>
            </a:r>
            <a:r>
              <a:rPr lang="en-US" sz="2800" dirty="0">
                <a:latin typeface="+mj-lt"/>
              </a:rPr>
              <a:t>, co-activation</a:t>
            </a:r>
          </a:p>
          <a:p>
            <a:pPr>
              <a:lnSpc>
                <a:spcPct val="150000"/>
              </a:lnSpc>
            </a:pPr>
            <a:r>
              <a:rPr lang="en-US" sz="2800" dirty="0">
                <a:latin typeface="+mj-lt"/>
              </a:rPr>
              <a:t>It precedes pressure tapping</a:t>
            </a:r>
          </a:p>
          <a:p>
            <a:endParaRPr lang="en-IN" dirty="0"/>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Pressure tapping</a:t>
            </a:r>
            <a:endParaRPr lang="en-IN" dirty="0"/>
          </a:p>
        </p:txBody>
      </p:sp>
      <p:sp>
        <p:nvSpPr>
          <p:cNvPr id="3" name="Content Placeholder 2"/>
          <p:cNvSpPr>
            <a:spLocks noGrp="1"/>
          </p:cNvSpPr>
          <p:nvPr>
            <p:ph sz="quarter" idx="1"/>
          </p:nvPr>
        </p:nvSpPr>
        <p:spPr/>
        <p:txBody>
          <a:bodyPr/>
          <a:lstStyle/>
          <a:p>
            <a:pPr>
              <a:lnSpc>
                <a:spcPct val="150000"/>
              </a:lnSpc>
            </a:pPr>
            <a:r>
              <a:rPr lang="en-US" sz="2800" dirty="0">
                <a:latin typeface="+mj-lt"/>
              </a:rPr>
              <a:t>Combination of weight bearing and compression</a:t>
            </a:r>
          </a:p>
          <a:p>
            <a:pPr>
              <a:lnSpc>
                <a:spcPct val="150000"/>
              </a:lnSpc>
            </a:pPr>
            <a:r>
              <a:rPr lang="en-US" sz="2800" dirty="0">
                <a:latin typeface="+mj-lt"/>
              </a:rPr>
              <a:t>Applied through joint</a:t>
            </a:r>
          </a:p>
          <a:p>
            <a:pPr>
              <a:lnSpc>
                <a:spcPct val="150000"/>
              </a:lnSpc>
            </a:pPr>
            <a:r>
              <a:rPr lang="en-US" sz="2800" dirty="0">
                <a:latin typeface="+mj-lt"/>
              </a:rPr>
              <a:t>To build up co-activation</a:t>
            </a:r>
          </a:p>
          <a:p>
            <a:pPr>
              <a:lnSpc>
                <a:spcPct val="150000"/>
              </a:lnSpc>
            </a:pPr>
            <a:r>
              <a:rPr lang="en-US" sz="2800" dirty="0">
                <a:latin typeface="+mj-lt"/>
              </a:rPr>
              <a:t>To maintain posture</a:t>
            </a:r>
          </a:p>
          <a:p>
            <a:endParaRPr lang="en-IN" dirty="0"/>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sz="quarter" idx="1"/>
          </p:nvPr>
        </p:nvSpPr>
        <p:spPr/>
        <p:txBody>
          <a:bodyPr/>
          <a:lstStyle/>
          <a:p>
            <a:pPr>
              <a:lnSpc>
                <a:spcPct val="150000"/>
              </a:lnSpc>
            </a:pPr>
            <a:r>
              <a:rPr lang="en-US" sz="2800" dirty="0">
                <a:latin typeface="+mj-lt"/>
              </a:rPr>
              <a:t>Facilitation with specific attention to key points </a:t>
            </a:r>
          </a:p>
          <a:p>
            <a:pPr>
              <a:lnSpc>
                <a:spcPct val="150000"/>
              </a:lnSpc>
            </a:pPr>
            <a:r>
              <a:rPr lang="en-US" sz="2800" dirty="0">
                <a:latin typeface="+mj-lt"/>
              </a:rPr>
              <a:t>Developing skills requires – practice, experience, training and observation</a:t>
            </a:r>
          </a:p>
          <a:p>
            <a:pPr>
              <a:lnSpc>
                <a:spcPct val="150000"/>
              </a:lnSpc>
            </a:pPr>
            <a:r>
              <a:rPr lang="en-US" sz="2800" dirty="0">
                <a:latin typeface="+mj-lt"/>
              </a:rPr>
              <a:t>Energy consuming task – both physically and mentally</a:t>
            </a:r>
          </a:p>
          <a:p>
            <a:endParaRPr lang="en-IN" dirty="0">
              <a:latin typeface="+mj-lt"/>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sz="quarter" idx="1"/>
          </p:nvPr>
        </p:nvSpPr>
        <p:spPr/>
        <p:txBody>
          <a:bodyPr/>
          <a:lstStyle/>
          <a:p>
            <a:pPr>
              <a:lnSpc>
                <a:spcPct val="150000"/>
              </a:lnSpc>
              <a:buFont typeface="Arial" pitchFamily="34" charset="0"/>
              <a:buChar char="•"/>
            </a:pPr>
            <a:r>
              <a:rPr lang="en-US" sz="2800" dirty="0">
                <a:latin typeface="+mj-lt"/>
              </a:rPr>
              <a:t>Changing client’s position from these key points - </a:t>
            </a:r>
          </a:p>
          <a:p>
            <a:pPr>
              <a:lnSpc>
                <a:spcPct val="150000"/>
              </a:lnSpc>
              <a:buFont typeface="Wingdings" pitchFamily="2" charset="2"/>
              <a:buChar char="Ø"/>
            </a:pPr>
            <a:r>
              <a:rPr lang="en-US" sz="2800" dirty="0">
                <a:latin typeface="+mj-lt"/>
              </a:rPr>
              <a:t>inhibits abnormal postural movement patterns </a:t>
            </a:r>
          </a:p>
          <a:p>
            <a:pPr>
              <a:lnSpc>
                <a:spcPct val="150000"/>
              </a:lnSpc>
              <a:buFont typeface="Wingdings" pitchFamily="2" charset="2"/>
              <a:buChar char="Ø"/>
            </a:pPr>
            <a:r>
              <a:rPr lang="en-US" sz="2800" dirty="0">
                <a:latin typeface="+mj-lt"/>
              </a:rPr>
              <a:t>also maintains the freedom to move the limbs</a:t>
            </a:r>
          </a:p>
          <a:p>
            <a:endParaRPr lang="en-IN" dirty="0"/>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Origin</Template>
  <TotalTime>7358</TotalTime>
  <Words>2820</Words>
  <Application>Microsoft Office PowerPoint</Application>
  <PresentationFormat>On-screen Show (4:3)</PresentationFormat>
  <Paragraphs>416</Paragraphs>
  <Slides>106</Slides>
  <Notes>3</Notes>
  <HiddenSlides>0</HiddenSlides>
  <MMClips>7</MMClips>
  <ScaleCrop>false</ScaleCrop>
  <HeadingPairs>
    <vt:vector size="4" baseType="variant">
      <vt:variant>
        <vt:lpstr>Theme</vt:lpstr>
      </vt:variant>
      <vt:variant>
        <vt:i4>1</vt:i4>
      </vt:variant>
      <vt:variant>
        <vt:lpstr>Slide Titles</vt:lpstr>
      </vt:variant>
      <vt:variant>
        <vt:i4>106</vt:i4>
      </vt:variant>
    </vt:vector>
  </HeadingPairs>
  <TitlesOfParts>
    <vt:vector size="107" baseType="lpstr">
      <vt:lpstr>Origin</vt:lpstr>
      <vt:lpstr>NDT</vt:lpstr>
      <vt:lpstr>Slide 2</vt:lpstr>
      <vt:lpstr>Slide 3</vt:lpstr>
      <vt:lpstr>Slide 4</vt:lpstr>
      <vt:lpstr>Slide 5</vt:lpstr>
      <vt:lpstr>Slide 6</vt:lpstr>
      <vt:lpstr>Slide 7</vt:lpstr>
      <vt:lpstr>Slide 8</vt:lpstr>
      <vt:lpstr>Neuro Developmental Therapy</vt:lpstr>
      <vt:lpstr>Contents</vt:lpstr>
      <vt:lpstr>Introduction</vt:lpstr>
      <vt:lpstr>Slide 12</vt:lpstr>
      <vt:lpstr>How it changed over time… </vt:lpstr>
      <vt:lpstr>Slide 14</vt:lpstr>
      <vt:lpstr>Slide 15</vt:lpstr>
      <vt:lpstr>Definition</vt:lpstr>
      <vt:lpstr>Definition</vt:lpstr>
      <vt:lpstr>Slide 18</vt:lpstr>
      <vt:lpstr>Slide 19</vt:lpstr>
      <vt:lpstr>Slide 20</vt:lpstr>
      <vt:lpstr>Slide 21</vt:lpstr>
      <vt:lpstr>How the intervention might work</vt:lpstr>
      <vt:lpstr>Motor control approach</vt:lpstr>
      <vt:lpstr>Reflex hierarchical theory</vt:lpstr>
      <vt:lpstr>Systems theory</vt:lpstr>
      <vt:lpstr>Slide 26</vt:lpstr>
      <vt:lpstr>Dynamic systems approach</vt:lpstr>
      <vt:lpstr>Slide 28</vt:lpstr>
      <vt:lpstr>Neuronal group selection theory</vt:lpstr>
      <vt:lpstr>Slide 30</vt:lpstr>
      <vt:lpstr>Generalized motor programme theory</vt:lpstr>
      <vt:lpstr>Slide 32</vt:lpstr>
      <vt:lpstr>NDT Assumptions</vt:lpstr>
      <vt:lpstr>Slide 34</vt:lpstr>
      <vt:lpstr>Slide 35</vt:lpstr>
      <vt:lpstr>Slide 36</vt:lpstr>
      <vt:lpstr>Slide 37</vt:lpstr>
      <vt:lpstr>Additional assumptions</vt:lpstr>
      <vt:lpstr>Slide 39</vt:lpstr>
      <vt:lpstr>Slide 40</vt:lpstr>
      <vt:lpstr>Slide 41</vt:lpstr>
      <vt:lpstr>Slide 42</vt:lpstr>
      <vt:lpstr>Movement dysfunction</vt:lpstr>
      <vt:lpstr>NDT enablement model of health and disability</vt:lpstr>
      <vt:lpstr>Slide 45</vt:lpstr>
      <vt:lpstr>Slide 46</vt:lpstr>
      <vt:lpstr>Slide 47</vt:lpstr>
      <vt:lpstr>Individual function</vt:lpstr>
      <vt:lpstr>Social dimension</vt:lpstr>
      <vt:lpstr>Contextual factors</vt:lpstr>
      <vt:lpstr>NDT assumptions of motor dysfunction</vt:lpstr>
      <vt:lpstr>Slide 52</vt:lpstr>
      <vt:lpstr>Slide 53</vt:lpstr>
      <vt:lpstr>Slide 54</vt:lpstr>
      <vt:lpstr>Slide 55</vt:lpstr>
      <vt:lpstr>Slide 56</vt:lpstr>
      <vt:lpstr>Primary neuro- muscular impairments</vt:lpstr>
      <vt:lpstr>Slide 58</vt:lpstr>
      <vt:lpstr>Negative signs</vt:lpstr>
      <vt:lpstr>Sensory systems and sensory processing impairments</vt:lpstr>
      <vt:lpstr>Slide 61</vt:lpstr>
      <vt:lpstr>Slide 62</vt:lpstr>
      <vt:lpstr>Slide 63</vt:lpstr>
      <vt:lpstr>Secondary impairments</vt:lpstr>
      <vt:lpstr>Multi system impairments </vt:lpstr>
      <vt:lpstr>Principles of examination and evaluation</vt:lpstr>
      <vt:lpstr>Slide 67</vt:lpstr>
      <vt:lpstr>Slide 68</vt:lpstr>
      <vt:lpstr>Slide 69</vt:lpstr>
      <vt:lpstr>Slide 70</vt:lpstr>
      <vt:lpstr>Examination:</vt:lpstr>
      <vt:lpstr>Slide 72</vt:lpstr>
      <vt:lpstr>Slide 73</vt:lpstr>
      <vt:lpstr>Slide 74</vt:lpstr>
      <vt:lpstr>Slide 75</vt:lpstr>
      <vt:lpstr>Slide 76</vt:lpstr>
      <vt:lpstr>Slide 77</vt:lpstr>
      <vt:lpstr>Plan of care</vt:lpstr>
      <vt:lpstr>Slide 79</vt:lpstr>
      <vt:lpstr>Principles  and process of  NDT intervention</vt:lpstr>
      <vt:lpstr>Slide 81</vt:lpstr>
      <vt:lpstr>Slide 82</vt:lpstr>
      <vt:lpstr>Slide 83</vt:lpstr>
      <vt:lpstr>Slide 84</vt:lpstr>
      <vt:lpstr>Slide 85</vt:lpstr>
      <vt:lpstr>Slide 86</vt:lpstr>
      <vt:lpstr>Slide 87</vt:lpstr>
      <vt:lpstr>Treatment strategies</vt:lpstr>
      <vt:lpstr>Slide 89</vt:lpstr>
      <vt:lpstr>Slide 90</vt:lpstr>
      <vt:lpstr>Inhibitory strategies</vt:lpstr>
      <vt:lpstr>Slide 92</vt:lpstr>
      <vt:lpstr>Facilitator techniques</vt:lpstr>
      <vt:lpstr>Inhibitory tapping</vt:lpstr>
      <vt:lpstr>Sweep tapping</vt:lpstr>
      <vt:lpstr>Alternate tapping</vt:lpstr>
      <vt:lpstr>Pressure tapping</vt:lpstr>
      <vt:lpstr>Slide 98</vt:lpstr>
      <vt:lpstr>Slide 99</vt:lpstr>
      <vt:lpstr>Slide 100</vt:lpstr>
      <vt:lpstr>Slide 101</vt:lpstr>
      <vt:lpstr>Adaptive equipments</vt:lpstr>
      <vt:lpstr>Memory Hooks</vt:lpstr>
      <vt:lpstr>Slide 104</vt:lpstr>
      <vt:lpstr>References</vt:lpstr>
      <vt:lpstr>Slide 106</vt:lpstr>
    </vt:vector>
  </TitlesOfParts>
  <Company>Hewlett-Packard</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bhavya</dc:creator>
  <cp:lastModifiedBy>HP</cp:lastModifiedBy>
  <cp:revision>188</cp:revision>
  <dcterms:created xsi:type="dcterms:W3CDTF">2012-09-05T11:55:04Z</dcterms:created>
  <dcterms:modified xsi:type="dcterms:W3CDTF">2024-06-19T04:41:34Z</dcterms:modified>
</cp:coreProperties>
</file>