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57" r:id="rId3"/>
    <p:sldId id="259" r:id="rId4"/>
    <p:sldId id="260" r:id="rId5"/>
    <p:sldId id="258" r:id="rId6"/>
    <p:sldId id="261" r:id="rId7"/>
    <p:sldId id="262" r:id="rId8"/>
    <p:sldId id="263" r:id="rId9"/>
    <p:sldId id="264" r:id="rId10"/>
    <p:sldId id="265" r:id="rId11"/>
    <p:sldId id="266" r:id="rId12"/>
    <p:sldId id="267" r:id="rId13"/>
    <p:sldId id="268" r:id="rId14"/>
    <p:sldId id="269" r:id="rId15"/>
    <p:sldId id="270" r:id="rId16"/>
    <p:sldId id="271" r:id="rId1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1279" autoAdjust="0"/>
    <p:restoredTop sz="94660"/>
  </p:normalViewPr>
  <p:slideViewPr>
    <p:cSldViewPr snapToGrid="0">
      <p:cViewPr varScale="1">
        <p:scale>
          <a:sx n="90" d="100"/>
          <a:sy n="90" d="100"/>
        </p:scale>
        <p:origin x="-756" y="-11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pPr/>
              <a:t>6/19/2024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pPr/>
              <a:t>6/19/2024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pPr/>
              <a:t>6/19/2024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pPr/>
              <a:t>6/19/2024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pPr/>
              <a:t>6/19/2024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pPr/>
              <a:t>6/19/2024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pPr/>
              <a:t>6/19/2024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xmlns="">
                    <a14:imgLayer r:embed="rId3">
                      <a14:imgEffect>
                        <a14:sharpenSoften amount="61000"/>
                      </a14:imgEffect>
                    </a14:imgLayer>
                  </a14:imgProps>
                </a:ext>
                <a:ext uri="{28A0092B-C50C-407E-A947-70E740481C1C}">
                  <a14:useLocalDpi xmlns:a14="http://schemas.microsoft.com/office/drawing/2010/main" xmlns=""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pPr/>
              <a:t>6/19/2024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xmlns="">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pPr/>
              <a:t>6/19/2024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xmlns="">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xmlns=""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IN" dirty="0"/>
              <a:t>Biofeedback</a:t>
            </a:r>
          </a:p>
        </p:txBody>
      </p:sp>
      <p:sp>
        <p:nvSpPr>
          <p:cNvPr id="3" name="Subtitle 2"/>
          <p:cNvSpPr>
            <a:spLocks noGrp="1"/>
          </p:cNvSpPr>
          <p:nvPr>
            <p:ph type="subTitle" idx="1"/>
          </p:nvPr>
        </p:nvSpPr>
        <p:spPr>
          <a:xfrm>
            <a:off x="1069848" y="4389120"/>
            <a:ext cx="7891272" cy="1469420"/>
          </a:xfrm>
        </p:spPr>
        <p:txBody>
          <a:bodyPr>
            <a:normAutofit fontScale="47500" lnSpcReduction="20000"/>
          </a:bodyPr>
          <a:lstStyle/>
          <a:p>
            <a:r>
              <a:rPr lang="en-US" sz="4300" b="1" dirty="0" smtClean="0">
                <a:latin typeface="Times New Roman" pitchFamily="18" charset="0"/>
                <a:cs typeface="Times New Roman" pitchFamily="18" charset="0"/>
              </a:rPr>
              <a:t>Dr. </a:t>
            </a:r>
            <a:r>
              <a:rPr lang="en-US" sz="4300" b="1" dirty="0" err="1" smtClean="0">
                <a:latin typeface="Times New Roman" pitchFamily="18" charset="0"/>
                <a:cs typeface="Times New Roman" pitchFamily="18" charset="0"/>
              </a:rPr>
              <a:t>Preeti</a:t>
            </a:r>
            <a:r>
              <a:rPr lang="en-US" sz="4300" b="1" dirty="0" smtClean="0">
                <a:latin typeface="Times New Roman" pitchFamily="18" charset="0"/>
                <a:cs typeface="Times New Roman" pitchFamily="18" charset="0"/>
              </a:rPr>
              <a:t> </a:t>
            </a:r>
            <a:r>
              <a:rPr lang="en-US" sz="4300" b="1" dirty="0" err="1" smtClean="0">
                <a:latin typeface="Times New Roman" pitchFamily="18" charset="0"/>
                <a:cs typeface="Times New Roman" pitchFamily="18" charset="0"/>
              </a:rPr>
              <a:t>Ganachari</a:t>
            </a:r>
            <a:endParaRPr lang="en-US" sz="4300" b="1" dirty="0" smtClean="0">
              <a:latin typeface="Times New Roman" pitchFamily="18" charset="0"/>
              <a:cs typeface="Times New Roman" pitchFamily="18" charset="0"/>
            </a:endParaRPr>
          </a:p>
          <a:p>
            <a:r>
              <a:rPr lang="en-US" sz="4300" b="1" dirty="0" smtClean="0">
                <a:latin typeface="Times New Roman" pitchFamily="18" charset="0"/>
                <a:cs typeface="Times New Roman" pitchFamily="18" charset="0"/>
              </a:rPr>
              <a:t>Dept. Of </a:t>
            </a:r>
            <a:r>
              <a:rPr lang="en-IN" sz="4300" b="1" dirty="0" err="1" smtClean="0">
                <a:latin typeface="Times New Roman" pitchFamily="18" charset="0"/>
                <a:cs typeface="Times New Roman" pitchFamily="18" charset="0"/>
              </a:rPr>
              <a:t>Neurophysiotherapy</a:t>
            </a:r>
            <a:endParaRPr lang="en-IN" sz="4300" b="1" dirty="0" smtClean="0">
              <a:latin typeface="Times New Roman" pitchFamily="18" charset="0"/>
              <a:cs typeface="Times New Roman" pitchFamily="18" charset="0"/>
            </a:endParaRPr>
          </a:p>
          <a:p>
            <a:r>
              <a:rPr lang="en-IN" sz="4300" b="1" dirty="0" err="1" smtClean="0">
                <a:latin typeface="Times New Roman" pitchFamily="18" charset="0"/>
                <a:cs typeface="Times New Roman" pitchFamily="18" charset="0"/>
              </a:rPr>
              <a:t>Mgm</a:t>
            </a:r>
            <a:r>
              <a:rPr lang="en-IN" sz="4300" b="1" dirty="0" smtClean="0">
                <a:latin typeface="Times New Roman" pitchFamily="18" charset="0"/>
                <a:cs typeface="Times New Roman" pitchFamily="18" charset="0"/>
              </a:rPr>
              <a:t> Institute Of </a:t>
            </a:r>
            <a:r>
              <a:rPr lang="en-IN" sz="4300" b="1" dirty="0" smtClean="0">
                <a:latin typeface="Times New Roman" pitchFamily="18" charset="0"/>
                <a:cs typeface="Times New Roman" pitchFamily="18" charset="0"/>
              </a:rPr>
              <a:t>Physiotherapy</a:t>
            </a:r>
          </a:p>
          <a:p>
            <a:r>
              <a:rPr lang="en-IN" sz="4300" b="1" dirty="0" smtClean="0">
                <a:latin typeface="Times New Roman" pitchFamily="18" charset="0"/>
                <a:cs typeface="Times New Roman" pitchFamily="18" charset="0"/>
              </a:rPr>
              <a:t>Chh. Sambhajinagar</a:t>
            </a:r>
            <a:endParaRPr lang="en-US" sz="4300" b="1" dirty="0" smtClean="0">
              <a:latin typeface="Times New Roman" pitchFamily="18" charset="0"/>
              <a:cs typeface="Times New Roman" pitchFamily="18" charset="0"/>
            </a:endParaRPr>
          </a:p>
          <a:p>
            <a:endParaRPr lang="en-US" dirty="0" smtClean="0"/>
          </a:p>
          <a:p>
            <a:endParaRPr lang="en-IN" dirty="0"/>
          </a:p>
        </p:txBody>
      </p:sp>
    </p:spTree>
    <p:extLst>
      <p:ext uri="{BB962C8B-B14F-4D97-AF65-F5344CB8AC3E}">
        <p14:creationId xmlns:p14="http://schemas.microsoft.com/office/powerpoint/2010/main" xmlns="" val="109774473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IN" dirty="0"/>
              <a:t>Biofeedback- Sensitive and specific</a:t>
            </a:r>
          </a:p>
          <a:p>
            <a:pPr>
              <a:lnSpc>
                <a:spcPct val="150000"/>
              </a:lnSpc>
            </a:pPr>
            <a:r>
              <a:rPr lang="en-IN" dirty="0"/>
              <a:t>Time</a:t>
            </a:r>
            <a:br>
              <a:rPr lang="en-IN" dirty="0"/>
            </a:br>
            <a:r>
              <a:rPr lang="en-IN" dirty="0"/>
              <a:t>Signal- Feedback- Response</a:t>
            </a:r>
          </a:p>
        </p:txBody>
      </p:sp>
    </p:spTree>
    <p:extLst>
      <p:ext uri="{BB962C8B-B14F-4D97-AF65-F5344CB8AC3E}">
        <p14:creationId xmlns:p14="http://schemas.microsoft.com/office/powerpoint/2010/main" xmlns="" val="13762421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pPr>
              <a:lnSpc>
                <a:spcPct val="150000"/>
              </a:lnSpc>
            </a:pPr>
            <a:r>
              <a:rPr lang="en-IN" u="sng" dirty="0"/>
              <a:t>Successful biofeedback:</a:t>
            </a:r>
          </a:p>
          <a:p>
            <a:pPr>
              <a:lnSpc>
                <a:spcPct val="150000"/>
              </a:lnSpc>
            </a:pPr>
            <a:r>
              <a:rPr lang="en-IN" dirty="0"/>
              <a:t>Externally provided signal and outcome are associated</a:t>
            </a:r>
          </a:p>
          <a:p>
            <a:pPr>
              <a:lnSpc>
                <a:spcPct val="150000"/>
              </a:lnSpc>
            </a:pPr>
            <a:r>
              <a:rPr lang="en-IN" dirty="0"/>
              <a:t>Feedback is accessible</a:t>
            </a:r>
          </a:p>
          <a:p>
            <a:pPr>
              <a:lnSpc>
                <a:spcPct val="150000"/>
              </a:lnSpc>
            </a:pPr>
            <a:r>
              <a:rPr lang="en-IN" dirty="0"/>
              <a:t>Willingness to practice</a:t>
            </a:r>
          </a:p>
          <a:p>
            <a:pPr>
              <a:lnSpc>
                <a:spcPct val="150000"/>
              </a:lnSpc>
            </a:pPr>
            <a:r>
              <a:rPr lang="en-IN" dirty="0"/>
              <a:t>Desire to control the process</a:t>
            </a:r>
          </a:p>
        </p:txBody>
      </p:sp>
    </p:spTree>
    <p:extLst>
      <p:ext uri="{BB962C8B-B14F-4D97-AF65-F5344CB8AC3E}">
        <p14:creationId xmlns:p14="http://schemas.microsoft.com/office/powerpoint/2010/main" xmlns="" val="268199709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t="1125"/>
          <a:stretch/>
        </p:blipFill>
        <p:spPr>
          <a:xfrm>
            <a:off x="1624650" y="291548"/>
            <a:ext cx="8948795" cy="63253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4749371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Biofeedback &amp; rehabilitation</a:t>
            </a:r>
          </a:p>
        </p:txBody>
      </p:sp>
      <p:sp>
        <p:nvSpPr>
          <p:cNvPr id="3" name="Content Placeholder 2"/>
          <p:cNvSpPr>
            <a:spLocks noGrp="1"/>
          </p:cNvSpPr>
          <p:nvPr>
            <p:ph idx="1"/>
          </p:nvPr>
        </p:nvSpPr>
        <p:spPr/>
        <p:txBody>
          <a:bodyPr/>
          <a:lstStyle/>
          <a:p>
            <a:r>
              <a:rPr lang="en-IN" dirty="0"/>
              <a:t>Enhancer of therapy- adjunct</a:t>
            </a:r>
          </a:p>
          <a:p>
            <a:r>
              <a:rPr lang="en-IN" dirty="0"/>
              <a:t>Reliance on self (performance) &gt;&gt;&gt; Reliance on therapist*</a:t>
            </a:r>
            <a:br>
              <a:rPr lang="en-IN" dirty="0"/>
            </a:br>
            <a:endParaRPr lang="en-IN" dirty="0"/>
          </a:p>
          <a:p>
            <a:endParaRPr lang="en-IN" dirty="0"/>
          </a:p>
        </p:txBody>
      </p:sp>
    </p:spTree>
    <p:extLst>
      <p:ext uri="{BB962C8B-B14F-4D97-AF65-F5344CB8AC3E}">
        <p14:creationId xmlns:p14="http://schemas.microsoft.com/office/powerpoint/2010/main" xmlns="" val="31206172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limitations</a:t>
            </a:r>
          </a:p>
        </p:txBody>
      </p:sp>
      <p:sp>
        <p:nvSpPr>
          <p:cNvPr id="3" name="Content Placeholder 2"/>
          <p:cNvSpPr>
            <a:spLocks noGrp="1"/>
          </p:cNvSpPr>
          <p:nvPr>
            <p:ph idx="1"/>
          </p:nvPr>
        </p:nvSpPr>
        <p:spPr/>
        <p:txBody>
          <a:bodyPr/>
          <a:lstStyle/>
          <a:p>
            <a:r>
              <a:rPr lang="en-IN" dirty="0"/>
              <a:t>Relevancy: relevant stimuli important for desired motor response</a:t>
            </a:r>
          </a:p>
          <a:p>
            <a:pPr marL="0" indent="0">
              <a:buNone/>
            </a:pPr>
            <a:r>
              <a:rPr lang="en-IN" dirty="0"/>
              <a:t>   Neither too short nor too long</a:t>
            </a:r>
          </a:p>
          <a:p>
            <a:r>
              <a:rPr lang="en-IN" dirty="0"/>
              <a:t>Accuracy: The device should provide accurate information- appropriate device, apt technique of application </a:t>
            </a:r>
          </a:p>
          <a:p>
            <a:r>
              <a:rPr lang="en-IN" dirty="0"/>
              <a:t>Rapid information: Reduce the lag</a:t>
            </a:r>
          </a:p>
        </p:txBody>
      </p:sp>
    </p:spTree>
    <p:extLst>
      <p:ext uri="{BB962C8B-B14F-4D97-AF65-F5344CB8AC3E}">
        <p14:creationId xmlns:p14="http://schemas.microsoft.com/office/powerpoint/2010/main" xmlns="" val="11749013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uses</a:t>
            </a:r>
          </a:p>
        </p:txBody>
      </p:sp>
      <p:sp>
        <p:nvSpPr>
          <p:cNvPr id="3" name="Content Placeholder 2"/>
          <p:cNvSpPr>
            <a:spLocks noGrp="1"/>
          </p:cNvSpPr>
          <p:nvPr>
            <p:ph idx="1"/>
          </p:nvPr>
        </p:nvSpPr>
        <p:spPr>
          <a:xfrm>
            <a:off x="1069848" y="2121408"/>
            <a:ext cx="5304448" cy="4050792"/>
          </a:xfrm>
        </p:spPr>
        <p:txBody>
          <a:bodyPr/>
          <a:lstStyle/>
          <a:p>
            <a:r>
              <a:rPr lang="en-IN" dirty="0"/>
              <a:t>PNI</a:t>
            </a:r>
          </a:p>
          <a:p>
            <a:r>
              <a:rPr lang="en-IN" dirty="0"/>
              <a:t>SCI</a:t>
            </a:r>
          </a:p>
          <a:p>
            <a:r>
              <a:rPr lang="en-IN" dirty="0"/>
              <a:t>Hemiplegia</a:t>
            </a:r>
          </a:p>
          <a:p>
            <a:r>
              <a:rPr lang="en-IN" dirty="0"/>
              <a:t>Dystonic conditions</a:t>
            </a:r>
          </a:p>
          <a:p>
            <a:r>
              <a:rPr lang="en-IN" dirty="0"/>
              <a:t>CVA</a:t>
            </a:r>
          </a:p>
          <a:p>
            <a:endParaRPr lang="en-IN" dirty="0"/>
          </a:p>
        </p:txBody>
      </p:sp>
      <p:sp>
        <p:nvSpPr>
          <p:cNvPr id="5" name="TextBox 4"/>
          <p:cNvSpPr txBox="1"/>
          <p:nvPr/>
        </p:nvSpPr>
        <p:spPr>
          <a:xfrm>
            <a:off x="6546574" y="2093976"/>
            <a:ext cx="4996069" cy="19389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IN" sz="2000" dirty="0"/>
              <a:t>Postural Control</a:t>
            </a:r>
          </a:p>
          <a:p>
            <a:pPr marL="285750" indent="-285750">
              <a:lnSpc>
                <a:spcPct val="150000"/>
              </a:lnSpc>
              <a:buFont typeface="Arial" panose="020B0604020202020204" pitchFamily="34" charset="0"/>
              <a:buChar char="•"/>
            </a:pPr>
            <a:r>
              <a:rPr lang="en-IN" sz="2000" dirty="0"/>
              <a:t>Muscle strengthening</a:t>
            </a:r>
          </a:p>
          <a:p>
            <a:pPr marL="285750" indent="-285750">
              <a:lnSpc>
                <a:spcPct val="150000"/>
              </a:lnSpc>
              <a:buFont typeface="Arial" panose="020B0604020202020204" pitchFamily="34" charset="0"/>
              <a:buChar char="•"/>
            </a:pPr>
            <a:r>
              <a:rPr lang="en-IN" sz="2000" dirty="0"/>
              <a:t>Functional </a:t>
            </a:r>
            <a:r>
              <a:rPr lang="en-IN" sz="2000" dirty="0" err="1"/>
              <a:t>reeducation</a:t>
            </a:r>
            <a:endParaRPr lang="en-IN" sz="2000" dirty="0"/>
          </a:p>
          <a:p>
            <a:pPr marL="285750" indent="-285750">
              <a:lnSpc>
                <a:spcPct val="150000"/>
              </a:lnSpc>
              <a:buFont typeface="Arial" panose="020B0604020202020204" pitchFamily="34" charset="0"/>
              <a:buChar char="•"/>
            </a:pPr>
            <a:r>
              <a:rPr lang="en-IN" sz="2000" dirty="0"/>
              <a:t>Providing relaxation</a:t>
            </a:r>
          </a:p>
        </p:txBody>
      </p:sp>
    </p:spTree>
    <p:extLst>
      <p:ext uri="{BB962C8B-B14F-4D97-AF65-F5344CB8AC3E}">
        <p14:creationId xmlns:p14="http://schemas.microsoft.com/office/powerpoint/2010/main" xmlns="" val="18717258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867529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Contents</a:t>
            </a:r>
          </a:p>
        </p:txBody>
      </p:sp>
      <p:sp>
        <p:nvSpPr>
          <p:cNvPr id="3" name="Content Placeholder 2"/>
          <p:cNvSpPr>
            <a:spLocks noGrp="1"/>
          </p:cNvSpPr>
          <p:nvPr>
            <p:ph idx="1"/>
          </p:nvPr>
        </p:nvSpPr>
        <p:spPr/>
        <p:txBody>
          <a:bodyPr/>
          <a:lstStyle/>
          <a:p>
            <a:r>
              <a:rPr lang="en-IN" dirty="0"/>
              <a:t>Introduction</a:t>
            </a:r>
          </a:p>
          <a:p>
            <a:r>
              <a:rPr lang="en-IN" dirty="0"/>
              <a:t>Definition </a:t>
            </a:r>
          </a:p>
          <a:p>
            <a:r>
              <a:rPr lang="en-IN" dirty="0"/>
              <a:t>Instrumentation</a:t>
            </a:r>
          </a:p>
          <a:p>
            <a:r>
              <a:rPr lang="en-IN" dirty="0"/>
              <a:t>General principles</a:t>
            </a:r>
          </a:p>
          <a:p>
            <a:r>
              <a:rPr lang="en-IN" dirty="0"/>
              <a:t>Biofeedback and Rehabilitation</a:t>
            </a:r>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a:p>
            <a:endParaRPr lang="en-IN" dirty="0"/>
          </a:p>
        </p:txBody>
      </p:sp>
    </p:spTree>
    <p:extLst>
      <p:ext uri="{BB962C8B-B14F-4D97-AF65-F5344CB8AC3E}">
        <p14:creationId xmlns:p14="http://schemas.microsoft.com/office/powerpoint/2010/main" xmlns="" val="894648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444486"/>
            <a:ext cx="10058400" cy="4727713"/>
          </a:xfrm>
        </p:spPr>
        <p:txBody>
          <a:bodyPr/>
          <a:lstStyle/>
          <a:p>
            <a:pPr>
              <a:lnSpc>
                <a:spcPct val="150000"/>
              </a:lnSpc>
            </a:pPr>
            <a:r>
              <a:rPr lang="en-IN" dirty="0"/>
              <a:t>Biofeedback is an instrumentation and technique which is used to accurately measure, process and feedback some reinforcing information via auditory or visual signals by electronic or electromechanical device especially for therapeutic purposes. </a:t>
            </a:r>
          </a:p>
          <a:p>
            <a:pPr>
              <a:lnSpc>
                <a:spcPct val="150000"/>
              </a:lnSpc>
            </a:pPr>
            <a:endParaRPr lang="en-IN" dirty="0"/>
          </a:p>
          <a:p>
            <a:pPr>
              <a:lnSpc>
                <a:spcPct val="150000"/>
              </a:lnSpc>
            </a:pPr>
            <a:r>
              <a:rPr lang="en-IN" dirty="0"/>
              <a:t>Biofeedback- assesses physiological function- improves it by gaining control</a:t>
            </a:r>
          </a:p>
        </p:txBody>
      </p:sp>
    </p:spTree>
    <p:extLst>
      <p:ext uri="{BB962C8B-B14F-4D97-AF65-F5344CB8AC3E}">
        <p14:creationId xmlns:p14="http://schemas.microsoft.com/office/powerpoint/2010/main" xmlns="" val="32916702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1289304"/>
            <a:ext cx="10058400" cy="4050792"/>
          </a:xfrm>
        </p:spPr>
        <p:txBody>
          <a:bodyPr/>
          <a:lstStyle/>
          <a:p>
            <a:pPr>
              <a:lnSpc>
                <a:spcPct val="150000"/>
              </a:lnSpc>
            </a:pPr>
            <a:r>
              <a:rPr lang="en-IN" dirty="0"/>
              <a:t>Information </a:t>
            </a:r>
            <a:r>
              <a:rPr lang="en-IN"/>
              <a:t>is recorded </a:t>
            </a:r>
            <a:r>
              <a:rPr lang="en-IN" dirty="0"/>
              <a:t>and displayed in front of the patient.</a:t>
            </a:r>
          </a:p>
          <a:p>
            <a:pPr>
              <a:lnSpc>
                <a:spcPct val="150000"/>
              </a:lnSpc>
            </a:pPr>
            <a:r>
              <a:rPr lang="en-IN" dirty="0"/>
              <a:t>Various information can be reinforced back to the patient like kinaesthetic, visual, auditory, cutaneous, vestibular etc.</a:t>
            </a:r>
          </a:p>
          <a:p>
            <a:pPr>
              <a:lnSpc>
                <a:spcPct val="150000"/>
              </a:lnSpc>
            </a:pPr>
            <a:r>
              <a:rPr lang="en-IN" dirty="0"/>
              <a:t>Patient visualises function. </a:t>
            </a:r>
          </a:p>
          <a:p>
            <a:pPr>
              <a:lnSpc>
                <a:spcPct val="150000"/>
              </a:lnSpc>
            </a:pPr>
            <a:r>
              <a:rPr lang="en-IN" dirty="0"/>
              <a:t>Target is set either higher or lower than normal capacity of the patient.</a:t>
            </a:r>
          </a:p>
          <a:p>
            <a:pPr>
              <a:lnSpc>
                <a:spcPct val="150000"/>
              </a:lnSpc>
            </a:pPr>
            <a:r>
              <a:rPr lang="en-IN" dirty="0"/>
              <a:t>The aim is to achieve this target.</a:t>
            </a:r>
          </a:p>
        </p:txBody>
      </p:sp>
    </p:spTree>
    <p:extLst>
      <p:ext uri="{BB962C8B-B14F-4D97-AF65-F5344CB8AC3E}">
        <p14:creationId xmlns:p14="http://schemas.microsoft.com/office/powerpoint/2010/main" xmlns="" val="24822114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definition</a:t>
            </a:r>
          </a:p>
        </p:txBody>
      </p:sp>
      <p:sp>
        <p:nvSpPr>
          <p:cNvPr id="3" name="Content Placeholder 2"/>
          <p:cNvSpPr>
            <a:spLocks noGrp="1"/>
          </p:cNvSpPr>
          <p:nvPr>
            <p:ph idx="1"/>
          </p:nvPr>
        </p:nvSpPr>
        <p:spPr/>
        <p:txBody>
          <a:bodyPr/>
          <a:lstStyle/>
          <a:p>
            <a:pPr>
              <a:lnSpc>
                <a:spcPct val="200000"/>
              </a:lnSpc>
            </a:pPr>
            <a:r>
              <a:rPr lang="en-IN" dirty="0"/>
              <a:t>“The process of furnishing an individual information of his body function, so as to get some control over it.”</a:t>
            </a:r>
          </a:p>
        </p:txBody>
      </p:sp>
    </p:spTree>
    <p:extLst>
      <p:ext uri="{BB962C8B-B14F-4D97-AF65-F5344CB8AC3E}">
        <p14:creationId xmlns:p14="http://schemas.microsoft.com/office/powerpoint/2010/main" xmlns="" val="3507454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Biofeedback instrumentation</a:t>
            </a:r>
          </a:p>
        </p:txBody>
      </p:sp>
      <p:sp>
        <p:nvSpPr>
          <p:cNvPr id="3" name="Content Placeholder 2"/>
          <p:cNvSpPr>
            <a:spLocks noGrp="1"/>
          </p:cNvSpPr>
          <p:nvPr>
            <p:ph idx="1"/>
          </p:nvPr>
        </p:nvSpPr>
        <p:spPr/>
        <p:txBody>
          <a:bodyPr/>
          <a:lstStyle/>
          <a:p>
            <a:pPr>
              <a:lnSpc>
                <a:spcPct val="200000"/>
              </a:lnSpc>
            </a:pPr>
            <a:r>
              <a:rPr lang="en-IN" dirty="0"/>
              <a:t>Designed to monitor some physiologic event, objectively quantify these monitoring and then interpret the measurements as meaningful information.</a:t>
            </a:r>
          </a:p>
          <a:p>
            <a:pPr>
              <a:lnSpc>
                <a:spcPct val="200000"/>
              </a:lnSpc>
            </a:pPr>
            <a:endParaRPr lang="en-IN" dirty="0"/>
          </a:p>
        </p:txBody>
      </p:sp>
    </p:spTree>
    <p:extLst>
      <p:ext uri="{BB962C8B-B14F-4D97-AF65-F5344CB8AC3E}">
        <p14:creationId xmlns:p14="http://schemas.microsoft.com/office/powerpoint/2010/main" xmlns="" val="2556045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95130"/>
            <a:ext cx="10058400" cy="5377070"/>
          </a:xfrm>
        </p:spPr>
        <p:txBody>
          <a:bodyPr/>
          <a:lstStyle/>
          <a:p>
            <a:pPr>
              <a:lnSpc>
                <a:spcPct val="150000"/>
              </a:lnSpc>
            </a:pPr>
            <a:r>
              <a:rPr lang="en-IN" b="1" dirty="0"/>
              <a:t>Peripheral Skin Temperature:</a:t>
            </a:r>
          </a:p>
          <a:p>
            <a:pPr>
              <a:lnSpc>
                <a:spcPct val="150000"/>
              </a:lnSpc>
            </a:pPr>
            <a:r>
              <a:rPr lang="en-IN" dirty="0"/>
              <a:t>Indirect measure- diameter of peripheral blood vessels</a:t>
            </a:r>
          </a:p>
          <a:p>
            <a:pPr>
              <a:lnSpc>
                <a:spcPct val="150000"/>
              </a:lnSpc>
            </a:pPr>
            <a:endParaRPr lang="en-IN" dirty="0"/>
          </a:p>
          <a:p>
            <a:pPr>
              <a:lnSpc>
                <a:spcPct val="150000"/>
              </a:lnSpc>
            </a:pPr>
            <a:r>
              <a:rPr lang="en-IN" b="1" dirty="0"/>
              <a:t>Finger photo transmission:</a:t>
            </a:r>
          </a:p>
          <a:p>
            <a:pPr>
              <a:lnSpc>
                <a:spcPct val="150000"/>
              </a:lnSpc>
            </a:pPr>
            <a:r>
              <a:rPr lang="en-IN" dirty="0"/>
              <a:t>Indirect measure- peripheral vasoconstriction- photo plethysmograph</a:t>
            </a:r>
          </a:p>
          <a:p>
            <a:pPr>
              <a:lnSpc>
                <a:spcPct val="150000"/>
              </a:lnSpc>
            </a:pPr>
            <a:r>
              <a:rPr lang="en-IN" dirty="0"/>
              <a:t>Light sensors detect the volume change in blood, i.e. </a:t>
            </a:r>
            <a:br>
              <a:rPr lang="en-IN" dirty="0"/>
            </a:br>
            <a:r>
              <a:rPr lang="en-IN" dirty="0"/>
              <a:t>Decrease in volume- increased light sensor activity- vasoconstriction</a:t>
            </a:r>
            <a:br>
              <a:rPr lang="en-IN" dirty="0"/>
            </a:br>
            <a:r>
              <a:rPr lang="en-IN" dirty="0"/>
              <a:t>Increase in blood volume- decreased light sensor activity- vasodilatation</a:t>
            </a:r>
          </a:p>
          <a:p>
            <a:pPr>
              <a:lnSpc>
                <a:spcPct val="150000"/>
              </a:lnSpc>
            </a:pPr>
            <a:r>
              <a:rPr lang="en-IN" dirty="0" err="1"/>
              <a:t>Eg</a:t>
            </a:r>
            <a:r>
              <a:rPr lang="en-IN" dirty="0"/>
              <a:t>. </a:t>
            </a:r>
            <a:r>
              <a:rPr lang="en-IN" dirty="0" err="1"/>
              <a:t>Pulseoximeter</a:t>
            </a:r>
            <a:endParaRPr lang="en-IN" dirty="0"/>
          </a:p>
        </p:txBody>
      </p:sp>
    </p:spTree>
    <p:extLst>
      <p:ext uri="{BB962C8B-B14F-4D97-AF65-F5344CB8AC3E}">
        <p14:creationId xmlns:p14="http://schemas.microsoft.com/office/powerpoint/2010/main" xmlns="" val="18347813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61391"/>
            <a:ext cx="10058400" cy="5310809"/>
          </a:xfrm>
        </p:spPr>
        <p:txBody>
          <a:bodyPr/>
          <a:lstStyle/>
          <a:p>
            <a:pPr>
              <a:lnSpc>
                <a:spcPct val="150000"/>
              </a:lnSpc>
            </a:pPr>
            <a:r>
              <a:rPr lang="en-IN" b="1" dirty="0"/>
              <a:t>Skin Conductance Activity:</a:t>
            </a:r>
          </a:p>
          <a:p>
            <a:pPr>
              <a:lnSpc>
                <a:spcPct val="150000"/>
              </a:lnSpc>
            </a:pPr>
            <a:r>
              <a:rPr lang="en-IN" dirty="0"/>
              <a:t>Instrument applies small electrical voltage to the skin (palmar/volar) to measure the skin conductance </a:t>
            </a:r>
          </a:p>
          <a:p>
            <a:pPr>
              <a:lnSpc>
                <a:spcPct val="150000"/>
              </a:lnSpc>
            </a:pPr>
            <a:r>
              <a:rPr lang="en-IN" dirty="0"/>
              <a:t>Sweat gland activity- Determined by electro dermal activity or Galvanic Skin Response (GSR)</a:t>
            </a:r>
          </a:p>
          <a:p>
            <a:pPr>
              <a:lnSpc>
                <a:spcPct val="150000"/>
              </a:lnSpc>
            </a:pPr>
            <a:r>
              <a:rPr lang="en-IN" dirty="0"/>
              <a:t>Salt increases electrical conductivity</a:t>
            </a:r>
          </a:p>
          <a:p>
            <a:pPr>
              <a:lnSpc>
                <a:spcPct val="150000"/>
              </a:lnSpc>
            </a:pPr>
            <a:r>
              <a:rPr lang="en-IN" dirty="0"/>
              <a:t>Lie detector testing</a:t>
            </a:r>
          </a:p>
          <a:p>
            <a:pPr>
              <a:lnSpc>
                <a:spcPct val="150000"/>
              </a:lnSpc>
            </a:pPr>
            <a:endParaRPr lang="en-IN" dirty="0"/>
          </a:p>
          <a:p>
            <a:pPr>
              <a:lnSpc>
                <a:spcPct val="150000"/>
              </a:lnSpc>
            </a:pPr>
            <a:r>
              <a:rPr lang="en-IN" b="1" dirty="0"/>
              <a:t>EMG, EEG, Pressure transducers and </a:t>
            </a:r>
            <a:r>
              <a:rPr lang="en-IN" b="1" dirty="0" err="1"/>
              <a:t>electrogoniometers</a:t>
            </a:r>
            <a:endParaRPr lang="en-IN" b="1" dirty="0"/>
          </a:p>
          <a:p>
            <a:pPr>
              <a:lnSpc>
                <a:spcPct val="150000"/>
              </a:lnSpc>
            </a:pPr>
            <a:endParaRPr lang="en-IN" dirty="0"/>
          </a:p>
          <a:p>
            <a:pPr>
              <a:lnSpc>
                <a:spcPct val="150000"/>
              </a:lnSpc>
            </a:pPr>
            <a:endParaRPr lang="en-IN" dirty="0"/>
          </a:p>
          <a:p>
            <a:pPr>
              <a:lnSpc>
                <a:spcPct val="150000"/>
              </a:lnSpc>
            </a:pPr>
            <a:endParaRPr lang="en-IN" dirty="0"/>
          </a:p>
        </p:txBody>
      </p:sp>
    </p:spTree>
    <p:extLst>
      <p:ext uri="{BB962C8B-B14F-4D97-AF65-F5344CB8AC3E}">
        <p14:creationId xmlns:p14="http://schemas.microsoft.com/office/powerpoint/2010/main" xmlns="" val="1814712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dirty="0"/>
              <a:t>General principles</a:t>
            </a:r>
          </a:p>
        </p:txBody>
      </p:sp>
      <p:sp>
        <p:nvSpPr>
          <p:cNvPr id="3" name="Content Placeholder 2"/>
          <p:cNvSpPr>
            <a:spLocks noGrp="1"/>
          </p:cNvSpPr>
          <p:nvPr>
            <p:ph idx="1"/>
          </p:nvPr>
        </p:nvSpPr>
        <p:spPr/>
        <p:txBody>
          <a:bodyPr/>
          <a:lstStyle/>
          <a:p>
            <a:pPr>
              <a:lnSpc>
                <a:spcPct val="150000"/>
              </a:lnSpc>
            </a:pPr>
            <a:r>
              <a:rPr lang="en-IN" dirty="0"/>
              <a:t>Providing feedback: </a:t>
            </a:r>
            <a:br>
              <a:rPr lang="en-IN" dirty="0"/>
            </a:br>
            <a:r>
              <a:rPr lang="en-IN" dirty="0"/>
              <a:t>- Feedback should be appropriate for the change required</a:t>
            </a:r>
            <a:br>
              <a:rPr lang="en-IN" dirty="0"/>
            </a:br>
            <a:r>
              <a:rPr lang="en-IN" dirty="0"/>
              <a:t>- Feedback should be easily recognised and used by the patient</a:t>
            </a:r>
          </a:p>
          <a:p>
            <a:pPr>
              <a:lnSpc>
                <a:spcPct val="150000"/>
              </a:lnSpc>
            </a:pPr>
            <a:r>
              <a:rPr lang="en-IN" dirty="0"/>
              <a:t>Feedback- Proportional to the response</a:t>
            </a:r>
            <a:br>
              <a:rPr lang="en-IN" dirty="0"/>
            </a:br>
            <a:r>
              <a:rPr lang="en-IN" dirty="0"/>
              <a:t>- Strong feedback- Stronger response</a:t>
            </a:r>
            <a:br>
              <a:rPr lang="en-IN" dirty="0"/>
            </a:br>
            <a:r>
              <a:rPr lang="en-IN" dirty="0"/>
              <a:t>- Visual signals &gt;&gt; Auditory feedback, </a:t>
            </a:r>
            <a:br>
              <a:rPr lang="en-IN" dirty="0"/>
            </a:br>
            <a:r>
              <a:rPr lang="en-IN" dirty="0"/>
              <a:t>since its easier to make direct comparisons within and between trials </a:t>
            </a:r>
          </a:p>
        </p:txBody>
      </p:sp>
    </p:spTree>
    <p:extLst>
      <p:ext uri="{BB962C8B-B14F-4D97-AF65-F5344CB8AC3E}">
        <p14:creationId xmlns:p14="http://schemas.microsoft.com/office/powerpoint/2010/main" xmlns="" val="21063593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xmlns=""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Wood Type</Template>
  <TotalTime>5697</TotalTime>
  <Words>355</Words>
  <Application>Microsoft Macintosh PowerPoint</Application>
  <PresentationFormat>Custom</PresentationFormat>
  <Paragraphs>74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Wood Type</vt:lpstr>
      <vt:lpstr>Biofeedback</vt:lpstr>
      <vt:lpstr>Contents</vt:lpstr>
      <vt:lpstr>Slide 3</vt:lpstr>
      <vt:lpstr>Slide 4</vt:lpstr>
      <vt:lpstr>definition</vt:lpstr>
      <vt:lpstr>Biofeedback instrumentation</vt:lpstr>
      <vt:lpstr>Slide 7</vt:lpstr>
      <vt:lpstr>Slide 8</vt:lpstr>
      <vt:lpstr>General principles</vt:lpstr>
      <vt:lpstr>Slide 10</vt:lpstr>
      <vt:lpstr>Slide 11</vt:lpstr>
      <vt:lpstr>Slide 12</vt:lpstr>
      <vt:lpstr>Biofeedback &amp; rehabilitation</vt:lpstr>
      <vt:lpstr>limitations</vt:lpstr>
      <vt:lpstr>uses</vt:lpstr>
      <vt:lpstr>Slide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Biofeedback</dc:title>
  <dc:creator>Preeti Ganachari</dc:creator>
  <cp:lastModifiedBy>HP</cp:lastModifiedBy>
  <cp:revision>46</cp:revision>
  <dcterms:created xsi:type="dcterms:W3CDTF">2021-02-16T23:39:10Z</dcterms:created>
  <dcterms:modified xsi:type="dcterms:W3CDTF">2024-06-19T04:39:12Z</dcterms:modified>
</cp:coreProperties>
</file>