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67" r:id="rId4"/>
    <p:sldId id="268" r:id="rId5"/>
    <p:sldId id="269" r:id="rId6"/>
    <p:sldId id="270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95" r:id="rId15"/>
    <p:sldId id="283" r:id="rId16"/>
    <p:sldId id="296" r:id="rId17"/>
    <p:sldId id="284" r:id="rId18"/>
    <p:sldId id="286" r:id="rId19"/>
    <p:sldId id="287" r:id="rId20"/>
    <p:sldId id="288" r:id="rId21"/>
    <p:sldId id="294" r:id="rId22"/>
    <p:sldId id="289" r:id="rId23"/>
    <p:sldId id="290" r:id="rId24"/>
    <p:sldId id="291" r:id="rId25"/>
    <p:sldId id="292" r:id="rId26"/>
    <p:sldId id="293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868" autoAdjust="0"/>
    <p:restoredTop sz="94681"/>
  </p:normalViewPr>
  <p:slideViewPr>
    <p:cSldViewPr>
      <p:cViewPr varScale="1">
        <p:scale>
          <a:sx n="85" d="100"/>
          <a:sy n="85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4C464-40F1-4E0D-B501-1FE634326C73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15810-B561-416F-B664-E4E9E9B70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87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15810-B561-416F-B664-E4E9E9B707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43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8625-A51D-4605-BA77-E9024ED08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E497B7-9899-426D-911F-2F82098A6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F3DC5-4FE5-40C9-B7D9-5BCA9253DC41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89A0-9991-46FE-B71D-6C9CCCB54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sport, exercise device, table&#10;&#10;Description automatically generated">
            <a:extLst>
              <a:ext uri="{FF2B5EF4-FFF2-40B4-BE49-F238E27FC236}">
                <a16:creationId xmlns:a16="http://schemas.microsoft.com/office/drawing/2014/main" xmlns="" id="{67E0B2B6-EDDA-7052-C2EB-27F3FB56B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3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cs typeface="Times New Roman" pitchFamily="18" charset="0"/>
              </a:rPr>
              <a:t>Dr. </a:t>
            </a:r>
            <a:r>
              <a:rPr lang="en-US" sz="2000" b="1" dirty="0" err="1" smtClean="0">
                <a:cs typeface="Times New Roman" pitchFamily="18" charset="0"/>
              </a:rPr>
              <a:t>Mrugnayani</a:t>
            </a:r>
            <a:endParaRPr lang="en-US" sz="2000" b="1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1" dirty="0" smtClean="0">
                <a:cs typeface="Times New Roman" pitchFamily="18" charset="0"/>
              </a:rPr>
              <a:t>Dept of Sports Physiotherapy</a:t>
            </a:r>
          </a:p>
          <a:p>
            <a:pPr>
              <a:lnSpc>
                <a:spcPct val="100000"/>
              </a:lnSpc>
            </a:pPr>
            <a:r>
              <a:rPr lang="en-IN" sz="2000" b="1" dirty="0" smtClean="0">
                <a:cs typeface="Times New Roman" pitchFamily="18" charset="0"/>
              </a:rPr>
              <a:t>MGM Institute Of Physiotherapy</a:t>
            </a:r>
          </a:p>
          <a:p>
            <a:pPr>
              <a:lnSpc>
                <a:spcPct val="100000"/>
              </a:lnSpc>
            </a:pPr>
            <a:r>
              <a:rPr lang="en-IN" sz="2000" b="1" dirty="0" err="1" smtClean="0">
                <a:cs typeface="Times New Roman" pitchFamily="18" charset="0"/>
              </a:rPr>
              <a:t>Chh</a:t>
            </a:r>
            <a:r>
              <a:rPr lang="en-IN" sz="2000" b="1" dirty="0" smtClean="0">
                <a:cs typeface="Times New Roman" pitchFamily="18" charset="0"/>
              </a:rPr>
              <a:t>. </a:t>
            </a:r>
            <a:r>
              <a:rPr lang="en-IN" sz="2000" b="1" smtClean="0">
                <a:cs typeface="Times New Roman" pitchFamily="18" charset="0"/>
              </a:rPr>
              <a:t>Sambhajinagar</a:t>
            </a:r>
            <a:endParaRPr lang="en-US" sz="2000" b="1" dirty="0" smtClean="0"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>
                <a:ea typeface="新細明體" pitchFamily="18" charset="-120"/>
              </a:rPr>
              <a:t>Types of Traction 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• </a:t>
            </a:r>
            <a:r>
              <a:rPr lang="en-US" altLang="zh-TW" b="1" dirty="0">
                <a:ea typeface="新細明體" pitchFamily="18" charset="-120"/>
              </a:rPr>
              <a:t>Intermittent Mechanical</a:t>
            </a:r>
            <a:r>
              <a:rPr lang="en-US" altLang="zh-TW" dirty="0">
                <a:ea typeface="新細明體" pitchFamily="18" charset="-120"/>
              </a:rPr>
              <a:t>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Traction  applied via a mechanical device with tension alternately applied and then released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Termed as hold and rest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Hold and rest times usually vary from a few seconds up to 1 minute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>
                <a:ea typeface="新細明體" pitchFamily="18" charset="-120"/>
              </a:rPr>
              <a:t>Types of Traction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altLang="zh-TW" sz="2800" b="1" dirty="0">
                <a:ea typeface="新細明體" pitchFamily="18" charset="-120"/>
              </a:rPr>
              <a:t>• Manual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</a:t>
            </a:r>
            <a:r>
              <a:rPr lang="en-US" altLang="zh-TW" sz="2800" dirty="0" err="1">
                <a:ea typeface="新細明體" pitchFamily="18" charset="-120"/>
              </a:rPr>
              <a:t>Tx</a:t>
            </a:r>
            <a:r>
              <a:rPr lang="en-US" altLang="zh-TW" sz="2800" dirty="0">
                <a:ea typeface="新細明體" pitchFamily="18" charset="-120"/>
              </a:rPr>
              <a:t> applied by the therapist grasping the patient and utilizing his or her own force to create traction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May be applied for a several second hold or as a quick thrust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Limited by strength and endurance of the therapist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Very accommodating and provides feedback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Some possible apprehension by patient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>
                <a:ea typeface="新細明體" pitchFamily="18" charset="-120"/>
              </a:rPr>
              <a:t>Types of Traction 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• </a:t>
            </a:r>
            <a:r>
              <a:rPr lang="en-US" altLang="zh-TW" b="1">
                <a:ea typeface="新細明體" pitchFamily="18" charset="-120"/>
              </a:rPr>
              <a:t>Positional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Tx applied by use of gravity and positioning to effect spinal structures with minimal intervention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Utilizes pillows, blocks, bolsters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Normally has a unilateral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>
                <a:ea typeface="新細明體" pitchFamily="18" charset="-120"/>
              </a:rPr>
              <a:t>Types of Traction 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Gravity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Tx utilizing the force of gravity acting on the patients body weight to effect spinal structures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2 types: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• Vest that suspends the lower body by exerting pressure on the rib cage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• Boots that attach to a rod at the ankles with patient in inverted position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antosh d\Desktop\Lecture\2nd  BPT\Traction\Spinal-Cord-Injury-Nerve-Inter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48201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Treatment Indications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Disc herniation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In an erect posture the disc helps to dissipate compressive forces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With movement into flexion/extension/lateral flexion, the pressure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;p000</a:t>
            </a:r>
          </a:p>
        </p:txBody>
      </p:sp>
      <p:pic>
        <p:nvPicPr>
          <p:cNvPr id="2050" name="Picture 2" descr="C:\Users\santosh d\Desktop\Lecture\2nd  BPT\Traction\Disk Hernation Bo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17637"/>
            <a:ext cx="3255963" cy="1670050"/>
          </a:xfrm>
          <a:prstGeom prst="rect">
            <a:avLst/>
          </a:prstGeom>
          <a:noFill/>
        </p:spPr>
      </p:pic>
      <p:pic>
        <p:nvPicPr>
          <p:cNvPr id="2051" name="Picture 3" descr="C:\Users\santosh d\Desktop\Lecture\2nd  BPT\Traction\PE-HerniatedLumbar_Figure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962025"/>
            <a:ext cx="2381250" cy="2581275"/>
          </a:xfrm>
          <a:prstGeom prst="rect">
            <a:avLst/>
          </a:prstGeom>
          <a:noFill/>
        </p:spPr>
      </p:pic>
      <p:pic>
        <p:nvPicPr>
          <p:cNvPr id="2052" name="Picture 4" descr="C:\Users\santosh d\Desktop\Lecture\2nd  BPT\Traction\10143_0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5238750" cy="4048125"/>
          </a:xfrm>
          <a:prstGeom prst="rect">
            <a:avLst/>
          </a:prstGeom>
          <a:noFill/>
        </p:spPr>
      </p:pic>
      <p:pic>
        <p:nvPicPr>
          <p:cNvPr id="2053" name="Picture 5" descr="C:\Users\santosh d\Desktop\Lecture\2nd  BPT\Traction\PE-HerniatedLumbar_Figure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0"/>
            <a:ext cx="2686050" cy="2911678"/>
          </a:xfrm>
          <a:prstGeom prst="rect">
            <a:avLst/>
          </a:prstGeom>
          <a:noFill/>
        </p:spPr>
      </p:pic>
      <p:pic>
        <p:nvPicPr>
          <p:cNvPr id="2054" name="Picture 6" descr="C:\Users\santosh d\Desktop\Lecture\2nd  BPT\Traction\Disk Hernation Bot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67200"/>
            <a:ext cx="3255264" cy="1670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Treatment Indications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altLang="zh-TW" b="1" dirty="0">
                <a:ea typeface="新細明體" pitchFamily="18" charset="-120"/>
              </a:rPr>
              <a:t>• Nucleus </a:t>
            </a:r>
            <a:r>
              <a:rPr lang="en-US" altLang="zh-TW" b="1" dirty="0" err="1">
                <a:ea typeface="新細明體" pitchFamily="18" charset="-120"/>
              </a:rPr>
              <a:t>pulposus</a:t>
            </a:r>
            <a:r>
              <a:rPr lang="en-US" altLang="zh-TW" b="1" dirty="0">
                <a:ea typeface="新細明體" pitchFamily="18" charset="-120"/>
              </a:rPr>
              <a:t> does not move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With rupture of the annulus fibrosis the nucleus is allowed to move out of the </a:t>
            </a:r>
            <a:r>
              <a:rPr lang="en-US" altLang="zh-TW" dirty="0" err="1">
                <a:ea typeface="新細明體" pitchFamily="18" charset="-120"/>
              </a:rPr>
              <a:t>intervertebral</a:t>
            </a:r>
            <a:r>
              <a:rPr lang="en-US" altLang="zh-TW" dirty="0">
                <a:ea typeface="新細明體" pitchFamily="18" charset="-120"/>
              </a:rPr>
              <a:t> space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Increases space available, creates suction force, and allows fluid exchange to get rid of waste and allow in fresh nutrients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Effects are transient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 dirty="0">
                <a:ea typeface="新細明體" pitchFamily="18" charset="-120"/>
              </a:rPr>
              <a:t>Treatment Indications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 dirty="0">
                <a:ea typeface="新細明體" pitchFamily="18" charset="-120"/>
              </a:rPr>
              <a:t>• Degenerative disc disease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Narrowing of </a:t>
            </a:r>
            <a:r>
              <a:rPr lang="en-US" altLang="zh-TW" dirty="0" err="1">
                <a:ea typeface="新細明體" pitchFamily="18" charset="-120"/>
              </a:rPr>
              <a:t>intervertebral</a:t>
            </a:r>
            <a:r>
              <a:rPr lang="en-US" altLang="zh-TW" dirty="0">
                <a:ea typeface="新細明體" pitchFamily="18" charset="-120"/>
              </a:rPr>
              <a:t> spaces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Pressure on nerve roots, increased load on facets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Traction widens space and decreases pressure temporarily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May result in realignment that decreases pressure </a:t>
            </a:r>
          </a:p>
        </p:txBody>
      </p:sp>
      <p:pic>
        <p:nvPicPr>
          <p:cNvPr id="3074" name="Picture 2" descr="C:\Users\santosh d\Desktop\Lecture\2nd  BPT\Tractio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81000"/>
            <a:ext cx="17145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Treatment Indications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dirty="0">
                <a:ea typeface="新細明體" pitchFamily="18" charset="-120"/>
              </a:rPr>
              <a:t>• impinged capsule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dirty="0">
                <a:ea typeface="新細明體" pitchFamily="18" charset="-120"/>
              </a:rPr>
              <a:t>• Joint </a:t>
            </a:r>
            <a:r>
              <a:rPr lang="en-US" altLang="zh-TW" b="1" dirty="0" err="1">
                <a:ea typeface="新細明體" pitchFamily="18" charset="-120"/>
              </a:rPr>
              <a:t>hypomobility</a:t>
            </a:r>
            <a:endParaRPr lang="en-US" altLang="zh-TW" b="1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Mobilization, passive joint movement, non-specific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Pain control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   by synovial fluid exchange to facet capsules and the meniscus for nutrition, 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   </a:t>
            </a:r>
            <a:r>
              <a:rPr lang="en-US" altLang="zh-TW" dirty="0" err="1">
                <a:ea typeface="新細明體" pitchFamily="18" charset="-120"/>
              </a:rPr>
              <a:t>proprioceptive</a:t>
            </a:r>
            <a:r>
              <a:rPr lang="en-US" altLang="zh-TW" dirty="0">
                <a:ea typeface="新細明體" pitchFamily="18" charset="-120"/>
              </a:rPr>
              <a:t> response from moving facet structures gives a gate control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5166D1-1B21-4128-AC42-61745528E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368" y="1641752"/>
            <a:ext cx="3293268" cy="1323439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Contents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5F5657-6233-A9D3-A639-243338D0F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4" r="36646"/>
          <a:stretch/>
        </p:blipFill>
        <p:spPr>
          <a:xfrm>
            <a:off x="20" y="2"/>
            <a:ext cx="4640239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6517BAC-C80F-4065-90D8-703493E0B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46533" y="0"/>
            <a:ext cx="656039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84DCDA5-A261-4103-B44C-068DCEA03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xmlns="" id="{4E59A2A1-1352-47AA-80C2-0FF53759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369" y="3146400"/>
            <a:ext cx="3293268" cy="2682000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Introduction </a:t>
            </a:r>
          </a:p>
          <a:p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Types </a:t>
            </a:r>
          </a:p>
          <a:p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Indications and contraindications </a:t>
            </a:r>
          </a:p>
          <a:p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Techniques</a:t>
            </a:r>
          </a:p>
          <a:p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Effects and uses</a:t>
            </a:r>
          </a:p>
          <a:p>
            <a:pPr>
              <a:buNone/>
            </a:pPr>
            <a:endParaRPr lang="en-US" sz="2100">
              <a:solidFill>
                <a:schemeClr val="bg1">
                  <a:alpha val="80000"/>
                </a:schemeClr>
              </a:solidFill>
            </a:endParaRPr>
          </a:p>
          <a:p>
            <a:endParaRPr lang="en-US" sz="210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Treatment Indications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b="1" dirty="0">
                <a:ea typeface="新細明體" pitchFamily="18" charset="-120"/>
              </a:rPr>
              <a:t>• Nerve root impingement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From bulging disc, </a:t>
            </a:r>
            <a:r>
              <a:rPr lang="en-US" altLang="zh-TW" sz="2800" dirty="0" err="1">
                <a:ea typeface="新細明體" pitchFamily="18" charset="-120"/>
              </a:rPr>
              <a:t>osteophytes</a:t>
            </a:r>
            <a:r>
              <a:rPr lang="en-US" altLang="zh-TW" sz="2800" dirty="0">
                <a:ea typeface="新細明體" pitchFamily="18" charset="-120"/>
              </a:rPr>
              <a:t> (spurs), narrowed foramen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Tingling usually associated with nerve compression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Continued pressure gives </a:t>
            </a:r>
            <a:r>
              <a:rPr lang="en-US" altLang="zh-TW" sz="2800" dirty="0" err="1">
                <a:ea typeface="新細明體" pitchFamily="18" charset="-120"/>
              </a:rPr>
              <a:t>demyelination</a:t>
            </a:r>
            <a:r>
              <a:rPr lang="en-US" altLang="zh-TW" sz="2800" dirty="0">
                <a:ea typeface="新細明體" pitchFamily="18" charset="-120"/>
              </a:rPr>
              <a:t> with slowing of nerve impulses and can progress to axon death with resulting numbness, weakness and diminished reflex responses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– Muscle spasms may develop in </a:t>
            </a:r>
            <a:r>
              <a:rPr lang="en-US" altLang="zh-TW" sz="2800" dirty="0" err="1">
                <a:ea typeface="新細明體" pitchFamily="18" charset="-120"/>
              </a:rPr>
              <a:t>paraspinals</a:t>
            </a:r>
            <a:r>
              <a:rPr lang="en-US" altLang="zh-TW" sz="2800" dirty="0">
                <a:ea typeface="新細明體" pitchFamily="18" charset="-120"/>
              </a:rPr>
              <a:t> with the same </a:t>
            </a:r>
            <a:r>
              <a:rPr lang="en-US" altLang="zh-TW" sz="2800" dirty="0" err="1">
                <a:ea typeface="新細明體" pitchFamily="18" charset="-120"/>
              </a:rPr>
              <a:t>innervation</a:t>
            </a:r>
            <a:r>
              <a:rPr lang="en-US" altLang="zh-TW" sz="2800" dirty="0">
                <a:ea typeface="新細明體" pitchFamily="18" charset="-120"/>
              </a:rPr>
              <a:t> level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80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zh-TW" dirty="0">
                <a:ea typeface="新細明體" pitchFamily="18" charset="-120"/>
              </a:rPr>
              <a:t> Widens foramen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dirty="0">
                <a:ea typeface="新細明體" pitchFamily="18" charset="-120"/>
              </a:rPr>
              <a:t>– May need unilateral or rotation added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dirty="0">
                <a:ea typeface="新細明體" pitchFamily="18" charset="-120"/>
              </a:rPr>
              <a:t>– May realign to decrease pressure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dirty="0">
                <a:ea typeface="新細明體" pitchFamily="18" charset="-120"/>
              </a:rPr>
              <a:t>– Decreases spasms that may be the cause of compression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dirty="0">
                <a:ea typeface="新細明體" pitchFamily="18" charset="-120"/>
              </a:rPr>
              <a:t>– Nerve irritation can cause muscle spasms as the root levels may be the same, just different axons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Treatment Indications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Muscle tightness, spasms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Stretches, inhibits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Decreases load on other structures (nerve root, facets, disc) that may result in spasms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Fluid exchange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Initial stretch should come form positioning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EMG activity will decrease with proper technique, increase with improper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Treatment Indications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Scoliosis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Pulls towards a more correct alignment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Stretches out tight musculature or other joint structures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Pain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Traction may decrease pressure on sensitive structures and give a gate control effect with movement of these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Contraindications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Acute conditions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dirty="0">
                <a:ea typeface="新細明體" pitchFamily="18" charset="-120"/>
              </a:rPr>
              <a:t>  – </a:t>
            </a:r>
            <a:r>
              <a:rPr lang="en-US" altLang="zh-TW" sz="2100" dirty="0" err="1">
                <a:ea typeface="新細明體" pitchFamily="18" charset="-120"/>
              </a:rPr>
              <a:t>Tx</a:t>
            </a:r>
            <a:r>
              <a:rPr lang="en-US" altLang="zh-TW" sz="2100" dirty="0">
                <a:ea typeface="新細明體" pitchFamily="18" charset="-120"/>
              </a:rPr>
              <a:t> to acute sprains and strains may overwhelm already weakened soft tissue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Already weakened soft tissue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Joint instability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dirty="0">
                <a:ea typeface="新細明體" pitchFamily="18" charset="-120"/>
              </a:rPr>
              <a:t>  – </a:t>
            </a:r>
            <a:r>
              <a:rPr lang="en-US" altLang="zh-TW" sz="2100" dirty="0" err="1">
                <a:ea typeface="新細明體" pitchFamily="18" charset="-120"/>
              </a:rPr>
              <a:t>hypermobility</a:t>
            </a:r>
            <a:endParaRPr lang="en-US" altLang="zh-TW" sz="21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Structural disease secondary to infection, tumor,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Vascular compromise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Fractures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Tumors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Bone disease or infection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100" b="1" dirty="0">
                <a:ea typeface="新細明體" pitchFamily="18" charset="-120"/>
              </a:rPr>
              <a:t>• Cardiac conditions</a:t>
            </a:r>
            <a:r>
              <a:rPr lang="en-US" altLang="zh-TW" sz="2100" dirty="0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Relative Contraindications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Pregnancy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Osteoporosis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Hiatal hernia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Claustrophobia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b="0">
                <a:ea typeface="新細明體" pitchFamily="18" charset="-120"/>
              </a:rPr>
              <a:t>General Technique for Applying Lumbar Tx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• Force must be great enough to effect change to the target structure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– 20-50% to move body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– Coefficient of friction is about 0.5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– Usually attempt to move 50% of the patient’s body weight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– 65-100 lbs of force to separate vertebrae on average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• May not be necessary for all treatments (spasms, pain)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• May not get to 65-100 lbs on first treatment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– Split table to reduce friction, must separate at target tissue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– Damage not reported until somewhere in the 400-800 lb range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>
                <a:ea typeface="新細明體" pitchFamily="18" charset="-120"/>
              </a:rPr>
              <a:t>– Instability is a problem with the sedentary, weak, elderly, and young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Effects of Traction: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Spine</a:t>
            </a:r>
            <a:endParaRPr lang="en-US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Encourages movement between each individual spinal segment 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movement varies according to…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of spine,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force, and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of time the                                                  force is applied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Transient effect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988" y="3810000"/>
            <a:ext cx="30718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Effects of Traction: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Spine</a:t>
            </a:r>
            <a:endParaRPr lang="en-US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pain,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paresthesia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or tingling 	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Due to physical separation of vertebral segments thus decreasing pressure on sensitive structures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long as positive physiologic effects occur,                            traction should                              be continued 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100" y="4329113"/>
            <a:ext cx="34671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Effects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Traction: </a:t>
            </a:r>
            <a:r>
              <a:rPr lang="en-US" altLang="en-US" i="1"/>
              <a:t>Bone</a:t>
            </a:r>
            <a:endParaRPr lang="en-US" i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j-lt"/>
              </a:rPr>
              <a:t>No immediate effects due to traction</a:t>
            </a:r>
          </a:p>
          <a:p>
            <a:pPr eaLnBrk="1" hangingPunct="1"/>
            <a:r>
              <a:rPr lang="en-US" altLang="en-US" sz="3600" dirty="0">
                <a:latin typeface="+mj-lt"/>
              </a:rPr>
              <a:t>May result in increased spinal movement that reverses bone weakness associated with immobilization</a:t>
            </a:r>
          </a:p>
          <a:p>
            <a:pPr eaLnBrk="1" hangingPunct="1"/>
            <a:r>
              <a:rPr lang="en-US" altLang="en-US" sz="3600" dirty="0">
                <a:latin typeface="+mj-lt"/>
              </a:rPr>
              <a:t>May assist with increasing or maintaining bone density</a:t>
            </a:r>
          </a:p>
          <a:p>
            <a:pPr eaLnBrk="1" hangingPunct="1"/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Traction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772400" cy="4759325"/>
          </a:xfrm>
        </p:spPr>
        <p:txBody>
          <a:bodyPr/>
          <a:lstStyle/>
          <a:p>
            <a:pPr algn="just" eaLnBrk="1" hangingPunct="1"/>
            <a:r>
              <a:rPr lang="en-US" altLang="en-US" sz="3600" dirty="0"/>
              <a:t>Traction is the technique in which a tractive force is applied to a part of the body to stretch soft tissues and separate joint surfaces or bony segments.</a:t>
            </a:r>
          </a:p>
          <a:p>
            <a:pPr algn="just" eaLnBrk="1" hangingPunct="1"/>
            <a:endParaRPr lang="en-US" altLang="en-US" sz="3600" dirty="0"/>
          </a:p>
          <a:p>
            <a:pPr algn="just" eaLnBrk="1" hangingPunct="1"/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Effects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Traction: </a:t>
            </a:r>
            <a:r>
              <a:rPr lang="en-US" altLang="en-US" i="1"/>
              <a:t>Ligaments</a:t>
            </a:r>
            <a:endParaRPr lang="en-US" i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Stretching effect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Structural changes occur slowly due to </a:t>
            </a:r>
            <a:r>
              <a:rPr lang="en-US" altLang="en-US" sz="2400" b="1" i="1"/>
              <a:t>viscoelastic properties</a:t>
            </a:r>
            <a:r>
              <a:rPr lang="en-US" altLang="en-US" sz="24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Ligaments resist shear forces and return to original form following removal of a deforming load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Sensitivity to rate of loading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/>
              <a:t>Ligament deformation </a:t>
            </a:r>
            <a:r>
              <a:rPr lang="en-US" altLang="en-US" sz="2400"/>
              <a:t>results in lengthening of a ligament caused by traction loading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Slow loading rates allow for more deformation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Effects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Traction: </a:t>
            </a:r>
            <a:r>
              <a:rPr lang="en-US" altLang="en-US" i="1"/>
              <a:t>Disks</a:t>
            </a:r>
            <a:endParaRPr lang="en-US" i="1"/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2513" y="1600200"/>
            <a:ext cx="7496175" cy="2189163"/>
          </a:xfrm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941763"/>
            <a:ext cx="7772400" cy="26876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Normal disk in non-compressed position</a:t>
            </a:r>
          </a:p>
          <a:p>
            <a:pPr eaLnBrk="1" hangingPunct="1"/>
            <a:r>
              <a:rPr lang="en-US" altLang="en-US" dirty="0"/>
              <a:t>Internal pressure (indicated by arrows) is exerted equally in all directions</a:t>
            </a:r>
          </a:p>
          <a:p>
            <a:pPr eaLnBrk="1" hangingPunct="1"/>
            <a:r>
              <a:rPr lang="en-US" altLang="en-US" dirty="0"/>
              <a:t>Internal annular fibers contain nuclear materials</a:t>
            </a:r>
          </a:p>
          <a:p>
            <a:pPr eaLnBrk="1" hangingPunct="1"/>
            <a:endParaRPr lang="en-US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95400" y="1752600"/>
            <a:ext cx="1219200" cy="1828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Effects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Traction: </a:t>
            </a:r>
            <a:r>
              <a:rPr lang="en-US" altLang="en-US" i="1"/>
              <a:t>Disks</a:t>
            </a:r>
            <a:endParaRPr lang="en-US" i="1"/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40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In an injured disk, sitting or standing compresses the disk causing the nucleus to become flatter</a:t>
            </a:r>
          </a:p>
          <a:p>
            <a:pPr eaLnBrk="1" hangingPunct="1"/>
            <a:r>
              <a:rPr lang="en-US" altLang="en-US" dirty="0"/>
              <a:t>Pressure in this instance still remains relatively equal in all directions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1600200"/>
            <a:ext cx="74945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743200" y="1828800"/>
            <a:ext cx="1219200" cy="1828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Effects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 dirty="0"/>
              <a:t> Traction: </a:t>
            </a:r>
            <a:r>
              <a:rPr lang="en-US" altLang="en-US" i="1" dirty="0"/>
              <a:t>Disks</a:t>
            </a:r>
            <a:endParaRPr lang="en-US" i="1" dirty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914400" y="1600201"/>
            <a:ext cx="7772400" cy="1828800"/>
          </a:xfrm>
        </p:spPr>
        <p:txBody>
          <a:bodyPr/>
          <a:lstStyle/>
          <a:p>
            <a:pPr eaLnBrk="1" hangingPunct="1"/>
            <a:endParaRPr lang="en-US" sz="24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505201"/>
            <a:ext cx="7772400" cy="3124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 an injured disk, movement in weight-bearing causes a horizontal shift in nuclear material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this was forward bending, the bulge would occur in the posterior annular fibers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Anterior annular fibers would be slackened and narrow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914400"/>
            <a:ext cx="7494587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267200" y="1143000"/>
            <a:ext cx="1371600" cy="1828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Effects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Traction: </a:t>
            </a:r>
            <a:r>
              <a:rPr lang="en-US" altLang="en-US" i="1"/>
              <a:t>Disks</a:t>
            </a:r>
            <a:endParaRPr lang="en-US" i="1"/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40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941763"/>
            <a:ext cx="7772400" cy="25352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Herniation</a:t>
            </a:r>
            <a:r>
              <a:rPr lang="en-US" altLang="en-US" dirty="0"/>
              <a:t> of the nuclear material occurs if the annular wall becomes weak</a:t>
            </a:r>
          </a:p>
          <a:p>
            <a:pPr eaLnBrk="1" hangingPunct="1"/>
            <a:r>
              <a:rPr lang="en-US" altLang="en-US" dirty="0" err="1"/>
              <a:t>Herniation</a:t>
            </a:r>
            <a:r>
              <a:rPr lang="en-US" altLang="en-US" dirty="0"/>
              <a:t> may possibly put pressure on sensitive structures in the area</a:t>
            </a:r>
            <a:r>
              <a:rPr lang="en-US" altLang="en-US" sz="2400" dirty="0"/>
              <a:t>  </a:t>
            </a:r>
          </a:p>
          <a:p>
            <a:pPr eaLnBrk="1" hangingPunct="1"/>
            <a:endParaRPr lang="en-US" sz="2400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3" y="1600200"/>
            <a:ext cx="74945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715000" y="1676400"/>
            <a:ext cx="1371600" cy="1981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Effects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Traction: </a:t>
            </a:r>
            <a:r>
              <a:rPr lang="en-US" altLang="en-US" i="1"/>
              <a:t>Disks</a:t>
            </a:r>
            <a:endParaRPr lang="en-US" i="1"/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4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941763"/>
            <a:ext cx="8001000" cy="26876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/>
              <a:t>When placed under traction, </a:t>
            </a:r>
            <a:r>
              <a:rPr lang="en-US" altLang="en-US" sz="2600" dirty="0" err="1"/>
              <a:t>intervertebral</a:t>
            </a:r>
            <a:r>
              <a:rPr lang="en-US" altLang="en-US" sz="2600" dirty="0"/>
              <a:t> space expands thereby decreasing pressure on the disk </a:t>
            </a:r>
          </a:p>
          <a:p>
            <a:pPr eaLnBrk="1" hangingPunct="1"/>
            <a:r>
              <a:rPr lang="en-US" altLang="en-US" sz="2600" dirty="0"/>
              <a:t>Taut annular fibers create a centripetally directed force </a:t>
            </a:r>
          </a:p>
          <a:p>
            <a:pPr lvl="1" eaLnBrk="1" hangingPunct="1"/>
            <a:r>
              <a:rPr lang="en-US" altLang="en-US" sz="2200" dirty="0"/>
              <a:t>Decreases </a:t>
            </a:r>
            <a:r>
              <a:rPr lang="en-US" altLang="en-US" sz="2200" dirty="0" err="1"/>
              <a:t>herniation</a:t>
            </a:r>
            <a:r>
              <a:rPr lang="en-US" altLang="en-US" sz="2200" dirty="0"/>
              <a:t> and pressure on sensitive structures in the area</a:t>
            </a:r>
            <a:endParaRPr lang="en-US" sz="2200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3" y="1600200"/>
            <a:ext cx="74945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7086600" y="1600200"/>
            <a:ext cx="1371600" cy="2209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/>
              <a:t>Effects </a:t>
            </a: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 sz="3800"/>
              <a:t> Traction: </a:t>
            </a:r>
            <a:r>
              <a:rPr lang="en-US" altLang="en-US" sz="3800" i="1"/>
              <a:t>Articular Facet Joints</a:t>
            </a:r>
            <a:endParaRPr lang="en-US" sz="3800" i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Facet joints are separated releasing impinged structures</a:t>
            </a:r>
          </a:p>
          <a:p>
            <a:pPr lvl="1" eaLnBrk="1" hangingPunct="1"/>
            <a:r>
              <a:rPr lang="en-US" altLang="en-US" dirty="0"/>
              <a:t>Dramatic reduction in symptoms </a:t>
            </a:r>
          </a:p>
          <a:p>
            <a:pPr eaLnBrk="1" hangingPunct="1"/>
            <a:r>
              <a:rPr lang="en-US" altLang="en-US" dirty="0"/>
              <a:t>Joint separation decompresses </a:t>
            </a:r>
            <a:r>
              <a:rPr lang="en-US" altLang="en-US" dirty="0" err="1"/>
              <a:t>articular</a:t>
            </a:r>
            <a:r>
              <a:rPr lang="en-US" altLang="en-US" dirty="0"/>
              <a:t> cartilage allowing synovial fluid exchange to nourish cartilage</a:t>
            </a:r>
          </a:p>
          <a:p>
            <a:pPr lvl="1" eaLnBrk="1" hangingPunct="1"/>
            <a:r>
              <a:rPr lang="en-US" altLang="en-US" dirty="0"/>
              <a:t>Decreases rate of degenerative changes </a:t>
            </a:r>
          </a:p>
          <a:p>
            <a:pPr eaLnBrk="1" hangingPunct="1"/>
            <a:r>
              <a:rPr lang="en-US" altLang="en-US" dirty="0"/>
              <a:t>Increased </a:t>
            </a:r>
            <a:r>
              <a:rPr lang="en-US" altLang="en-US" dirty="0" err="1"/>
              <a:t>proprioception</a:t>
            </a:r>
            <a:r>
              <a:rPr lang="en-US" altLang="en-US" dirty="0"/>
              <a:t> from facet joint structures provide sensation of pain relief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Effects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Traction: </a:t>
            </a:r>
            <a:r>
              <a:rPr lang="en-US" altLang="en-US" i="1"/>
              <a:t>Muscles</a:t>
            </a:r>
            <a:endParaRPr lang="en-US" i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953000"/>
          </a:xfrm>
        </p:spPr>
        <p:txBody>
          <a:bodyPr/>
          <a:lstStyle/>
          <a:p>
            <a:pPr algn="just" eaLnBrk="1" hangingPunct="1"/>
            <a:r>
              <a:rPr lang="en-US" altLang="en-US" dirty="0"/>
              <a:t>Vertebral muscles can be stretched </a:t>
            </a:r>
          </a:p>
          <a:p>
            <a:pPr lvl="1" algn="just" eaLnBrk="1" hangingPunct="1"/>
            <a:r>
              <a:rPr lang="en-US" altLang="en-US" dirty="0"/>
              <a:t>Initial stretch should come from body positioning</a:t>
            </a:r>
          </a:p>
          <a:p>
            <a:pPr algn="just" eaLnBrk="1" hangingPunct="1"/>
            <a:r>
              <a:rPr lang="en-US" altLang="en-US" dirty="0"/>
              <a:t>Stretch lengthens tight muscle </a:t>
            </a:r>
          </a:p>
          <a:p>
            <a:pPr algn="just" eaLnBrk="1" hangingPunct="1"/>
            <a:r>
              <a:rPr lang="en-US" altLang="en-US" dirty="0"/>
              <a:t>Allows for better muscular blood flow</a:t>
            </a:r>
          </a:p>
          <a:p>
            <a:pPr algn="just" eaLnBrk="1" hangingPunct="1"/>
            <a:r>
              <a:rPr lang="en-US" altLang="en-US" dirty="0"/>
              <a:t>Activates muscle </a:t>
            </a:r>
            <a:r>
              <a:rPr lang="en-US" altLang="en-US" dirty="0" err="1"/>
              <a:t>proprioceptors</a:t>
            </a:r>
            <a:r>
              <a:rPr lang="en-US" altLang="en-US" dirty="0"/>
              <a:t> providing sensation of pain relief</a:t>
            </a:r>
          </a:p>
          <a:p>
            <a:pPr lvl="1" algn="just" eaLnBrk="1" hangingPunct="1"/>
            <a:r>
              <a:rPr lang="en-US" altLang="en-US" dirty="0"/>
              <a:t>Gate Control Theory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Effects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/>
              <a:t> Traction: </a:t>
            </a:r>
            <a:r>
              <a:rPr lang="en-US" altLang="en-US" i="1"/>
              <a:t>Nerves</a:t>
            </a:r>
            <a:endParaRPr lang="en-US" i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17675"/>
            <a:ext cx="77724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Focus of most traction treatments</a:t>
            </a:r>
          </a:p>
          <a:p>
            <a:pPr eaLnBrk="1" hangingPunct="1"/>
            <a:r>
              <a:rPr lang="en-US" altLang="en-US" dirty="0"/>
              <a:t>Pressure on nerves or nerve roots often associated with spinal pain</a:t>
            </a:r>
          </a:p>
          <a:p>
            <a:pPr eaLnBrk="1" hangingPunct="1"/>
            <a:r>
              <a:rPr lang="en-US" altLang="en-US" dirty="0"/>
              <a:t>Unrelieved pressure on a nerve will cause </a:t>
            </a:r>
          </a:p>
          <a:p>
            <a:pPr lvl="1" eaLnBrk="1" hangingPunct="1"/>
            <a:r>
              <a:rPr lang="en-US" altLang="en-US" dirty="0"/>
              <a:t>Slowing, eventual loss of impulse conduction</a:t>
            </a:r>
          </a:p>
          <a:p>
            <a:pPr lvl="1" eaLnBrk="1" hangingPunct="1"/>
            <a:r>
              <a:rPr lang="en-US" altLang="en-US" dirty="0"/>
              <a:t>Motor weakness, numbness, and loss of reflex </a:t>
            </a:r>
          </a:p>
          <a:p>
            <a:pPr lvl="1" eaLnBrk="1" hangingPunct="1"/>
            <a:r>
              <a:rPr lang="en-US" altLang="en-US" dirty="0"/>
              <a:t>Pain, tenderness, and muscular spasm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Cervical Traction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26135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Application of a longitudinal force to the C-spine &amp; structures</a:t>
            </a:r>
          </a:p>
          <a:p>
            <a:pPr>
              <a:lnSpc>
                <a:spcPct val="90000"/>
              </a:lnSpc>
            </a:pPr>
            <a:r>
              <a:rPr lang="en-US" sz="2800"/>
              <a:t>Tension applied can be expressed in pounds or % of patient’s body weight.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At 7% of patient’s body weight, vertebral separation begins </a:t>
            </a:r>
          </a:p>
          <a:p>
            <a:pPr>
              <a:lnSpc>
                <a:spcPct val="90000"/>
              </a:lnSpc>
            </a:pPr>
            <a:r>
              <a:rPr lang="en-US" sz="2800"/>
              <a:t>Human head accounts for </a:t>
            </a:r>
            <a:r>
              <a:rPr lang="en-US" sz="2800">
                <a:sym typeface="Symbol" pitchFamily="18" charset="2"/>
              </a:rPr>
              <a:t></a:t>
            </a:r>
            <a:r>
              <a:rPr lang="en-US" sz="2800"/>
              <a:t>8.1% of body weight (8-14 lbs.)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Greater amount of force is needed widen areas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You want force to be about 20% of body weight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410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A17208FC-FC53-A9FB-AB55-C7F813678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0" r="30337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 b="1"/>
              <a:t>Principles of traction</a:t>
            </a:r>
            <a:r>
              <a:rPr lang="en-US" sz="140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1.A force of sufficient magnitude and duration must be exerted. Direction of tractive force may be vertical or horizontal or angle.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2. A magnitude of the tractive force is dependent on the frictional or surface resistance to traction, and resistance to stretch of musculature and soft tissues.3.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3.During traction movement of the body by tractive force must be resisted by an equal and opposite force.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/>
              <a:t>Eg: In vertical traction- wt of the pt act as counterforce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/>
              <a:t>      In horizontal traction- tractive force b/w pts body surface &amp; couch.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Cervical Traction Positioning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648200"/>
          </a:xfrm>
        </p:spPr>
        <p:txBody>
          <a:bodyPr/>
          <a:lstStyle/>
          <a:p>
            <a:r>
              <a:rPr lang="en-US"/>
              <a:t>Seated – a greater force is needed to apply the same pressure (due to gravity) than if supine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Supine – support lumbar region </a:t>
            </a:r>
            <a:r>
              <a:rPr lang="en-US" sz="2400"/>
              <a:t>(bend knees, use knee elevator, or hang lower legs over end of table &amp; place feet on chair); </a:t>
            </a:r>
            <a:r>
              <a:rPr lang="en-US"/>
              <a:t>allows musculature to relax</a:t>
            </a:r>
            <a:r>
              <a:rPr lang="en-US" sz="2400"/>
              <a:t> </a:t>
            </a:r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Effects of Cervical Traction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469187" cy="4495800"/>
          </a:xfrm>
        </p:spPr>
        <p:txBody>
          <a:bodyPr/>
          <a:lstStyle/>
          <a:p>
            <a:r>
              <a:rPr lang="en-US"/>
              <a:t>Reduces pain &amp; paresthesia associated w/ n. root impingement &amp; m. spasm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Reduces amount of pressure on n. roots &amp; allows separation of vertebrae to result in decompression of disks.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Effectiveness of Cervical 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Cervical traction has been linked to 5 mechanical factors</a:t>
            </a:r>
          </a:p>
          <a:p>
            <a:pPr lvl="1"/>
            <a:r>
              <a:rPr lang="en-US"/>
              <a:t>Position of the neck</a:t>
            </a:r>
          </a:p>
          <a:p>
            <a:pPr lvl="1"/>
            <a:r>
              <a:rPr lang="en-US"/>
              <a:t>Force of applied traction</a:t>
            </a:r>
          </a:p>
          <a:p>
            <a:pPr lvl="1"/>
            <a:r>
              <a:rPr lang="en-US"/>
              <a:t>Duration of traction</a:t>
            </a:r>
          </a:p>
          <a:p>
            <a:pPr lvl="1"/>
            <a:r>
              <a:rPr lang="en-US"/>
              <a:t>Angle of pull</a:t>
            </a:r>
          </a:p>
          <a:p>
            <a:pPr lvl="1"/>
            <a:r>
              <a:rPr lang="en-US"/>
              <a:t>Position of patient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Cervical Treatment Set-up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850187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Neck – placed in </a:t>
            </a:r>
            <a:r>
              <a:rPr lang="en-US">
                <a:sym typeface="Symbol" pitchFamily="18" charset="2"/>
              </a:rPr>
              <a:t>25-30° flexion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Straightens normal lordosis of C-spine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Must have at least 15° flexion to separate facet joint surfaces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pitchFamily="18" charset="2"/>
              </a:rPr>
              <a:t>Body must be in straight alignment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pitchFamily="18" charset="2"/>
              </a:rPr>
              <a:t>Be aware that C-spine traction can cause residual lumbar n. root pain if improperly set up.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pitchFamily="18" charset="2"/>
              </a:rPr>
              <a:t>Duration – 10-20 minutes most common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Cervical Treatment Set-up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Remove any jewelry, glasses, or clothing that may interfere</a:t>
            </a:r>
          </a:p>
          <a:p>
            <a:pPr>
              <a:lnSpc>
                <a:spcPct val="90000"/>
              </a:lnSpc>
            </a:pPr>
            <a:r>
              <a:rPr lang="en-US" sz="2800"/>
              <a:t>Lay supine, place pillows, etc. under knees</a:t>
            </a:r>
          </a:p>
          <a:p>
            <a:pPr>
              <a:lnSpc>
                <a:spcPct val="90000"/>
              </a:lnSpc>
            </a:pPr>
            <a:r>
              <a:rPr lang="en-US" sz="2800"/>
              <a:t>Secure halter to cervical region placing pressure on occipital process &amp; chin (minor amount)</a:t>
            </a:r>
          </a:p>
          <a:p>
            <a:pPr>
              <a:lnSpc>
                <a:spcPct val="90000"/>
              </a:lnSpc>
            </a:pPr>
            <a:r>
              <a:rPr lang="en-US" sz="2800"/>
              <a:t>Align unit for </a:t>
            </a:r>
            <a:r>
              <a:rPr lang="en-US" sz="2800">
                <a:sym typeface="Symbol" pitchFamily="18" charset="2"/>
              </a:rPr>
              <a:t>25-30° of neck flexion </a:t>
            </a:r>
          </a:p>
          <a:p>
            <a:pPr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Remove any slack in pulley cable</a:t>
            </a:r>
          </a:p>
          <a:p>
            <a:pPr>
              <a:lnSpc>
                <a:spcPct val="90000"/>
              </a:lnSpc>
            </a:pPr>
            <a:r>
              <a:rPr lang="en-US" sz="2800"/>
              <a:t>On:Off sequence 3:1 or 4:1 ratio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Cervical Treatment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Following treatment, gradually reduce tension &amp; gain slack</a:t>
            </a:r>
          </a:p>
          <a:p>
            <a:r>
              <a:rPr lang="en-US"/>
              <a:t>Have patient remain in position for a few minutes after treatment 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Lumbar Traction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be effective, lumbar traction must overcome lower extremity weight (¼-½ of body weight)</a:t>
            </a:r>
          </a:p>
          <a:p>
            <a:endParaRPr lang="en-US"/>
          </a:p>
          <a:p>
            <a:r>
              <a:rPr lang="en-US"/>
              <a:t>Friction is a strong counterforce against lumbar traction</a:t>
            </a:r>
          </a:p>
          <a:p>
            <a:pPr lvl="1"/>
            <a:r>
              <a:rPr lang="en-US" i="1"/>
              <a:t>Split table</a:t>
            </a:r>
            <a:r>
              <a:rPr lang="en-US"/>
              <a:t> is used to reduce friction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3" name="Rectangle 25612">
            <a:extLst>
              <a:ext uri="{FF2B5EF4-FFF2-40B4-BE49-F238E27FC236}">
                <a16:creationId xmlns:a16="http://schemas.microsoft.com/office/drawing/2014/main" xmlns="" id="{5954F66B-3BF3-4495-BAEE-BEB2B0188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655" y="1076324"/>
            <a:ext cx="4704588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Lumbar Traction</a:t>
            </a:r>
          </a:p>
        </p:txBody>
      </p:sp>
      <p:pic>
        <p:nvPicPr>
          <p:cNvPr id="25608" name="Picture 8" descr="Saunders EZ-ON Traction Belt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900" y="1211045"/>
            <a:ext cx="3162999" cy="4362757"/>
          </a:xfrm>
          <a:prstGeom prst="rect">
            <a:avLst/>
          </a:prstGeom>
          <a:noFill/>
        </p:spPr>
      </p:pic>
      <p:sp>
        <p:nvSpPr>
          <p:cNvPr id="25615" name="Rectangle 25614">
            <a:extLst>
              <a:ext uri="{FF2B5EF4-FFF2-40B4-BE49-F238E27FC236}">
                <a16:creationId xmlns:a16="http://schemas.microsoft.com/office/drawing/2014/main" xmlns="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4182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621" name="Rectangle 25616">
            <a:extLst>
              <a:ext uri="{FF2B5EF4-FFF2-40B4-BE49-F238E27FC236}">
                <a16:creationId xmlns:a16="http://schemas.microsoft.com/office/drawing/2014/main" xmlns="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86943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72655" y="3351276"/>
            <a:ext cx="4704588" cy="28256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900"/>
              <a:t>Mechanical traction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Motorized unit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Self-administered Autotraction</a:t>
            </a:r>
          </a:p>
          <a:p>
            <a:pPr indent="-228600">
              <a:lnSpc>
                <a:spcPct val="90000"/>
              </a:lnSpc>
            </a:pPr>
            <a:r>
              <a:rPr lang="en-US" sz="1900"/>
              <a:t>Manual traction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Belt </a:t>
            </a:r>
          </a:p>
          <a:p>
            <a:pPr lvl="2">
              <a:lnSpc>
                <a:spcPct val="90000"/>
              </a:lnSpc>
            </a:pPr>
            <a:r>
              <a:rPr lang="en-US" sz="1900"/>
              <a:t>Thoracic stabilization harness</a:t>
            </a:r>
          </a:p>
          <a:p>
            <a:pPr lvl="2">
              <a:lnSpc>
                <a:spcPct val="90000"/>
              </a:lnSpc>
            </a:pPr>
            <a:r>
              <a:rPr lang="en-US" sz="1900"/>
              <a:t>Pelvic traction harness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/>
              <a:t>Clinician’s body weight</a:t>
            </a:r>
          </a:p>
        </p:txBody>
      </p:sp>
    </p:spTree>
  </p:cSld>
  <p:clrMapOvr>
    <a:masterClrMapping/>
  </p:clrMapOvr>
  <p:transition>
    <p:comb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7" name="Rectangle 27656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/>
              <a:t>Lumbar Traction</a:t>
            </a:r>
          </a:p>
        </p:txBody>
      </p:sp>
      <p:pic>
        <p:nvPicPr>
          <p:cNvPr id="27653" name="Picture 27652" descr="Background pattern&#10;&#10;Description automatically generated">
            <a:extLst>
              <a:ext uri="{FF2B5EF4-FFF2-40B4-BE49-F238E27FC236}">
                <a16:creationId xmlns:a16="http://schemas.microsoft.com/office/drawing/2014/main" xmlns="" id="{3571A80D-5551-F140-2E37-3AD4F55D4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34" r="22176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659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Tension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Approximately ½ of body weight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Published literature = 10-300% of patient’s body weight</a:t>
            </a:r>
          </a:p>
          <a:p>
            <a:pPr>
              <a:lnSpc>
                <a:spcPct val="90000"/>
              </a:lnSpc>
            </a:pPr>
            <a:r>
              <a:rPr lang="en-US" sz="1600"/>
              <a:t>Patient Position &amp; Angle of Pull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Should maximize separation &amp; elongation of target tissues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Prone or Supine – depends on: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Patient comfort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Pathology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Spinal segments &amp; structures being treated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/>
              <a:t>Lumbar Traction - Patient Position</a:t>
            </a:r>
          </a:p>
        </p:txBody>
      </p:sp>
      <p:pic>
        <p:nvPicPr>
          <p:cNvPr id="28677" name="Picture 28676" descr="Background pattern&#10;&#10;Description automatically generated">
            <a:extLst>
              <a:ext uri="{FF2B5EF4-FFF2-40B4-BE49-F238E27FC236}">
                <a16:creationId xmlns:a16="http://schemas.microsoft.com/office/drawing/2014/main" xmlns="" id="{0679F01E-5254-4ECA-6AA0-8D0F7F16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34" r="22176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68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1500"/>
              <a:t>Supine positioning </a:t>
            </a:r>
          </a:p>
          <a:p>
            <a:pPr lvl="2">
              <a:lnSpc>
                <a:spcPct val="90000"/>
              </a:lnSpc>
            </a:pPr>
            <a:r>
              <a:rPr lang="en-US" sz="1500"/>
              <a:t>Tends to increase lumbar flexion</a:t>
            </a:r>
          </a:p>
          <a:p>
            <a:pPr lvl="3">
              <a:lnSpc>
                <a:spcPct val="90000"/>
              </a:lnSpc>
            </a:pPr>
            <a:r>
              <a:rPr lang="en-US" sz="1500"/>
              <a:t>Flexing hips from 45</a:t>
            </a:r>
            <a:r>
              <a:rPr lang="en-US" sz="1500">
                <a:sym typeface="Symbol" pitchFamily="18" charset="2"/>
              </a:rPr>
              <a:t></a:t>
            </a:r>
            <a:r>
              <a:rPr lang="en-US" sz="1500"/>
              <a:t> to 60</a:t>
            </a:r>
            <a:r>
              <a:rPr lang="en-US" sz="1500">
                <a:sym typeface="Symbol" pitchFamily="18" charset="2"/>
              </a:rPr>
              <a:t> increases laxity in L5-S1 segments</a:t>
            </a:r>
          </a:p>
          <a:p>
            <a:pPr lvl="3">
              <a:lnSpc>
                <a:spcPct val="90000"/>
              </a:lnSpc>
            </a:pPr>
            <a:r>
              <a:rPr lang="en-US" sz="1500">
                <a:sym typeface="Symbol" pitchFamily="18" charset="2"/>
              </a:rPr>
              <a:t>Flexing hips from 60 to 75 increases laxity in L4-L5 segments</a:t>
            </a:r>
          </a:p>
          <a:p>
            <a:pPr lvl="3">
              <a:lnSpc>
                <a:spcPct val="90000"/>
              </a:lnSpc>
            </a:pPr>
            <a:r>
              <a:rPr lang="en-US" sz="1500">
                <a:sym typeface="Symbol" pitchFamily="18" charset="2"/>
              </a:rPr>
              <a:t>Flexing hips from 75 to 90 increases laxity in L3-L4 segments</a:t>
            </a:r>
          </a:p>
          <a:p>
            <a:pPr lvl="3">
              <a:lnSpc>
                <a:spcPct val="90000"/>
              </a:lnSpc>
            </a:pPr>
            <a:r>
              <a:rPr lang="en-US" sz="1500">
                <a:sym typeface="Symbol" pitchFamily="18" charset="2"/>
              </a:rPr>
              <a:t>Flexing hips to 90 increases posterior intervertebral space</a:t>
            </a:r>
            <a:endParaRPr lang="en-US" sz="1500"/>
          </a:p>
          <a:p>
            <a:pPr lvl="1">
              <a:lnSpc>
                <a:spcPct val="90000"/>
              </a:lnSpc>
            </a:pPr>
            <a:r>
              <a:rPr lang="en-US" sz="1500"/>
              <a:t>Prone Position</a:t>
            </a:r>
          </a:p>
          <a:p>
            <a:pPr lvl="2">
              <a:lnSpc>
                <a:spcPct val="90000"/>
              </a:lnSpc>
            </a:pPr>
            <a:r>
              <a:rPr lang="en-US" sz="1500"/>
              <a:t>Used when excessive flexion of lumbar spine &amp; pelvis or lying supine causes pain or increases peripheral symptoms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12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EE37616B-4ADA-5CC3-AEC5-3D2D2611E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0" r="38017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131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4. Separation of jt surface is also resisted by muscles and other soft tissues surrounding the joints. 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 So tractive force sufficient to overcome this additional resistance to stretch by distraction of jt surfaces can take place.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29704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/>
              <a:t>Lumbar Traction – Angle of Pull</a:t>
            </a:r>
          </a:p>
        </p:txBody>
      </p:sp>
      <p:pic>
        <p:nvPicPr>
          <p:cNvPr id="29701" name="Picture 29700" descr="Background pattern&#10;&#10;Description automatically generated">
            <a:extLst>
              <a:ext uri="{FF2B5EF4-FFF2-40B4-BE49-F238E27FC236}">
                <a16:creationId xmlns:a16="http://schemas.microsoft.com/office/drawing/2014/main" xmlns="" id="{285E477B-2F92-125D-0A57-280266B07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34" r="22176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707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US" sz="1900"/>
              <a:t>Anterior angle of pull increases amount of lumbar lordosis</a:t>
            </a:r>
          </a:p>
          <a:p>
            <a:r>
              <a:rPr lang="en-US" sz="1900"/>
              <a:t>Posterior angle of pull increases lumbar kyphosis</a:t>
            </a:r>
          </a:p>
          <a:p>
            <a:pPr lvl="1"/>
            <a:r>
              <a:rPr lang="en-US" sz="1900"/>
              <a:t>Too much flexion can impinge on the posterior spinal ligaments</a:t>
            </a:r>
          </a:p>
          <a:p>
            <a:r>
              <a:rPr lang="en-US" sz="1900"/>
              <a:t>Optimal position &amp; angle of pull – </a:t>
            </a:r>
          </a:p>
          <a:p>
            <a:pPr lvl="1"/>
            <a:r>
              <a:rPr lang="en-US" sz="1900"/>
              <a:t>Often derived by trial &amp; error </a:t>
            </a:r>
          </a:p>
          <a:p>
            <a:pPr lvl="1"/>
            <a:r>
              <a:rPr lang="en-US" sz="1900"/>
              <a:t>Depends on patient &amp; pathology of injury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31" name="Rectangle 3072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69089" y="891540"/>
            <a:ext cx="3442120" cy="1578308"/>
          </a:xfrm>
        </p:spPr>
        <p:txBody>
          <a:bodyPr>
            <a:normAutofit/>
          </a:bodyPr>
          <a:lstStyle/>
          <a:p>
            <a:r>
              <a:rPr lang="en-US" sz="3500"/>
              <a:t>Lumbar Treatment Set-up</a:t>
            </a:r>
          </a:p>
        </p:txBody>
      </p:sp>
      <p:pic>
        <p:nvPicPr>
          <p:cNvPr id="30732" name="Picture 30724" descr="A top view colourful balls">
            <a:extLst>
              <a:ext uri="{FF2B5EF4-FFF2-40B4-BE49-F238E27FC236}">
                <a16:creationId xmlns:a16="http://schemas.microsoft.com/office/drawing/2014/main" xmlns="" id="{A5D6B283-BC94-5242-8419-9733379C0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7" r="15301"/>
          <a:stretch/>
        </p:blipFill>
        <p:spPr>
          <a:xfrm>
            <a:off x="20" y="10"/>
            <a:ext cx="5124486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9089" y="2630161"/>
            <a:ext cx="3442118" cy="33324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Calculate body weight</a:t>
            </a:r>
          </a:p>
          <a:p>
            <a:pPr>
              <a:lnSpc>
                <a:spcPct val="90000"/>
              </a:lnSpc>
            </a:pPr>
            <a:r>
              <a:rPr lang="en-US" sz="1400"/>
              <a:t>Apply traction &amp; stabilization harness</a:t>
            </a:r>
          </a:p>
          <a:p>
            <a:pPr>
              <a:lnSpc>
                <a:spcPct val="90000"/>
              </a:lnSpc>
            </a:pPr>
            <a:r>
              <a:rPr lang="en-US" sz="1400"/>
              <a:t>Position on table, drape for modesty</a:t>
            </a:r>
          </a:p>
          <a:p>
            <a:pPr>
              <a:lnSpc>
                <a:spcPct val="90000"/>
              </a:lnSpc>
            </a:pPr>
            <a:r>
              <a:rPr lang="en-US" sz="1400"/>
              <a:t>Set mode – intermittent or continuous</a:t>
            </a:r>
          </a:p>
          <a:p>
            <a:pPr>
              <a:lnSpc>
                <a:spcPct val="90000"/>
              </a:lnSpc>
            </a:pPr>
            <a:r>
              <a:rPr lang="en-US" sz="1400"/>
              <a:t>Set ON:OFF ratio time</a:t>
            </a:r>
          </a:p>
          <a:p>
            <a:pPr>
              <a:lnSpc>
                <a:spcPct val="90000"/>
              </a:lnSpc>
            </a:pPr>
            <a:r>
              <a:rPr lang="en-US" sz="1400"/>
              <a:t>Set tension</a:t>
            </a:r>
          </a:p>
          <a:p>
            <a:pPr>
              <a:lnSpc>
                <a:spcPct val="90000"/>
              </a:lnSpc>
            </a:pPr>
            <a:r>
              <a:rPr lang="en-US" sz="1400"/>
              <a:t>Set duration</a:t>
            </a:r>
          </a:p>
          <a:p>
            <a:pPr>
              <a:lnSpc>
                <a:spcPct val="90000"/>
              </a:lnSpc>
            </a:pPr>
            <a:r>
              <a:rPr lang="en-US" sz="1400"/>
              <a:t>Give patient Alarm/Safety switch</a:t>
            </a:r>
          </a:p>
          <a:p>
            <a:pPr>
              <a:lnSpc>
                <a:spcPct val="90000"/>
              </a:lnSpc>
            </a:pPr>
            <a:r>
              <a:rPr lang="en-US" sz="1400"/>
              <a:t>Explain everything to patient prior to beginning treatment!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2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8" name="Picture 6148">
            <a:extLst>
              <a:ext uri="{FF2B5EF4-FFF2-40B4-BE49-F238E27FC236}">
                <a16:creationId xmlns:a16="http://schemas.microsoft.com/office/drawing/2014/main" xmlns="" id="{DDF5EACD-1D91-F7BD-3EA1-143F1BF9D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8" r="18223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1700" u="sng"/>
              <a:t>CLASSIFICATION OF TRACTION :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According force: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a.Continued – Low tractive force 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                       - 20-40 hrs 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b.Sustained – 20 mins to 1 hr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c.Intermittent – max wt 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According to nature: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a.Mechanical 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b. Manual 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c. Positional 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d.Gravitational</a:t>
            </a:r>
          </a:p>
          <a:p>
            <a:pPr>
              <a:buFont typeface="Arial" pitchFamily="34" charset="0"/>
              <a:buNone/>
            </a:pPr>
            <a:r>
              <a:rPr lang="en-US" sz="1700"/>
              <a:t>e. Auto 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_57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-95250"/>
            <a:ext cx="7391400" cy="7391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>
                <a:ea typeface="新細明體" pitchFamily="18" charset="-120"/>
              </a:rPr>
              <a:t>Types of Traction 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>
                <a:ea typeface="新細明體" pitchFamily="18" charset="-120"/>
              </a:rPr>
              <a:t>• Continuous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Tx applied for several hours at a time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Constant tension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Limited weight tolerated due to long duration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Ineffective in creating separation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– Normally applied with suspended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>
                <a:ea typeface="新細明體" pitchFamily="18" charset="-120"/>
              </a:rPr>
              <a:t>Types of Traction 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• </a:t>
            </a:r>
            <a:r>
              <a:rPr lang="en-US" altLang="zh-TW" b="1" dirty="0">
                <a:ea typeface="新細明體" pitchFamily="18" charset="-120"/>
              </a:rPr>
              <a:t>Sustained (static)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Traction applied with constant tension for several minutes up to ½ hour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– May be applied via suspended weights or a mechanical device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2066</Words>
  <Application>Microsoft Office PowerPoint</Application>
  <PresentationFormat>On-screen Show (4:3)</PresentationFormat>
  <Paragraphs>296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TRACTION </vt:lpstr>
      <vt:lpstr>Contents </vt:lpstr>
      <vt:lpstr>Traction</vt:lpstr>
      <vt:lpstr>Slide 4</vt:lpstr>
      <vt:lpstr>Slide 5</vt:lpstr>
      <vt:lpstr>Slide 6</vt:lpstr>
      <vt:lpstr>Slide 7</vt:lpstr>
      <vt:lpstr>Types of Traction  </vt:lpstr>
      <vt:lpstr>Types of Traction  </vt:lpstr>
      <vt:lpstr>Types of Traction  </vt:lpstr>
      <vt:lpstr>Types of Traction  </vt:lpstr>
      <vt:lpstr>Types of Traction  </vt:lpstr>
      <vt:lpstr>Types of Traction  </vt:lpstr>
      <vt:lpstr>Slide 14</vt:lpstr>
      <vt:lpstr>Treatment Indications</vt:lpstr>
      <vt:lpstr>;p000</vt:lpstr>
      <vt:lpstr>Treatment Indications</vt:lpstr>
      <vt:lpstr>Treatment Indications</vt:lpstr>
      <vt:lpstr>Treatment Indications</vt:lpstr>
      <vt:lpstr>Treatment Indications</vt:lpstr>
      <vt:lpstr>Slide 21</vt:lpstr>
      <vt:lpstr>Treatment Indications</vt:lpstr>
      <vt:lpstr>Treatment Indications</vt:lpstr>
      <vt:lpstr>Contraindications</vt:lpstr>
      <vt:lpstr>Relative Contraindications</vt:lpstr>
      <vt:lpstr>General Technique for Applying Lumbar Tx</vt:lpstr>
      <vt:lpstr>Effects of Traction: Spine</vt:lpstr>
      <vt:lpstr>Effects of Traction: Spine</vt:lpstr>
      <vt:lpstr>Effects of Traction: Bone</vt:lpstr>
      <vt:lpstr>Effects of Traction: Ligaments</vt:lpstr>
      <vt:lpstr>Effects of Traction: Disks</vt:lpstr>
      <vt:lpstr>Effects of Traction: Disks</vt:lpstr>
      <vt:lpstr>Effects of Traction: Disks</vt:lpstr>
      <vt:lpstr>Effects of Traction: Disks</vt:lpstr>
      <vt:lpstr>Effects of Traction: Disks</vt:lpstr>
      <vt:lpstr>Effects of Traction: Articular Facet Joints</vt:lpstr>
      <vt:lpstr>Effects of Traction: Muscles</vt:lpstr>
      <vt:lpstr>Effects of Traction: Nerves</vt:lpstr>
      <vt:lpstr>Cervical Traction</vt:lpstr>
      <vt:lpstr>Cervical Traction Positioning</vt:lpstr>
      <vt:lpstr>Effects of Cervical Traction</vt:lpstr>
      <vt:lpstr>Effectiveness of Cervical Traction</vt:lpstr>
      <vt:lpstr>Cervical Treatment Set-up</vt:lpstr>
      <vt:lpstr>Cervical Treatment Set-up</vt:lpstr>
      <vt:lpstr>Cervical Treatment </vt:lpstr>
      <vt:lpstr>Lumbar Traction</vt:lpstr>
      <vt:lpstr>Lumbar Traction</vt:lpstr>
      <vt:lpstr>Lumbar Traction</vt:lpstr>
      <vt:lpstr>Lumbar Traction - Patient Position</vt:lpstr>
      <vt:lpstr>Lumbar Traction – Angle of Pull</vt:lpstr>
      <vt:lpstr>Lumbar Treatment Set-up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Traction </dc:title>
  <dc:creator>santosh</dc:creator>
  <cp:lastModifiedBy>DOSS PARKASH</cp:lastModifiedBy>
  <cp:revision>21</cp:revision>
  <dcterms:created xsi:type="dcterms:W3CDTF">2015-09-14T07:23:02Z</dcterms:created>
  <dcterms:modified xsi:type="dcterms:W3CDTF">2024-07-30T11:34:36Z</dcterms:modified>
</cp:coreProperties>
</file>