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Comfortaa-bold.fntdata"/><Relationship Id="rId12" Type="http://schemas.openxmlformats.org/officeDocument/2006/relationships/slide" Target="slides/slide7.xml"/><Relationship Id="rId23" Type="http://schemas.openxmlformats.org/officeDocument/2006/relationships/font" Target="fonts/Comforta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a708dfef2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a708dfef2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a708dfef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a708dfef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a708dfef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a708dfef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a708dfef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a708dfef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a708dfef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a708dfef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a708dfe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a708dfe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a708dfef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a708dfef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https://www.physio-pedia.com/Charcot-Marie-Tooth_disease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a708dfef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a708dfef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a708dfef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a708dfef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a708dfef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a708dfef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4125022d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4125022d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a708dfef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a708dfef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a708dfef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a708dfef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a708dfef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a708dfef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a708dfef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a708dfef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1,clumsy walk  2. Pes cavus  3. Hammer toes 4,</a:t>
            </a:r>
            <a:r>
              <a:rPr lang="en" sz="1300">
                <a:solidFill>
                  <a:srgbClr val="02062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inverted champagne bottle 5 .loss fine mvts&amp; dexterity  6.pain 7. Tremors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a708dfef2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a708dfef2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cbi.nlm.nih.gov/books/NBK1358/#" TargetMode="External"/><Relationship Id="rId4" Type="http://schemas.openxmlformats.org/officeDocument/2006/relationships/hyperlink" Target="https://www.ncbi.nlm.nih.gov/books/NBK1358/#" TargetMode="External"/><Relationship Id="rId5" Type="http://schemas.openxmlformats.org/officeDocument/2006/relationships/hyperlink" Target="https://www.ncbi.nlm.nih.gov/books/NBK1358/#" TargetMode="External"/><Relationship Id="rId6" Type="http://schemas.openxmlformats.org/officeDocument/2006/relationships/hyperlink" Target="https://www.ncbi.nlm.nih.gov/books/NBK1358/#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ncbi.nlm.nih.gov/books/NBK1358/#" TargetMode="External"/><Relationship Id="rId4" Type="http://schemas.openxmlformats.org/officeDocument/2006/relationships/hyperlink" Target="https://www.ncbi.nlm.nih.gov/books/NBK1358/#" TargetMode="External"/><Relationship Id="rId5" Type="http://schemas.openxmlformats.org/officeDocument/2006/relationships/hyperlink" Target="https://www.ncbi.nlm.nih.gov/books/NBK1358/#" TargetMode="External"/><Relationship Id="rId6" Type="http://schemas.openxmlformats.org/officeDocument/2006/relationships/hyperlink" Target="https://www.ncbi.nlm.nih.gov/books/NBK1358/#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ncbi.nlm.nih.gov/books/NBK1358/#" TargetMode="External"/><Relationship Id="rId4" Type="http://schemas.openxmlformats.org/officeDocument/2006/relationships/hyperlink" Target="https://www.ncbi.nlm.nih.gov/books/NBK1358/#" TargetMode="External"/><Relationship Id="rId10" Type="http://schemas.openxmlformats.org/officeDocument/2006/relationships/hyperlink" Target="https://www.ncbi.nlm.nih.gov/books/NBK1358/#" TargetMode="External"/><Relationship Id="rId9" Type="http://schemas.openxmlformats.org/officeDocument/2006/relationships/hyperlink" Target="https://www.ncbi.nlm.nih.gov/books/NBK1358/#" TargetMode="External"/><Relationship Id="rId5" Type="http://schemas.openxmlformats.org/officeDocument/2006/relationships/hyperlink" Target="https://www.ncbi.nlm.nih.gov/books/NBK1358/#" TargetMode="External"/><Relationship Id="rId6" Type="http://schemas.openxmlformats.org/officeDocument/2006/relationships/hyperlink" Target="https://www.ncbi.nlm.nih.gov/books/NBK1358/#" TargetMode="External"/><Relationship Id="rId7" Type="http://schemas.openxmlformats.org/officeDocument/2006/relationships/hyperlink" Target="https://www.ncbi.nlm.nih.gov/books/NBK1358/#" TargetMode="External"/><Relationship Id="rId8" Type="http://schemas.openxmlformats.org/officeDocument/2006/relationships/hyperlink" Target="https://www.ncbi.nlm.nih.gov/books/NBK1358/#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fa6ZKLWquuI&amp;t=19s" TargetMode="External"/><Relationship Id="rId4" Type="http://schemas.openxmlformats.org/officeDocument/2006/relationships/hyperlink" Target="https://www.youtube.com/watch?v=fa6ZKLWquuI&amp;t=19s" TargetMode="External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ncbi.nlm.nih.gov/books/NBK1358/" TargetMode="External"/><Relationship Id="rId4" Type="http://schemas.openxmlformats.org/officeDocument/2006/relationships/hyperlink" Target="https://now.aapmr.org/hereditary-motor-sensory-neuropathy-hmsn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rarediseases.info.nih.gov/diseases/9204/hypertrophic-neuropathy-of-dejerine-sotta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4209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700">
                <a:solidFill>
                  <a:srgbClr val="741B47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Hereditary Motor Sensory Neuropathy</a:t>
            </a:r>
            <a:endParaRPr b="1" sz="6900">
              <a:solidFill>
                <a:srgbClr val="741B4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6" y="0"/>
            <a:ext cx="90324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Medical Management </a:t>
            </a:r>
            <a:endParaRPr b="1"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Supportive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therapy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Deformity correction Surgery -(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soft tissue surgeries, osteotomies and arthrodesis)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Physiotherapy &amp; Occupational therapy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Orthotic Advices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Hydrotherapy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Aerobic exercises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Stretching (PNF)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Balance &amp; Posture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Functional Training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267975" y="200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light of Evidence 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08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Treatment is symptomatic. Affected individuals are often evaluated and managed by a multidisciplinary team that includes neurologists, physiatrists, orthopedic surgeons, and physical and occupational therapists [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Grandis &amp; Shy 2005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McCorquodale et al 2016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].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Quality of life and defining disability have been measured and compared among various groups of individuals with CMT [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Burns et al 2010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Ramchandren et al 2015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]. Persistent weakness of the hands and/or feet has important career and employment implications; anticipatory counseling is appropriate.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46700" y="405275"/>
            <a:ext cx="8520600" cy="44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Special shoes, including those with good ankle support, may be needed. Affected individuals often require ankle/foot orthoses (AFOs) to correct foot drop and aid walking. Night splints have not improved ankle range of motion [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Refshauge et al 2006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Kenis-Coskun &amp; Matthews 2016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].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Some individuals require forearm crutches or canes for gait stability; fewer than 5% of individuals need wheelchairs.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Daily heel cord stretching exercises to prevent Achilles tendon shortening are desirable, as well as gripping exercises for hand weakness [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Vinci et al 2005b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].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Exercise is encouraged within the individual's capability and many individuals remain physically active [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Sman et al 2015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].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189525" y="216475"/>
            <a:ext cx="873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Orthopedic surgery may be required to correct severe </a:t>
            </a:r>
            <a:r>
              <a:rPr i="1"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pes cavus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deformity [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Guyton 2006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Casasnovas et al 2008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Ward et al 2008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]. Surgery is sometimes required for hip dysplasia [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Chan et al 2006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].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cause of any pain should be identified as accurately as possible [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Padua et al 2006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].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Musculoskeletal pain may respond to acetaminophen or nonsteroidal anti-inflammatory agents [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Carter et al 1998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].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Neuropathic pain may respond to tricyclic antidepressants or drugs such as carbamazepine or gabapentin.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Modafinil has been used to treat fatigue [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Carter et al 2006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].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Periodic monitoring by specialists in otolaryngology to detect vocal cord hypomotility and quantify the degree of airway obstruction, a potentially lethal complication [</a:t>
            </a:r>
            <a:r>
              <a:rPr lang="en" sz="2000" u="sng">
                <a:solidFill>
                  <a:srgbClr val="2F4A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Zambon et al 2017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].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700" u="sng">
                <a:solidFill>
                  <a:schemeClr val="hlink"/>
                </a:solidFill>
                <a:hlinkClick r:id="rId3"/>
              </a:rPr>
              <a:t>let's</a:t>
            </a:r>
            <a:r>
              <a:rPr lang="en" sz="3700" u="sng">
                <a:solidFill>
                  <a:schemeClr val="hlink"/>
                </a:solidFill>
                <a:hlinkClick r:id="rId4"/>
              </a:rPr>
              <a:t> look at </a:t>
            </a:r>
            <a:endParaRPr sz="3700"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6575" y="960025"/>
            <a:ext cx="4469950" cy="406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Randall L braddom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https://www.ncbi.nlm.nih.gov/books/NBK1358/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https://now.aapmr.org/hereditary-motor-sensory-neuropathy-hmsn/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</a:t>
            </a:r>
            <a:endParaRPr sz="31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Definition </a:t>
            </a:r>
            <a:endParaRPr b="1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Hereditary motor sensory neuropathy (HMSN) or Charcot-Marie-Tooth Disease (CMTD), is a group of inherited, progressive, motor and sensory peripheral nerve disorders with demyelination, axonal degeneration, or both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Symmetrical / slow progressive distal motor neuropathy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1st to 3rd decade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istal muscle weakness and atrophy, weak ankle dorsiflexion, depressed tendon reflexes, and </a:t>
            </a:r>
            <a:r>
              <a:rPr i="1"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pes cavus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foot deformity (i.e., high-arched feet).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30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Etiology </a:t>
            </a:r>
            <a:endParaRPr b="1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863550"/>
            <a:ext cx="8520600" cy="12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More than 80 different genes are associated with CMT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Modes of inheritance include autosomal dominant, autosomal recessive, X-linked recessive, and X-linked semi-dominant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875" y="42163"/>
            <a:ext cx="2654351" cy="265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988" y="2629375"/>
            <a:ext cx="2514125" cy="25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7450" y="171150"/>
            <a:ext cx="3558994" cy="23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8150" y="2629364"/>
            <a:ext cx="3559000" cy="240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4615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highlight>
                  <a:srgbClr val="FFFFFF"/>
                </a:highlight>
              </a:rPr>
              <a:t>Epidemiology</a:t>
            </a:r>
            <a:endParaRPr b="1" sz="2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HMSN is the most common inherited neuromuscular disease with overall prevalence of approximately 1/2500 and incidence 15/100,000 in the general population.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Frequency of some subtypes varies with ethnicity. 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Risk factors are family history for autosomal dominant or X-linked forms, and consanguinity for autosomal recessive ones.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Primary prevention is genetic counseling.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rgbClr val="FFFFFF"/>
                </a:highlight>
              </a:rPr>
              <a:t>Classification</a:t>
            </a:r>
            <a:endParaRPr b="1" sz="2400"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CMT1 = primarily demyelinating(about 50%)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CMT2 = primarily axonal (1/5th of cases)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CMTX = X-linked, most with both demyelinating and axonal features.(10-12%)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CMT4 = autosomal recessive, typically more severe, early onset, may be demyelinating, intermediate, or axonal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CMT 3= 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Dejerine-Sottas disease 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axonal degeneration or demyelination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Clinical Features </a:t>
            </a:r>
            <a:endParaRPr b="1"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Muscle weakness is often associated with mild to moderate distal sensory loss.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Although usually described as "painless," the neuropathy can be painful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Sensory loss - demonstrated by a decreased appreciation of vibration, impaired sensation of pain/pinprick, temperature, and joint position.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Sensorineural hearing loss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clinical diagnosis of CMT in a symptomatic person is based on characteristic findings of peripheral neuropathy on medical history and physical examination.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240650" y="123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Signs &amp; symptoms 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00" y="879225"/>
            <a:ext cx="1987026" cy="132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8675" y="822949"/>
            <a:ext cx="2184611" cy="1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0363" y="879223"/>
            <a:ext cx="2052075" cy="1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650" y="2611568"/>
            <a:ext cx="2554550" cy="191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9450" y="880750"/>
            <a:ext cx="1987025" cy="132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84538" y="26115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71049" y="2483288"/>
            <a:ext cx="2655426" cy="19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50" y="393525"/>
            <a:ext cx="8861826" cy="41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