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0" r:id="rId5"/>
    <p:sldId id="259" r:id="rId6"/>
    <p:sldId id="271" r:id="rId7"/>
    <p:sldId id="260" r:id="rId8"/>
    <p:sldId id="261" r:id="rId9"/>
    <p:sldId id="262" r:id="rId10"/>
    <p:sldId id="272" r:id="rId11"/>
    <p:sldId id="263" r:id="rId12"/>
    <p:sldId id="264" r:id="rId13"/>
    <p:sldId id="265" r:id="rId14"/>
    <p:sldId id="266" r:id="rId15"/>
    <p:sldId id="267" r:id="rId16"/>
    <p:sldId id="268" r:id="rId17"/>
    <p:sldId id="269"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76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solidFill>
                  <a:srgbClr val="C00000"/>
                </a:solidFill>
                <a:latin typeface="Berlin Sans FB" panose="020E0602020502020306" pitchFamily="34" charset="0"/>
              </a:rPr>
              <a:t>SPONDYLOSIS</a:t>
            </a:r>
            <a:endParaRPr lang="en-IN" sz="3600" dirty="0">
              <a:solidFill>
                <a:srgbClr val="C00000"/>
              </a:solidFill>
              <a:latin typeface="Berlin Sans FB" panose="020E0602020502020306" pitchFamily="34" charset="0"/>
            </a:endParaRPr>
          </a:p>
        </p:txBody>
      </p:sp>
      <p:sp>
        <p:nvSpPr>
          <p:cNvPr id="3" name="Subtitle 2"/>
          <p:cNvSpPr>
            <a:spLocks noGrp="1"/>
          </p:cNvSpPr>
          <p:nvPr>
            <p:ph type="subTitle" idx="1"/>
          </p:nvPr>
        </p:nvSpPr>
        <p:spPr/>
        <p:txBody>
          <a:bodyPr>
            <a:normAutofit fontScale="85000" lnSpcReduction="20000"/>
          </a:bodyPr>
          <a:lstStyle/>
          <a:p>
            <a:r>
              <a:rPr lang="en-US" sz="2000" dirty="0">
                <a:latin typeface="Berlin Sans FB" panose="020E0602020502020306" pitchFamily="34" charset="0"/>
                <a:cs typeface="Times New Roman" panose="02020603050405020304" pitchFamily="18" charset="0"/>
              </a:rPr>
              <a:t>Dr. </a:t>
            </a:r>
            <a:r>
              <a:rPr lang="en-US" sz="2000" dirty="0" err="1">
                <a:latin typeface="Berlin Sans FB" panose="020E0602020502020306" pitchFamily="34" charset="0"/>
                <a:cs typeface="Times New Roman" panose="02020603050405020304" pitchFamily="18" charset="0"/>
              </a:rPr>
              <a:t>Goutami</a:t>
            </a:r>
            <a:r>
              <a:rPr lang="en-US" sz="2000" dirty="0">
                <a:latin typeface="Berlin Sans FB" panose="020E0602020502020306" pitchFamily="34" charset="0"/>
                <a:cs typeface="Times New Roman" panose="02020603050405020304" pitchFamily="18" charset="0"/>
              </a:rPr>
              <a:t> </a:t>
            </a:r>
            <a:r>
              <a:rPr lang="en-US" sz="2000" dirty="0" err="1">
                <a:latin typeface="Berlin Sans FB" panose="020E0602020502020306" pitchFamily="34" charset="0"/>
                <a:cs typeface="Times New Roman" panose="02020603050405020304" pitchFamily="18" charset="0"/>
              </a:rPr>
              <a:t>Katage</a:t>
            </a:r>
            <a:r>
              <a:rPr lang="en-US" sz="2000" dirty="0">
                <a:latin typeface="Berlin Sans FB" panose="020E0602020502020306" pitchFamily="34" charset="0"/>
                <a:cs typeface="Times New Roman" panose="02020603050405020304" pitchFamily="18" charset="0"/>
              </a:rPr>
              <a:t> Shah</a:t>
            </a:r>
          </a:p>
          <a:p>
            <a:r>
              <a:rPr lang="en-US" sz="2000" dirty="0">
                <a:latin typeface="Berlin Sans FB" panose="020E0602020502020306" pitchFamily="34" charset="0"/>
                <a:cs typeface="Times New Roman" panose="02020603050405020304" pitchFamily="18" charset="0"/>
              </a:rPr>
              <a:t>Dept. Of Musculoskeletal Physiotherapy</a:t>
            </a:r>
          </a:p>
          <a:p>
            <a:r>
              <a:rPr lang="en-US" sz="2000" dirty="0">
                <a:latin typeface="Berlin Sans FB" panose="020E0602020502020306" pitchFamily="34" charset="0"/>
                <a:cs typeface="Times New Roman" panose="02020603050405020304" pitchFamily="18" charset="0"/>
              </a:rPr>
              <a:t>MGM Institute Of Physiotherapy</a:t>
            </a:r>
          </a:p>
          <a:p>
            <a:r>
              <a:rPr lang="en-US" sz="2000" dirty="0">
                <a:latin typeface="Berlin Sans FB" panose="020E0602020502020306" pitchFamily="34" charset="0"/>
                <a:cs typeface="Times New Roman" panose="02020603050405020304" pitchFamily="18" charset="0"/>
              </a:rPr>
              <a:t>Chh. Sambhajinagar </a:t>
            </a:r>
            <a:endParaRPr lang="en-IN" sz="2000" dirty="0">
              <a:latin typeface="Berlin Sans FB" panose="020E0602020502020306" pitchFamily="34" charset="0"/>
              <a:cs typeface="Times New Roman" panose="02020603050405020304" pitchFamily="18" charset="0"/>
            </a:endParaRPr>
          </a:p>
        </p:txBody>
      </p:sp>
    </p:spTree>
    <p:extLst>
      <p:ext uri="{BB962C8B-B14F-4D97-AF65-F5344CB8AC3E}">
        <p14:creationId xmlns:p14="http://schemas.microsoft.com/office/powerpoint/2010/main" val="232976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fontAlgn="base"/>
            <a:endParaRPr lang="en-IN" dirty="0"/>
          </a:p>
          <a:p>
            <a:pPr lvl="1" fontAlgn="base"/>
            <a:r>
              <a:rPr lang="en-IN" dirty="0">
                <a:latin typeface="Berlin Sans FB" panose="020E0602020502020306" pitchFamily="34" charset="0"/>
              </a:rPr>
              <a:t>Usually multiple levels are involved (</a:t>
            </a:r>
            <a:r>
              <a:rPr lang="en-IN" dirty="0" err="1">
                <a:latin typeface="Berlin Sans FB" panose="020E0602020502020306" pitchFamily="34" charset="0"/>
              </a:rPr>
              <a:t>eg</a:t>
            </a:r>
            <a:r>
              <a:rPr lang="en-IN" dirty="0">
                <a:latin typeface="Berlin Sans FB" panose="020E0602020502020306" pitchFamily="34" charset="0"/>
              </a:rPr>
              <a:t>, more than one vertebrae). The lumbar spine carries most of the body’s weight. Therefore, when degenerative forces compromise its structural integrity, symptoms including pain may accompany activity.</a:t>
            </a:r>
          </a:p>
          <a:p>
            <a:pPr lvl="1" fontAlgn="base"/>
            <a:r>
              <a:rPr lang="en-IN" dirty="0">
                <a:latin typeface="Berlin Sans FB" panose="020E0602020502020306" pitchFamily="34" charset="0"/>
              </a:rPr>
              <a:t>Movement stimulates pain </a:t>
            </a:r>
            <a:r>
              <a:rPr lang="en-IN" dirty="0" err="1">
                <a:latin typeface="Berlin Sans FB" panose="020E0602020502020306" pitchFamily="34" charset="0"/>
              </a:rPr>
              <a:t>fibers</a:t>
            </a:r>
            <a:r>
              <a:rPr lang="en-IN" dirty="0">
                <a:latin typeface="Berlin Sans FB" panose="020E0602020502020306" pitchFamily="34" charset="0"/>
              </a:rPr>
              <a:t> in the annulus </a:t>
            </a:r>
            <a:r>
              <a:rPr lang="en-IN" dirty="0" err="1">
                <a:latin typeface="Berlin Sans FB" panose="020E0602020502020306" pitchFamily="34" charset="0"/>
              </a:rPr>
              <a:t>fibrosus</a:t>
            </a:r>
            <a:r>
              <a:rPr lang="en-IN" dirty="0">
                <a:latin typeface="Berlin Sans FB" panose="020E0602020502020306" pitchFamily="34" charset="0"/>
              </a:rPr>
              <a:t> and facet joints. Sitting for prolonged periods of time may cause pain and other symptoms due to pressure on the lumbar vertebrae. Repetitive movements such as lifting and bending (</a:t>
            </a:r>
            <a:r>
              <a:rPr lang="en-IN" dirty="0" err="1">
                <a:latin typeface="Berlin Sans FB" panose="020E0602020502020306" pitchFamily="34" charset="0"/>
              </a:rPr>
              <a:t>eg</a:t>
            </a:r>
            <a:r>
              <a:rPr lang="en-IN" dirty="0">
                <a:latin typeface="Berlin Sans FB" panose="020E0602020502020306" pitchFamily="34" charset="0"/>
              </a:rPr>
              <a:t>, manual </a:t>
            </a:r>
            <a:r>
              <a:rPr lang="en-IN" dirty="0" err="1">
                <a:latin typeface="Berlin Sans FB" panose="020E0602020502020306" pitchFamily="34" charset="0"/>
              </a:rPr>
              <a:t>labor</a:t>
            </a:r>
            <a:r>
              <a:rPr lang="en-IN" dirty="0">
                <a:latin typeface="Berlin Sans FB" panose="020E0602020502020306" pitchFamily="34" charset="0"/>
              </a:rPr>
              <a:t>) may increase pain.</a:t>
            </a:r>
          </a:p>
          <a:p>
            <a:pPr lvl="1" fontAlgn="base"/>
            <a:r>
              <a:rPr lang="en-IN" dirty="0">
                <a:latin typeface="Berlin Sans FB" panose="020E0602020502020306" pitchFamily="34" charset="0"/>
              </a:rPr>
              <a:t>Lumbar spondylosis encompasses lumbar disc bulges, </a:t>
            </a:r>
            <a:r>
              <a:rPr lang="en-IN" dirty="0" err="1">
                <a:latin typeface="Berlin Sans FB" panose="020E0602020502020306" pitchFamily="34" charset="0"/>
              </a:rPr>
              <a:t>herniations</a:t>
            </a:r>
            <a:r>
              <a:rPr lang="en-IN" dirty="0">
                <a:latin typeface="Berlin Sans FB" panose="020E0602020502020306" pitchFamily="34" charset="0"/>
              </a:rPr>
              <a:t>, facet joint degeneration, and vertebral bony overgrowths (osteophytes). Degenerative changes, including osteophyte formation, increase with age but are often asymptomatic.</a:t>
            </a:r>
          </a:p>
          <a:p>
            <a:endParaRPr lang="en-IN" dirty="0"/>
          </a:p>
        </p:txBody>
      </p:sp>
    </p:spTree>
    <p:extLst>
      <p:ext uri="{BB962C8B-B14F-4D97-AF65-F5344CB8AC3E}">
        <p14:creationId xmlns:p14="http://schemas.microsoft.com/office/powerpoint/2010/main" val="45664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endParaRPr lang="en-IN" dirty="0"/>
          </a:p>
        </p:txBody>
      </p:sp>
      <p:sp>
        <p:nvSpPr>
          <p:cNvPr id="3" name="Content Placeholder 2"/>
          <p:cNvSpPr>
            <a:spLocks noGrp="1"/>
          </p:cNvSpPr>
          <p:nvPr>
            <p:ph idx="1"/>
          </p:nvPr>
        </p:nvSpPr>
        <p:spPr/>
        <p:txBody>
          <a:bodyPr>
            <a:normAutofit lnSpcReduction="10000"/>
          </a:bodyPr>
          <a:lstStyle/>
          <a:p>
            <a:r>
              <a:rPr lang="en-US" dirty="0">
                <a:latin typeface="Berlin Sans FB" panose="020E0602020502020306" pitchFamily="34" charset="0"/>
              </a:rPr>
              <a:t> Degeneration</a:t>
            </a:r>
          </a:p>
          <a:p>
            <a:r>
              <a:rPr lang="en-US" dirty="0">
                <a:latin typeface="Berlin Sans FB" panose="020E0602020502020306" pitchFamily="34" charset="0"/>
              </a:rPr>
              <a:t> Disc lesions </a:t>
            </a:r>
          </a:p>
          <a:p>
            <a:r>
              <a:rPr lang="en-US" dirty="0">
                <a:latin typeface="Berlin Sans FB" panose="020E0602020502020306" pitchFamily="34" charset="0"/>
              </a:rPr>
              <a:t> Injury </a:t>
            </a:r>
          </a:p>
          <a:p>
            <a:r>
              <a:rPr lang="en-US" dirty="0">
                <a:latin typeface="Berlin Sans FB" panose="020E0602020502020306" pitchFamily="34" charset="0"/>
              </a:rPr>
              <a:t> Posture </a:t>
            </a:r>
          </a:p>
          <a:p>
            <a:r>
              <a:rPr lang="en-US" dirty="0">
                <a:latin typeface="Berlin Sans FB" panose="020E0602020502020306" pitchFamily="34" charset="0"/>
              </a:rPr>
              <a:t> Age </a:t>
            </a:r>
          </a:p>
          <a:p>
            <a:r>
              <a:rPr lang="en-US" dirty="0">
                <a:latin typeface="Berlin Sans FB" panose="020E0602020502020306" pitchFamily="34" charset="0"/>
              </a:rPr>
              <a:t> Obesity </a:t>
            </a:r>
          </a:p>
          <a:p>
            <a:r>
              <a:rPr lang="en-US" dirty="0">
                <a:latin typeface="Berlin Sans FB" panose="020E0602020502020306" pitchFamily="34" charset="0"/>
              </a:rPr>
              <a:t> </a:t>
            </a:r>
            <a:r>
              <a:rPr lang="en-US" dirty="0" err="1">
                <a:latin typeface="Berlin Sans FB" panose="020E0602020502020306" pitchFamily="34" charset="0"/>
              </a:rPr>
              <a:t>Strenous</a:t>
            </a:r>
            <a:r>
              <a:rPr lang="en-US" dirty="0">
                <a:latin typeface="Berlin Sans FB" panose="020E0602020502020306" pitchFamily="34" charset="0"/>
              </a:rPr>
              <a:t> Physical activity </a:t>
            </a:r>
            <a:endParaRPr lang="en-IN" dirty="0">
              <a:latin typeface="Berlin Sans FB" panose="020E0602020502020306" pitchFamily="34" charset="0"/>
            </a:endParaRPr>
          </a:p>
        </p:txBody>
      </p:sp>
    </p:spTree>
    <p:extLst>
      <p:ext uri="{BB962C8B-B14F-4D97-AF65-F5344CB8AC3E}">
        <p14:creationId xmlns:p14="http://schemas.microsoft.com/office/powerpoint/2010/main" val="303672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anose="020E0602020502020306" pitchFamily="34" charset="0"/>
              </a:rPr>
              <a:t>INVESTIGATIONS </a:t>
            </a:r>
            <a:endParaRPr lang="en-IN" dirty="0">
              <a:latin typeface="Berlin Sans FB" panose="020E0602020502020306" pitchFamily="34" charset="0"/>
            </a:endParaRPr>
          </a:p>
        </p:txBody>
      </p:sp>
      <p:sp>
        <p:nvSpPr>
          <p:cNvPr id="3" name="Content Placeholder 2"/>
          <p:cNvSpPr>
            <a:spLocks noGrp="1"/>
          </p:cNvSpPr>
          <p:nvPr>
            <p:ph idx="1"/>
          </p:nvPr>
        </p:nvSpPr>
        <p:spPr/>
        <p:txBody>
          <a:bodyPr/>
          <a:lstStyle/>
          <a:p>
            <a:r>
              <a:rPr lang="en-US" dirty="0">
                <a:latin typeface="Berlin Sans FB" panose="020E0602020502020306" pitchFamily="34" charset="0"/>
              </a:rPr>
              <a:t> X Ray- Narrowing of IV disc </a:t>
            </a:r>
          </a:p>
          <a:p>
            <a:r>
              <a:rPr lang="en-US" dirty="0">
                <a:latin typeface="Berlin Sans FB" panose="020E0602020502020306" pitchFamily="34" charset="0"/>
              </a:rPr>
              <a:t> Osteophyte formation </a:t>
            </a:r>
          </a:p>
          <a:p>
            <a:r>
              <a:rPr lang="en-US" dirty="0">
                <a:latin typeface="Berlin Sans FB" panose="020E0602020502020306" pitchFamily="34" charset="0"/>
              </a:rPr>
              <a:t> Narrowing of joint space </a:t>
            </a:r>
          </a:p>
          <a:p>
            <a:r>
              <a:rPr lang="en-US" dirty="0">
                <a:latin typeface="Berlin Sans FB" panose="020E0602020502020306" pitchFamily="34" charset="0"/>
              </a:rPr>
              <a:t> Subluxation </a:t>
            </a:r>
          </a:p>
        </p:txBody>
      </p:sp>
    </p:spTree>
    <p:extLst>
      <p:ext uri="{BB962C8B-B14F-4D97-AF65-F5344CB8AC3E}">
        <p14:creationId xmlns:p14="http://schemas.microsoft.com/office/powerpoint/2010/main" val="262719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anose="020E0602020502020306" pitchFamily="34" charset="0"/>
              </a:rPr>
              <a:t>PT Management </a:t>
            </a:r>
            <a:endParaRPr lang="en-IN" dirty="0">
              <a:latin typeface="Berlin Sans FB" panose="020E0602020502020306" pitchFamily="34" charset="0"/>
            </a:endParaRPr>
          </a:p>
        </p:txBody>
      </p:sp>
      <p:sp>
        <p:nvSpPr>
          <p:cNvPr id="3" name="Content Placeholder 2"/>
          <p:cNvSpPr>
            <a:spLocks noGrp="1"/>
          </p:cNvSpPr>
          <p:nvPr>
            <p:ph idx="1"/>
          </p:nvPr>
        </p:nvSpPr>
        <p:spPr/>
        <p:txBody>
          <a:bodyPr/>
          <a:lstStyle/>
          <a:p>
            <a:r>
              <a:rPr lang="en-US" dirty="0"/>
              <a:t> </a:t>
            </a:r>
            <a:r>
              <a:rPr lang="en-US" dirty="0">
                <a:latin typeface="Berlin Sans FB" panose="020E0602020502020306" pitchFamily="34" charset="0"/>
              </a:rPr>
              <a:t>Spontaneous remissions and exacerbations </a:t>
            </a:r>
          </a:p>
          <a:p>
            <a:r>
              <a:rPr lang="en-US" dirty="0">
                <a:latin typeface="Berlin Sans FB" panose="020E0602020502020306" pitchFamily="34" charset="0"/>
              </a:rPr>
              <a:t> Acute stage- </a:t>
            </a:r>
            <a:endParaRPr lang="en-IN" dirty="0">
              <a:latin typeface="Berlin Sans FB" panose="020E0602020502020306"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48498334"/>
              </p:ext>
            </p:extLst>
          </p:nvPr>
        </p:nvGraphicFramePr>
        <p:xfrm>
          <a:off x="1606997" y="4093931"/>
          <a:ext cx="8128000" cy="6400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en-US" dirty="0">
                          <a:latin typeface="Berlin Sans FB" panose="020E0602020502020306" pitchFamily="34" charset="0"/>
                        </a:rPr>
                        <a:t>Rest</a:t>
                      </a:r>
                      <a:endParaRPr lang="en-IN" dirty="0">
                        <a:latin typeface="Berlin Sans FB" panose="020E0602020502020306" pitchFamily="34" charset="0"/>
                      </a:endParaRPr>
                    </a:p>
                  </a:txBody>
                  <a:tcPr/>
                </a:tc>
                <a:tc>
                  <a:txBody>
                    <a:bodyPr/>
                    <a:lstStyle/>
                    <a:p>
                      <a:r>
                        <a:rPr lang="en-US" dirty="0">
                          <a:latin typeface="Berlin Sans FB" panose="020E0602020502020306" pitchFamily="34" charset="0"/>
                        </a:rPr>
                        <a:t>Hot fermentation </a:t>
                      </a:r>
                      <a:endParaRPr lang="en-IN" dirty="0">
                        <a:latin typeface="Berlin Sans FB" panose="020E0602020502020306" pitchFamily="34" charset="0"/>
                      </a:endParaRPr>
                    </a:p>
                  </a:txBody>
                  <a:tcPr/>
                </a:tc>
                <a:tc>
                  <a:txBody>
                    <a:bodyPr/>
                    <a:lstStyle/>
                    <a:p>
                      <a:r>
                        <a:rPr lang="en-US" dirty="0">
                          <a:latin typeface="Berlin Sans FB" panose="020E0602020502020306" pitchFamily="34" charset="0"/>
                        </a:rPr>
                        <a:t>analgesics</a:t>
                      </a:r>
                      <a:endParaRPr lang="en-IN" dirty="0">
                        <a:latin typeface="Berlin Sans FB" panose="020E0602020502020306" pitchFamily="34" charset="0"/>
                      </a:endParaRPr>
                    </a:p>
                  </a:txBody>
                  <a:tcPr/>
                </a:tc>
                <a:tc>
                  <a:txBody>
                    <a:bodyPr/>
                    <a:lstStyle/>
                    <a:p>
                      <a:r>
                        <a:rPr lang="en-US" dirty="0">
                          <a:latin typeface="Berlin Sans FB" panose="020E0602020502020306" pitchFamily="34" charset="0"/>
                        </a:rPr>
                        <a:t>Cervical collar / lumbar corset </a:t>
                      </a:r>
                      <a:endParaRPr lang="en-IN" dirty="0">
                        <a:latin typeface="Berlin Sans FB" panose="020E0602020502020306"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031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anose="020E0602020502020306" pitchFamily="34" charset="0"/>
              </a:rPr>
              <a:t>GOALS????????</a:t>
            </a:r>
            <a:endParaRPr lang="en-IN"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78726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1295401" y="2485623"/>
            <a:ext cx="9601196" cy="3425779"/>
          </a:xfrm>
        </p:spPr>
        <p:txBody>
          <a:bodyPr>
            <a:normAutofit fontScale="92500" lnSpcReduction="20000"/>
          </a:bodyPr>
          <a:lstStyle/>
          <a:p>
            <a:pPr marL="0" indent="0">
              <a:buNone/>
            </a:pPr>
            <a:endParaRPr lang="en-IN" dirty="0"/>
          </a:p>
          <a:p>
            <a:r>
              <a:rPr lang="en-IN" dirty="0">
                <a:latin typeface="Berlin Sans FB" panose="020E0602020502020306" pitchFamily="34" charset="0"/>
              </a:rPr>
              <a:t>Manual Therapy Techniques For The Lumbar Spine and cervical spine </a:t>
            </a:r>
          </a:p>
          <a:p>
            <a:r>
              <a:rPr lang="en-IN" dirty="0" err="1">
                <a:latin typeface="Berlin Sans FB" panose="020E0602020502020306" pitchFamily="34" charset="0"/>
              </a:rPr>
              <a:t>Mckenzie</a:t>
            </a:r>
            <a:r>
              <a:rPr lang="en-IN" dirty="0">
                <a:latin typeface="Berlin Sans FB" panose="020E0602020502020306" pitchFamily="34" charset="0"/>
              </a:rPr>
              <a:t> Method</a:t>
            </a:r>
          </a:p>
          <a:p>
            <a:r>
              <a:rPr lang="en-IN" dirty="0">
                <a:latin typeface="Berlin Sans FB" panose="020E0602020502020306" pitchFamily="34" charset="0"/>
              </a:rPr>
              <a:t>TENS</a:t>
            </a:r>
          </a:p>
          <a:p>
            <a:r>
              <a:rPr lang="en-IN" dirty="0">
                <a:latin typeface="Berlin Sans FB" panose="020E0602020502020306" pitchFamily="34" charset="0"/>
              </a:rPr>
              <a:t>Yoga</a:t>
            </a:r>
          </a:p>
          <a:p>
            <a:r>
              <a:rPr lang="en-IN" b="1" dirty="0">
                <a:latin typeface="Berlin Sans FB" panose="020E0602020502020306" pitchFamily="34" charset="0"/>
              </a:rPr>
              <a:t>Lumbar Back Support:</a:t>
            </a:r>
            <a:r>
              <a:rPr lang="en-IN" dirty="0">
                <a:latin typeface="Berlin Sans FB" panose="020E0602020502020306" pitchFamily="34" charset="0"/>
              </a:rPr>
              <a:t> Can be beneficial for patients suffering from chronic LBP. It occurs to limit spine motion, stabilize, correct deformity and reduce mechanical forces. There is no consensus if it may function as a placebo or really improve pain and functional ability   </a:t>
            </a:r>
          </a:p>
          <a:p>
            <a:endParaRPr lang="en-IN" dirty="0">
              <a:latin typeface="Berlin Sans FB" panose="020E0602020502020306" pitchFamily="34" charset="0"/>
            </a:endParaRPr>
          </a:p>
        </p:txBody>
      </p:sp>
    </p:spTree>
    <p:extLst>
      <p:ext uri="{BB962C8B-B14F-4D97-AF65-F5344CB8AC3E}">
        <p14:creationId xmlns:p14="http://schemas.microsoft.com/office/powerpoint/2010/main" val="151054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62885"/>
            <a:ext cx="9601196" cy="5012983"/>
          </a:xfrm>
        </p:spPr>
        <p:txBody>
          <a:bodyPr>
            <a:normAutofit/>
          </a:bodyPr>
          <a:lstStyle/>
          <a:p>
            <a:r>
              <a:rPr lang="en-IN" dirty="0">
                <a:latin typeface="Berlin Sans FB" panose="020E0602020502020306" pitchFamily="34" charset="0"/>
              </a:rPr>
              <a:t>Contents of Back School ( four 45-min sessions during a 2-week period)</a:t>
            </a:r>
          </a:p>
          <a:p>
            <a:r>
              <a:rPr lang="en-IN" dirty="0">
                <a:latin typeface="Berlin Sans FB" panose="020E0602020502020306" pitchFamily="34" charset="0"/>
              </a:rPr>
              <a:t>Anatomy and causes of LBP</a:t>
            </a:r>
          </a:p>
          <a:p>
            <a:r>
              <a:rPr lang="en-IN" dirty="0">
                <a:latin typeface="Berlin Sans FB" panose="020E0602020502020306" pitchFamily="34" charset="0"/>
              </a:rPr>
              <a:t>Function of the muscles and exercise</a:t>
            </a:r>
          </a:p>
          <a:p>
            <a:r>
              <a:rPr lang="en-IN" dirty="0">
                <a:latin typeface="Berlin Sans FB" panose="020E0602020502020306" pitchFamily="34" charset="0"/>
              </a:rPr>
              <a:t>Ergonomics</a:t>
            </a:r>
          </a:p>
          <a:p>
            <a:r>
              <a:rPr lang="en-IN" dirty="0">
                <a:latin typeface="Berlin Sans FB" panose="020E0602020502020306" pitchFamily="34" charset="0"/>
              </a:rPr>
              <a:t>Advice on physical activity</a:t>
            </a:r>
          </a:p>
          <a:p>
            <a:r>
              <a:rPr lang="en-IN" dirty="0">
                <a:latin typeface="Berlin Sans FB" panose="020E0602020502020306" pitchFamily="34" charset="0"/>
              </a:rPr>
              <a:t>One individual session of pool exercises under the supervision of a physiotherapist and an analysis of the working condition by a physiotherapist</a:t>
            </a:r>
          </a:p>
          <a:p>
            <a:endParaRPr lang="en-IN" dirty="0">
              <a:latin typeface="Berlin Sans FB" panose="020E0602020502020306" pitchFamily="34" charset="0"/>
            </a:endParaRPr>
          </a:p>
        </p:txBody>
      </p:sp>
    </p:spTree>
    <p:extLst>
      <p:ext uri="{BB962C8B-B14F-4D97-AF65-F5344CB8AC3E}">
        <p14:creationId xmlns:p14="http://schemas.microsoft.com/office/powerpoint/2010/main" val="197940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 </a:t>
            </a:r>
            <a:r>
              <a:rPr lang="en-US" dirty="0">
                <a:latin typeface="Berlin Sans FB" panose="020E0602020502020306" pitchFamily="34" charset="0"/>
              </a:rPr>
              <a:t>Postural training </a:t>
            </a:r>
          </a:p>
          <a:p>
            <a:r>
              <a:rPr lang="en-US" dirty="0">
                <a:latin typeface="Berlin Sans FB" panose="020E0602020502020306" pitchFamily="34" charset="0"/>
              </a:rPr>
              <a:t> Taping </a:t>
            </a:r>
          </a:p>
          <a:p>
            <a:r>
              <a:rPr lang="en-US" dirty="0">
                <a:latin typeface="Berlin Sans FB" panose="020E0602020502020306" pitchFamily="34" charset="0"/>
              </a:rPr>
              <a:t> Lumbar stability exercises</a:t>
            </a:r>
          </a:p>
          <a:p>
            <a:r>
              <a:rPr lang="en-US" dirty="0">
                <a:latin typeface="Berlin Sans FB" panose="020E0602020502020306" pitchFamily="34" charset="0"/>
              </a:rPr>
              <a:t> Lifestyle modification  </a:t>
            </a:r>
            <a:endParaRPr lang="en-IN" dirty="0">
              <a:latin typeface="Berlin Sans FB" panose="020E0602020502020306" pitchFamily="34" charset="0"/>
            </a:endParaRPr>
          </a:p>
        </p:txBody>
      </p:sp>
    </p:spTree>
    <p:extLst>
      <p:ext uri="{BB962C8B-B14F-4D97-AF65-F5344CB8AC3E}">
        <p14:creationId xmlns:p14="http://schemas.microsoft.com/office/powerpoint/2010/main" val="396646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343" y="0"/>
            <a:ext cx="4929926" cy="638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21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581025"/>
            <a:ext cx="755332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13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Berlin Sans FB" panose="020E0602020502020306" pitchFamily="34" charset="0"/>
              </a:rPr>
              <a:t>CONTENTS </a:t>
            </a:r>
            <a:endParaRPr lang="en-IN" dirty="0">
              <a:solidFill>
                <a:srgbClr val="C00000"/>
              </a:solidFill>
              <a:latin typeface="Berlin Sans FB" panose="020E0602020502020306" pitchFamily="34" charset="0"/>
            </a:endParaRPr>
          </a:p>
        </p:txBody>
      </p:sp>
      <p:sp>
        <p:nvSpPr>
          <p:cNvPr id="3" name="Content Placeholder 2"/>
          <p:cNvSpPr>
            <a:spLocks noGrp="1"/>
          </p:cNvSpPr>
          <p:nvPr>
            <p:ph idx="1"/>
          </p:nvPr>
        </p:nvSpPr>
        <p:spPr/>
        <p:txBody>
          <a:bodyPr/>
          <a:lstStyle/>
          <a:p>
            <a:r>
              <a:rPr lang="en-US" dirty="0">
                <a:latin typeface="Berlin Sans FB" panose="020E0602020502020306" pitchFamily="34" charset="0"/>
              </a:rPr>
              <a:t> </a:t>
            </a:r>
            <a:r>
              <a:rPr lang="en-US" dirty="0">
                <a:solidFill>
                  <a:srgbClr val="C00000"/>
                </a:solidFill>
                <a:latin typeface="Berlin Sans FB" panose="020E0602020502020306" pitchFamily="34" charset="0"/>
              </a:rPr>
              <a:t>Definition </a:t>
            </a:r>
          </a:p>
          <a:p>
            <a:r>
              <a:rPr lang="en-US" dirty="0">
                <a:solidFill>
                  <a:srgbClr val="C00000"/>
                </a:solidFill>
                <a:latin typeface="Berlin Sans FB" panose="020E0602020502020306" pitchFamily="34" charset="0"/>
              </a:rPr>
              <a:t> Causes </a:t>
            </a:r>
          </a:p>
          <a:p>
            <a:r>
              <a:rPr lang="en-US" dirty="0">
                <a:solidFill>
                  <a:srgbClr val="C00000"/>
                </a:solidFill>
                <a:latin typeface="Berlin Sans FB" panose="020E0602020502020306" pitchFamily="34" charset="0"/>
              </a:rPr>
              <a:t> Pathology </a:t>
            </a:r>
          </a:p>
          <a:p>
            <a:r>
              <a:rPr lang="en-US" dirty="0">
                <a:solidFill>
                  <a:srgbClr val="C00000"/>
                </a:solidFill>
                <a:latin typeface="Berlin Sans FB" panose="020E0602020502020306" pitchFamily="34" charset="0"/>
              </a:rPr>
              <a:t> Clinical features </a:t>
            </a:r>
          </a:p>
          <a:p>
            <a:r>
              <a:rPr lang="en-US" dirty="0">
                <a:solidFill>
                  <a:srgbClr val="C00000"/>
                </a:solidFill>
                <a:latin typeface="Berlin Sans FB" panose="020E0602020502020306" pitchFamily="34" charset="0"/>
              </a:rPr>
              <a:t> Investigations </a:t>
            </a:r>
          </a:p>
          <a:p>
            <a:r>
              <a:rPr lang="en-US" dirty="0">
                <a:solidFill>
                  <a:srgbClr val="C00000"/>
                </a:solidFill>
                <a:latin typeface="Berlin Sans FB" panose="020E0602020502020306" pitchFamily="34" charset="0"/>
              </a:rPr>
              <a:t> Management </a:t>
            </a:r>
            <a:endParaRPr lang="en-IN" dirty="0">
              <a:solidFill>
                <a:srgbClr val="C00000"/>
              </a:solidFill>
              <a:latin typeface="Berlin Sans FB" panose="020E0602020502020306" pitchFamily="34" charset="0"/>
            </a:endParaRPr>
          </a:p>
        </p:txBody>
      </p:sp>
    </p:spTree>
    <p:extLst>
      <p:ext uri="{BB962C8B-B14F-4D97-AF65-F5344CB8AC3E}">
        <p14:creationId xmlns:p14="http://schemas.microsoft.com/office/powerpoint/2010/main" val="1543863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02" y="844639"/>
            <a:ext cx="5181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68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6" y="528034"/>
            <a:ext cx="6812790" cy="556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829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008" b="6388"/>
          <a:stretch/>
        </p:blipFill>
        <p:spPr bwMode="auto">
          <a:xfrm>
            <a:off x="185607" y="149448"/>
            <a:ext cx="11647805" cy="607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35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anose="020E0602020502020306" pitchFamily="34" charset="0"/>
              </a:rPr>
              <a:t>Definition </a:t>
            </a:r>
            <a:endParaRPr lang="en-IN" dirty="0">
              <a:latin typeface="Berlin Sans FB" panose="020E0602020502020306" pitchFamily="34" charset="0"/>
            </a:endParaRPr>
          </a:p>
        </p:txBody>
      </p:sp>
      <p:sp>
        <p:nvSpPr>
          <p:cNvPr id="3" name="Content Placeholder 2"/>
          <p:cNvSpPr>
            <a:spLocks noGrp="1"/>
          </p:cNvSpPr>
          <p:nvPr>
            <p:ph idx="1"/>
          </p:nvPr>
        </p:nvSpPr>
        <p:spPr/>
        <p:txBody>
          <a:bodyPr/>
          <a:lstStyle/>
          <a:p>
            <a:r>
              <a:rPr lang="en-US" dirty="0"/>
              <a:t> </a:t>
            </a:r>
            <a:r>
              <a:rPr lang="en-US" dirty="0">
                <a:latin typeface="Berlin Sans FB" panose="020E0602020502020306" pitchFamily="34" charset="0"/>
              </a:rPr>
              <a:t>It is degenerative condition seen in cervical and lumbar spine </a:t>
            </a:r>
          </a:p>
          <a:p>
            <a:r>
              <a:rPr lang="en-US" dirty="0">
                <a:latin typeface="Berlin Sans FB" panose="020E0602020502020306" pitchFamily="34" charset="0"/>
              </a:rPr>
              <a:t> Seen over 50 years of age </a:t>
            </a:r>
          </a:p>
          <a:p>
            <a:r>
              <a:rPr lang="en-US" dirty="0">
                <a:latin typeface="Berlin Sans FB" panose="020E0602020502020306" pitchFamily="34" charset="0"/>
              </a:rPr>
              <a:t> Characterized by insidious onset </a:t>
            </a:r>
          </a:p>
          <a:p>
            <a:r>
              <a:rPr lang="en-US" dirty="0">
                <a:latin typeface="Berlin Sans FB" panose="020E0602020502020306" pitchFamily="34" charset="0"/>
              </a:rPr>
              <a:t> </a:t>
            </a:r>
            <a:r>
              <a:rPr lang="en-IN" dirty="0">
                <a:latin typeface="Berlin Sans FB" panose="020E0602020502020306" pitchFamily="34" charset="0"/>
              </a:rPr>
              <a:t>Spondylosis, also known as spinal osteoarthritis, can affect the lumbar, thoracic, and/or the cervical regions of the spine. Although aging is the primary cause, the location and rate of degeneration is individual.</a:t>
            </a:r>
          </a:p>
          <a:p>
            <a:pPr marL="0" indent="0">
              <a:buNone/>
            </a:pPr>
            <a:endParaRPr lang="en-US" dirty="0">
              <a:latin typeface="Berlin Sans FB" panose="020E0602020502020306" pitchFamily="34" charset="0"/>
            </a:endParaRPr>
          </a:p>
          <a:p>
            <a:pPr marL="0" indent="0">
              <a:buNone/>
            </a:pPr>
            <a:endParaRPr lang="en-IN" dirty="0">
              <a:latin typeface="Berlin Sans FB" panose="020E0602020502020306" pitchFamily="34" charset="0"/>
            </a:endParaRPr>
          </a:p>
        </p:txBody>
      </p:sp>
    </p:spTree>
    <p:extLst>
      <p:ext uri="{BB962C8B-B14F-4D97-AF65-F5344CB8AC3E}">
        <p14:creationId xmlns:p14="http://schemas.microsoft.com/office/powerpoint/2010/main" val="108730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113" y="1072984"/>
            <a:ext cx="5254580" cy="506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93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anose="020E0602020502020306" pitchFamily="34" charset="0"/>
              </a:rPr>
              <a:t>PATHOLOGY </a:t>
            </a:r>
            <a:endParaRPr lang="en-IN" dirty="0">
              <a:latin typeface="Berlin Sans FB" panose="020E0602020502020306" pitchFamily="34" charset="0"/>
            </a:endParaRPr>
          </a:p>
        </p:txBody>
      </p:sp>
      <p:sp>
        <p:nvSpPr>
          <p:cNvPr id="3" name="Content Placeholder 2"/>
          <p:cNvSpPr>
            <a:spLocks noGrp="1"/>
          </p:cNvSpPr>
          <p:nvPr>
            <p:ph idx="1"/>
          </p:nvPr>
        </p:nvSpPr>
        <p:spPr/>
        <p:txBody>
          <a:bodyPr/>
          <a:lstStyle/>
          <a:p>
            <a:r>
              <a:rPr lang="en-US" dirty="0"/>
              <a:t> </a:t>
            </a:r>
            <a:r>
              <a:rPr lang="en-US" dirty="0">
                <a:latin typeface="Berlin Sans FB" panose="020E0602020502020306" pitchFamily="34" charset="0"/>
              </a:rPr>
              <a:t>Pathology begins in the IV Disc</a:t>
            </a:r>
          </a:p>
          <a:p>
            <a:r>
              <a:rPr lang="en-US" dirty="0">
                <a:latin typeface="Berlin Sans FB" panose="020E0602020502020306" pitchFamily="34" charset="0"/>
              </a:rPr>
              <a:t> Leading to degeneration od disc- reduction in disc space </a:t>
            </a:r>
          </a:p>
          <a:p>
            <a:r>
              <a:rPr lang="en-US" dirty="0">
                <a:latin typeface="Berlin Sans FB" panose="020E0602020502020306" pitchFamily="34" charset="0"/>
              </a:rPr>
              <a:t> Peripheral osteophyte formation </a:t>
            </a:r>
          </a:p>
          <a:p>
            <a:r>
              <a:rPr lang="en-US" dirty="0">
                <a:latin typeface="Berlin Sans FB" panose="020E0602020502020306" pitchFamily="34" charset="0"/>
              </a:rPr>
              <a:t> Degeneration seen also in posterior joints </a:t>
            </a:r>
          </a:p>
          <a:p>
            <a:r>
              <a:rPr lang="en-US" dirty="0">
                <a:latin typeface="Berlin Sans FB" panose="020E0602020502020306" pitchFamily="34" charset="0"/>
              </a:rPr>
              <a:t> </a:t>
            </a:r>
            <a:r>
              <a:rPr lang="en-US" dirty="0" err="1">
                <a:latin typeface="Berlin Sans FB" panose="020E0602020502020306" pitchFamily="34" charset="0"/>
              </a:rPr>
              <a:t>Osteophte</a:t>
            </a:r>
            <a:r>
              <a:rPr lang="en-US" dirty="0">
                <a:latin typeface="Berlin Sans FB" panose="020E0602020502020306" pitchFamily="34" charset="0"/>
              </a:rPr>
              <a:t> formation may </a:t>
            </a:r>
            <a:r>
              <a:rPr lang="en-US" dirty="0" err="1">
                <a:latin typeface="Berlin Sans FB" panose="020E0602020502020306" pitchFamily="34" charset="0"/>
              </a:rPr>
              <a:t>enroach</a:t>
            </a:r>
            <a:r>
              <a:rPr lang="en-US" dirty="0">
                <a:latin typeface="Berlin Sans FB" panose="020E0602020502020306" pitchFamily="34" charset="0"/>
              </a:rPr>
              <a:t> the nerve root canal –nerve involvement </a:t>
            </a:r>
            <a:endParaRPr lang="en-IN" dirty="0">
              <a:latin typeface="Berlin Sans FB" panose="020E0602020502020306" pitchFamily="34" charset="0"/>
            </a:endParaRPr>
          </a:p>
        </p:txBody>
      </p:sp>
    </p:spTree>
    <p:extLst>
      <p:ext uri="{BB962C8B-B14F-4D97-AF65-F5344CB8AC3E}">
        <p14:creationId xmlns:p14="http://schemas.microsoft.com/office/powerpoint/2010/main" val="80810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fontAlgn="base"/>
            <a:endParaRPr lang="en-IN" dirty="0"/>
          </a:p>
          <a:p>
            <a:pPr lvl="1" fontAlgn="base"/>
            <a:r>
              <a:rPr lang="en-IN" dirty="0">
                <a:latin typeface="Berlin Sans FB" panose="020E0602020502020306" pitchFamily="34" charset="0"/>
              </a:rPr>
              <a:t>As the lumbar discs and associated ligaments undergo aging, the disc spaces frequently narrow. Thickening of the ligaments that surround the disc and those that surround the facet joints develops.</a:t>
            </a:r>
          </a:p>
          <a:p>
            <a:pPr lvl="1" fontAlgn="base"/>
            <a:r>
              <a:rPr lang="en-IN" dirty="0">
                <a:latin typeface="Berlin Sans FB" panose="020E0602020502020306" pitchFamily="34" charset="0"/>
              </a:rPr>
              <a:t>These ligamentous thickening may eventually become calcified. Compromise of the spinal canal or of the openings through which the spinal nerves leave the spinal canal can occur.</a:t>
            </a:r>
          </a:p>
          <a:p>
            <a:pPr lvl="1" fontAlgn="base"/>
            <a:r>
              <a:rPr lang="en-IN" dirty="0">
                <a:latin typeface="Berlin Sans FB" panose="020E0602020502020306" pitchFamily="34" charset="0"/>
              </a:rPr>
              <a:t>Spondylosis often affects the lumbar spine in people over the age of 40. Pain and morning stiffness are common complaints.</a:t>
            </a:r>
          </a:p>
          <a:p>
            <a:endParaRPr lang="en-IN" dirty="0">
              <a:latin typeface="Berlin Sans FB" panose="020E0602020502020306" pitchFamily="34" charset="0"/>
            </a:endParaRPr>
          </a:p>
        </p:txBody>
      </p:sp>
    </p:spTree>
    <p:extLst>
      <p:ext uri="{BB962C8B-B14F-4D97-AF65-F5344CB8AC3E}">
        <p14:creationId xmlns:p14="http://schemas.microsoft.com/office/powerpoint/2010/main" val="108426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anose="020E0602020502020306" pitchFamily="34" charset="0"/>
              </a:rPr>
              <a:t>CLINICAL FEATURES </a:t>
            </a:r>
            <a:endParaRPr lang="en-IN" dirty="0">
              <a:latin typeface="Berlin Sans FB" panose="020E0602020502020306" pitchFamily="34" charset="0"/>
            </a:endParaRPr>
          </a:p>
        </p:txBody>
      </p:sp>
      <p:sp>
        <p:nvSpPr>
          <p:cNvPr id="3" name="Content Placeholder 2"/>
          <p:cNvSpPr>
            <a:spLocks noGrp="1"/>
          </p:cNvSpPr>
          <p:nvPr>
            <p:ph idx="1"/>
          </p:nvPr>
        </p:nvSpPr>
        <p:spPr/>
        <p:txBody>
          <a:bodyPr/>
          <a:lstStyle/>
          <a:p>
            <a:r>
              <a:rPr lang="en-US" dirty="0">
                <a:latin typeface="Berlin Sans FB" panose="020E0602020502020306" pitchFamily="34" charset="0"/>
              </a:rPr>
              <a:t> Pain and stiffness </a:t>
            </a:r>
          </a:p>
          <a:p>
            <a:r>
              <a:rPr lang="en-US" dirty="0">
                <a:latin typeface="Berlin Sans FB" panose="020E0602020502020306" pitchFamily="34" charset="0"/>
              </a:rPr>
              <a:t> Worse during activity but later present all the time </a:t>
            </a:r>
          </a:p>
          <a:p>
            <a:r>
              <a:rPr lang="en-US" dirty="0">
                <a:latin typeface="Berlin Sans FB" panose="020E0602020502020306" pitchFamily="34" charset="0"/>
              </a:rPr>
              <a:t> Radiating pain </a:t>
            </a:r>
          </a:p>
          <a:p>
            <a:r>
              <a:rPr lang="en-US" dirty="0">
                <a:latin typeface="Berlin Sans FB" panose="020E0602020502020306" pitchFamily="34" charset="0"/>
              </a:rPr>
              <a:t> </a:t>
            </a:r>
            <a:r>
              <a:rPr lang="en-US" dirty="0" err="1">
                <a:latin typeface="Berlin Sans FB" panose="020E0602020502020306" pitchFamily="34" charset="0"/>
              </a:rPr>
              <a:t>Paraesthesia</a:t>
            </a:r>
            <a:r>
              <a:rPr lang="en-US" dirty="0">
                <a:latin typeface="Berlin Sans FB" panose="020E0602020502020306" pitchFamily="34" charset="0"/>
              </a:rPr>
              <a:t> </a:t>
            </a:r>
            <a:endParaRPr lang="en-IN" dirty="0">
              <a:latin typeface="Berlin Sans FB" panose="020E0602020502020306" pitchFamily="34" charset="0"/>
            </a:endParaRPr>
          </a:p>
        </p:txBody>
      </p:sp>
    </p:spTree>
    <p:extLst>
      <p:ext uri="{BB962C8B-B14F-4D97-AF65-F5344CB8AC3E}">
        <p14:creationId xmlns:p14="http://schemas.microsoft.com/office/powerpoint/2010/main" val="366054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anose="020E0602020502020306" pitchFamily="34" charset="0"/>
              </a:rPr>
              <a:t>Cervical spine </a:t>
            </a:r>
            <a:endParaRPr lang="en-IN" dirty="0">
              <a:latin typeface="Berlin Sans FB" panose="020E0602020502020306" pitchFamily="34" charset="0"/>
            </a:endParaRPr>
          </a:p>
        </p:txBody>
      </p:sp>
      <p:sp>
        <p:nvSpPr>
          <p:cNvPr id="3" name="Content Placeholder 2"/>
          <p:cNvSpPr>
            <a:spLocks noGrp="1"/>
          </p:cNvSpPr>
          <p:nvPr>
            <p:ph idx="1"/>
          </p:nvPr>
        </p:nvSpPr>
        <p:spPr/>
        <p:txBody>
          <a:bodyPr>
            <a:normAutofit fontScale="92500" lnSpcReduction="10000"/>
          </a:bodyPr>
          <a:lstStyle/>
          <a:p>
            <a:r>
              <a:rPr lang="en-US" dirty="0">
                <a:latin typeface="Berlin Sans FB" panose="020E0602020502020306" pitchFamily="34" charset="0"/>
              </a:rPr>
              <a:t> Occipital headache-   due to alteration in biomechanics </a:t>
            </a:r>
          </a:p>
          <a:p>
            <a:r>
              <a:rPr lang="en-US" dirty="0">
                <a:latin typeface="Berlin Sans FB" panose="020E0602020502020306" pitchFamily="34" charset="0"/>
              </a:rPr>
              <a:t> Giddiness- VBI symptoms </a:t>
            </a:r>
          </a:p>
          <a:p>
            <a:r>
              <a:rPr lang="en-US" dirty="0">
                <a:latin typeface="Berlin Sans FB" panose="020E0602020502020306" pitchFamily="34" charset="0"/>
              </a:rPr>
              <a:t> Limitation in the neck movements </a:t>
            </a:r>
          </a:p>
          <a:p>
            <a:r>
              <a:rPr lang="en-US" dirty="0">
                <a:latin typeface="Berlin Sans FB" panose="020E0602020502020306" pitchFamily="34" charset="0"/>
              </a:rPr>
              <a:t> Loss of cervical lordosis </a:t>
            </a:r>
          </a:p>
          <a:p>
            <a:r>
              <a:rPr lang="en-US" dirty="0">
                <a:latin typeface="Berlin Sans FB" panose="020E0602020502020306" pitchFamily="34" charset="0"/>
              </a:rPr>
              <a:t> Spasms </a:t>
            </a:r>
          </a:p>
          <a:p>
            <a:r>
              <a:rPr lang="en-US" dirty="0">
                <a:latin typeface="Berlin Sans FB" panose="020E0602020502020306" pitchFamily="34" charset="0"/>
              </a:rPr>
              <a:t> Weakness </a:t>
            </a:r>
          </a:p>
          <a:p>
            <a:r>
              <a:rPr lang="en-US" dirty="0">
                <a:latin typeface="Berlin Sans FB" panose="020E0602020502020306" pitchFamily="34" charset="0"/>
              </a:rPr>
              <a:t> Loss of balance </a:t>
            </a:r>
          </a:p>
          <a:p>
            <a:pPr marL="0" indent="0">
              <a:buNone/>
            </a:pPr>
            <a:endParaRPr lang="en-IN" dirty="0"/>
          </a:p>
        </p:txBody>
      </p:sp>
    </p:spTree>
    <p:extLst>
      <p:ext uri="{BB962C8B-B14F-4D97-AF65-F5344CB8AC3E}">
        <p14:creationId xmlns:p14="http://schemas.microsoft.com/office/powerpoint/2010/main" val="227076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panose="020E0602020502020306" pitchFamily="34" charset="0"/>
              </a:rPr>
              <a:t>Lumbar spine </a:t>
            </a:r>
            <a:endParaRPr lang="en-IN" dirty="0">
              <a:latin typeface="Berlin Sans FB" panose="020E0602020502020306" pitchFamily="34" charset="0"/>
            </a:endParaRPr>
          </a:p>
        </p:txBody>
      </p:sp>
      <p:sp>
        <p:nvSpPr>
          <p:cNvPr id="3" name="Content Placeholder 2"/>
          <p:cNvSpPr>
            <a:spLocks noGrp="1"/>
          </p:cNvSpPr>
          <p:nvPr>
            <p:ph idx="1"/>
          </p:nvPr>
        </p:nvSpPr>
        <p:spPr/>
        <p:txBody>
          <a:bodyPr/>
          <a:lstStyle/>
          <a:p>
            <a:r>
              <a:rPr lang="en-US" dirty="0">
                <a:latin typeface="Berlin Sans FB" panose="020E0602020502020306" pitchFamily="34" charset="0"/>
              </a:rPr>
              <a:t> Backache </a:t>
            </a:r>
          </a:p>
          <a:p>
            <a:r>
              <a:rPr lang="en-US" dirty="0">
                <a:latin typeface="Berlin Sans FB" panose="020E0602020502020306" pitchFamily="34" charset="0"/>
              </a:rPr>
              <a:t> Tingling </a:t>
            </a:r>
          </a:p>
          <a:p>
            <a:r>
              <a:rPr lang="en-US" dirty="0">
                <a:latin typeface="Berlin Sans FB" panose="020E0602020502020306" pitchFamily="34" charset="0"/>
              </a:rPr>
              <a:t> Muscle weakness ‘</a:t>
            </a:r>
          </a:p>
          <a:p>
            <a:r>
              <a:rPr lang="en-US" dirty="0">
                <a:latin typeface="Berlin Sans FB" panose="020E0602020502020306" pitchFamily="34" charset="0"/>
              </a:rPr>
              <a:t> Tenderness </a:t>
            </a:r>
          </a:p>
          <a:p>
            <a:r>
              <a:rPr lang="en-US" dirty="0">
                <a:latin typeface="Berlin Sans FB" panose="020E0602020502020306" pitchFamily="34" charset="0"/>
              </a:rPr>
              <a:t> Stability altered </a:t>
            </a:r>
            <a:endParaRPr lang="en-IN" dirty="0">
              <a:latin typeface="Berlin Sans FB" panose="020E0602020502020306" pitchFamily="34" charset="0"/>
            </a:endParaRPr>
          </a:p>
        </p:txBody>
      </p:sp>
    </p:spTree>
    <p:extLst>
      <p:ext uri="{BB962C8B-B14F-4D97-AF65-F5344CB8AC3E}">
        <p14:creationId xmlns:p14="http://schemas.microsoft.com/office/powerpoint/2010/main" val="2359783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152</TotalTime>
  <Words>524</Words>
  <Application>Microsoft Office PowerPoint</Application>
  <PresentationFormat>Widescreen</PresentationFormat>
  <Paragraphs>87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Berlin Sans FB</vt:lpstr>
      <vt:lpstr>Garamond</vt:lpstr>
      <vt:lpstr>Organic</vt:lpstr>
      <vt:lpstr>SPONDYLOSIS</vt:lpstr>
      <vt:lpstr>CONTENTS </vt:lpstr>
      <vt:lpstr>Definition </vt:lpstr>
      <vt:lpstr>PowerPoint Presentation</vt:lpstr>
      <vt:lpstr>PATHOLOGY </vt:lpstr>
      <vt:lpstr>PowerPoint Presentation</vt:lpstr>
      <vt:lpstr>CLINICAL FEATURES </vt:lpstr>
      <vt:lpstr>Cervical spine </vt:lpstr>
      <vt:lpstr>Lumbar spine </vt:lpstr>
      <vt:lpstr>PowerPoint Presentation</vt:lpstr>
      <vt:lpstr>CAUSES</vt:lpstr>
      <vt:lpstr>INVESTIGATIONS </vt:lpstr>
      <vt:lpstr>PT Management </vt:lpstr>
      <vt:lpstr>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SPONDYLOSIS</dc:title>
  <dc:creator>PRADYUMNA</dc:creator>
  <cp:lastModifiedBy>prachidorlikar0510@gmail.com</cp:lastModifiedBy>
  <cp:revision>27</cp:revision>
  <dcterms:created xsi:type="dcterms:W3CDTF">2021-04-22T17:02:35Z</dcterms:created>
  <dcterms:modified xsi:type="dcterms:W3CDTF">2024-06-18T15:57:56Z</dcterms:modified>
</cp:coreProperties>
</file>