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3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54F120-3332-4191-AB62-C637E97E3D1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1978C7-242E-493B-A66A-BFF9BD612E6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SPONDYLOLYSIS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677" y="4293096"/>
            <a:ext cx="5712179" cy="1524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Goutami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Katage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Musculoskeletal Physiotherapy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Chh. Sambhajinagar </a:t>
            </a:r>
            <a:endParaRPr lang="en-IN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9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4838941" cy="25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1052736"/>
            <a:ext cx="22322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BRACING – Anti </a:t>
            </a:r>
            <a:r>
              <a:rPr lang="en-US" dirty="0" err="1"/>
              <a:t>lordotic</a:t>
            </a:r>
            <a:r>
              <a:rPr lang="en-US" dirty="0"/>
              <a:t> lumbosacral brace 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971600" y="249289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 limitation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259632" y="3789040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Strengthening ex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788024" y="3789040"/>
            <a:ext cx="2520280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Stability ex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047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wnloads\IMG_20210420_203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8" y="1412776"/>
            <a:ext cx="4956043" cy="44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ownloads\IMG_20210420_203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0005"/>
            <a:ext cx="7128792" cy="461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6300"/>
            <a:ext cx="4876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08" y="1414462"/>
            <a:ext cx="25336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32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Definition</a:t>
            </a:r>
          </a:p>
          <a:p>
            <a:r>
              <a:rPr lang="en-US" dirty="0"/>
              <a:t> Causes </a:t>
            </a:r>
          </a:p>
          <a:p>
            <a:r>
              <a:rPr lang="en-US" dirty="0"/>
              <a:t> Pathophysiology </a:t>
            </a:r>
          </a:p>
          <a:p>
            <a:r>
              <a:rPr lang="en-US" dirty="0"/>
              <a:t> Clinical features </a:t>
            </a:r>
          </a:p>
          <a:p>
            <a:r>
              <a:rPr lang="en-US" dirty="0"/>
              <a:t> Investigations </a:t>
            </a:r>
          </a:p>
          <a:p>
            <a:r>
              <a:rPr lang="en-US" dirty="0"/>
              <a:t> Management </a:t>
            </a:r>
          </a:p>
        </p:txBody>
      </p:sp>
    </p:spTree>
    <p:extLst>
      <p:ext uri="{BB962C8B-B14F-4D97-AF65-F5344CB8AC3E}">
        <p14:creationId xmlns:p14="http://schemas.microsoft.com/office/powerpoint/2010/main" val="18582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IN" sz="2000" b="1" dirty="0"/>
              <a:t>Spondylolysis</a:t>
            </a:r>
            <a:r>
              <a:rPr lang="en-IN" sz="2000" dirty="0"/>
              <a:t>  is defined as a defect or stress fracture in the pars </a:t>
            </a:r>
            <a:r>
              <a:rPr lang="en-IN" sz="2000" dirty="0" err="1"/>
              <a:t>interarticularis</a:t>
            </a:r>
            <a:r>
              <a:rPr lang="en-IN" sz="2000" dirty="0"/>
              <a:t>  of the vertebral arch.</a:t>
            </a:r>
          </a:p>
          <a:p>
            <a:r>
              <a:rPr lang="en-IN" sz="2000" dirty="0"/>
              <a:t> occur in the lower lumbar vertebrae (L5),  also occur in the cervical vertebrae.</a:t>
            </a:r>
          </a:p>
          <a:p>
            <a:r>
              <a:rPr lang="en-US" sz="2000" dirty="0"/>
              <a:t> CAUSES</a:t>
            </a:r>
          </a:p>
          <a:p>
            <a:pPr marL="0" indent="0">
              <a:buNone/>
            </a:pPr>
            <a:r>
              <a:rPr lang="en-US" sz="2000" dirty="0"/>
              <a:t>  1. Hereditary </a:t>
            </a:r>
          </a:p>
          <a:p>
            <a:pPr marL="0" indent="0">
              <a:buNone/>
            </a:pPr>
            <a:r>
              <a:rPr lang="en-US" sz="2000" dirty="0"/>
              <a:t>  2. Male &gt; females </a:t>
            </a:r>
          </a:p>
          <a:p>
            <a:pPr marL="0" indent="0">
              <a:buNone/>
            </a:pPr>
            <a:r>
              <a:rPr lang="en-US" sz="2000" dirty="0"/>
              <a:t>  3. </a:t>
            </a:r>
            <a:r>
              <a:rPr lang="en-US" sz="2000" dirty="0" err="1"/>
              <a:t>Strenous</a:t>
            </a:r>
            <a:r>
              <a:rPr lang="en-US" sz="2000" dirty="0"/>
              <a:t> activities at younger age </a:t>
            </a:r>
          </a:p>
          <a:p>
            <a:pPr marL="0" indent="0">
              <a:buNone/>
            </a:pPr>
            <a:r>
              <a:rPr lang="en-US" sz="2000" dirty="0"/>
              <a:t>  4. Repetitive hyperextension and rotation injuries </a:t>
            </a:r>
          </a:p>
          <a:p>
            <a:pPr marL="0" indent="0">
              <a:buNone/>
            </a:pPr>
            <a:r>
              <a:rPr lang="en-US" sz="2000" dirty="0"/>
              <a:t>  5. Repetitive trauma and inherent genetic weakness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25577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46047"/>
          </a:xfrm>
        </p:spPr>
        <p:txBody>
          <a:bodyPr>
            <a:normAutofit/>
          </a:bodyPr>
          <a:lstStyle/>
          <a:p>
            <a:r>
              <a:rPr lang="en-IN" sz="2000" dirty="0"/>
              <a:t>Separation of the pars </a:t>
            </a:r>
            <a:r>
              <a:rPr lang="en-IN" sz="2000" dirty="0" err="1"/>
              <a:t>interarticularis</a:t>
            </a:r>
            <a:r>
              <a:rPr lang="en-IN" sz="2000" dirty="0"/>
              <a:t> occurs when spondylolysis is present in the spinal column.</a:t>
            </a:r>
            <a:endParaRPr lang="en-IN" sz="2000" baseline="30000" dirty="0"/>
          </a:p>
          <a:p>
            <a:r>
              <a:rPr lang="en-US" sz="2000" baseline="30000" dirty="0"/>
              <a:t> </a:t>
            </a:r>
            <a:r>
              <a:rPr lang="en-IN" sz="2000" dirty="0"/>
              <a:t>Spondylolysis is typically caused by a stress fracture of the bone, and is especially common in adolescents who over-train in activities. </a:t>
            </a:r>
          </a:p>
          <a:p>
            <a:r>
              <a:rPr lang="en-US" sz="2000" dirty="0"/>
              <a:t> </a:t>
            </a:r>
            <a:r>
              <a:rPr lang="en-IN" sz="2000" dirty="0"/>
              <a:t>The pars </a:t>
            </a:r>
            <a:r>
              <a:rPr lang="en-IN" sz="2000" dirty="0" err="1"/>
              <a:t>interarticularis</a:t>
            </a:r>
            <a:r>
              <a:rPr lang="en-IN" sz="2000" dirty="0"/>
              <a:t> is vulnerable to fracture during spinal hyperextension, especially when combined with rotation</a:t>
            </a:r>
          </a:p>
          <a:p>
            <a:r>
              <a:rPr lang="en-US" sz="2000" dirty="0"/>
              <a:t> </a:t>
            </a:r>
            <a:r>
              <a:rPr lang="en-IN" sz="2000" dirty="0"/>
              <a:t> individuals with spondylolysis will develop spondylolisthesis, which is true for 50-81% of this population.</a:t>
            </a:r>
          </a:p>
        </p:txBody>
      </p:sp>
    </p:spTree>
    <p:extLst>
      <p:ext uri="{BB962C8B-B14F-4D97-AF65-F5344CB8AC3E}">
        <p14:creationId xmlns:p14="http://schemas.microsoft.com/office/powerpoint/2010/main" val="400192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In majority of cases, spondylolysis presents asymptomatically which can make diagnosis both difficult and incidental.</a:t>
            </a:r>
          </a:p>
          <a:p>
            <a:r>
              <a:rPr lang="en-US" dirty="0"/>
              <a:t> </a:t>
            </a:r>
            <a:r>
              <a:rPr lang="en-IN" b="1" dirty="0"/>
              <a:t>Clinical </a:t>
            </a:r>
            <a:r>
              <a:rPr lang="en-IN" b="1" dirty="0" err="1"/>
              <a:t>Signs</a:t>
            </a:r>
            <a:r>
              <a:rPr lang="en-IN" dirty="0" err="1"/>
              <a:t>:Pain</a:t>
            </a:r>
            <a:r>
              <a:rPr lang="en-IN" dirty="0"/>
              <a:t> on completion of the stork test(placed in hyperextension and rotation)</a:t>
            </a:r>
          </a:p>
          <a:p>
            <a:r>
              <a:rPr lang="en-IN" dirty="0"/>
              <a:t>Excessive </a:t>
            </a:r>
            <a:r>
              <a:rPr lang="en-IN" dirty="0" err="1"/>
              <a:t>lordotic</a:t>
            </a:r>
            <a:r>
              <a:rPr lang="en-IN" dirty="0"/>
              <a:t> posture</a:t>
            </a:r>
          </a:p>
          <a:p>
            <a:r>
              <a:rPr lang="en-IN" dirty="0"/>
              <a:t>Unilateral tenderness on palpation</a:t>
            </a:r>
          </a:p>
          <a:p>
            <a:r>
              <a:rPr lang="en-IN" dirty="0"/>
              <a:t>Visible on diagnostic imaging (Scottie dog fracture)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044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6712"/>
            <a:ext cx="6421328" cy="4886357"/>
          </a:xfrm>
        </p:spPr>
        <p:txBody>
          <a:bodyPr/>
          <a:lstStyle/>
          <a:p>
            <a:r>
              <a:rPr lang="en-US" dirty="0"/>
              <a:t>Symptoms- </a:t>
            </a:r>
          </a:p>
          <a:p>
            <a:pPr marL="0" indent="0">
              <a:buNone/>
            </a:pPr>
            <a:r>
              <a:rPr lang="en-US" dirty="0"/>
              <a:t>  Unilateral low back pain</a:t>
            </a:r>
          </a:p>
          <a:p>
            <a:pPr marL="0" indent="0">
              <a:buNone/>
            </a:pPr>
            <a:r>
              <a:rPr lang="en-US" dirty="0"/>
              <a:t>  Pain that radiates into buttocks and legs </a:t>
            </a:r>
          </a:p>
          <a:p>
            <a:pPr marL="0" indent="0">
              <a:buNone/>
            </a:pPr>
            <a:r>
              <a:rPr lang="en-US" dirty="0"/>
              <a:t>  Onset of pain acute or gradual</a:t>
            </a:r>
          </a:p>
          <a:p>
            <a:pPr marL="0" indent="0">
              <a:buNone/>
            </a:pPr>
            <a:r>
              <a:rPr lang="en-US" dirty="0"/>
              <a:t>  Pain that worsens with daily activities </a:t>
            </a:r>
          </a:p>
          <a:p>
            <a:pPr marL="0" indent="0">
              <a:buNone/>
            </a:pPr>
            <a:r>
              <a:rPr lang="en-US" dirty="0"/>
              <a:t> Pain </a:t>
            </a:r>
            <a:r>
              <a:rPr lang="en-US" dirty="0" err="1"/>
              <a:t>aggarvated</a:t>
            </a:r>
            <a:r>
              <a:rPr lang="en-US" dirty="0"/>
              <a:t> with lumbar hyperextension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275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IN" sz="2000" b="1" dirty="0"/>
              <a:t>Bone scintigraphy - </a:t>
            </a:r>
            <a:r>
              <a:rPr lang="en-IN" sz="2000" dirty="0"/>
              <a:t>If there is a black spot in the lumbar vertebrae (e.g. L5) this indicates damage and potentially spondylolysis. If this test is positive, a CT scan is usually ordered to confirm spondylolysis</a:t>
            </a:r>
            <a:endParaRPr lang="en-IN" sz="2000" b="1" dirty="0"/>
          </a:p>
          <a:p>
            <a:r>
              <a:rPr lang="en-US" sz="2000" dirty="0"/>
              <a:t> CT </a:t>
            </a:r>
          </a:p>
          <a:p>
            <a:r>
              <a:rPr lang="en-US" sz="2000" dirty="0"/>
              <a:t> MRI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2674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RI of Spine - Spondylolisth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588921"/>
            <a:ext cx="5400600" cy="550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2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62" y="836712"/>
            <a:ext cx="22383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42862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86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</TotalTime>
  <Words>180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Brush Script MT</vt:lpstr>
      <vt:lpstr>Constantia</vt:lpstr>
      <vt:lpstr>Franklin Gothic Book</vt:lpstr>
      <vt:lpstr>Rage Italic</vt:lpstr>
      <vt:lpstr>Times New Roman</vt:lpstr>
      <vt:lpstr>Pushpin</vt:lpstr>
      <vt:lpstr>SPONDYLOLYSIS</vt:lpstr>
      <vt:lpstr>Contents </vt:lpstr>
      <vt:lpstr>PowerPoint Presentation</vt:lpstr>
      <vt:lpstr>PowerPoint Presentation</vt:lpstr>
      <vt:lpstr>Clinical features </vt:lpstr>
      <vt:lpstr>PowerPoint Presentation</vt:lpstr>
      <vt:lpstr>INVESTIGATIONS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SPONDYLOLYSIS</dc:title>
  <dc:creator>HP</dc:creator>
  <cp:lastModifiedBy>prachidorlikar0510@gmail.com</cp:lastModifiedBy>
  <cp:revision>14</cp:revision>
  <dcterms:created xsi:type="dcterms:W3CDTF">2021-04-20T13:41:10Z</dcterms:created>
  <dcterms:modified xsi:type="dcterms:W3CDTF">2024-06-18T15:56:56Z</dcterms:modified>
</cp:coreProperties>
</file>