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4" r:id="rId9"/>
    <p:sldId id="265" r:id="rId10"/>
    <p:sldId id="270" r:id="rId11"/>
    <p:sldId id="271" r:id="rId12"/>
    <p:sldId id="268" r:id="rId13"/>
    <p:sldId id="266" r:id="rId14"/>
    <p:sldId id="280" r:id="rId15"/>
    <p:sldId id="279" r:id="rId16"/>
    <p:sldId id="269" r:id="rId17"/>
    <p:sldId id="267" r:id="rId18"/>
    <p:sldId id="284" r:id="rId19"/>
    <p:sldId id="273" r:id="rId20"/>
    <p:sldId id="274" r:id="rId21"/>
    <p:sldId id="275" r:id="rId22"/>
    <p:sldId id="277" r:id="rId23"/>
    <p:sldId id="281" r:id="rId24"/>
    <p:sldId id="282" r:id="rId25"/>
    <p:sldId id="276" r:id="rId26"/>
    <p:sldId id="278" r:id="rId27"/>
    <p:sldId id="283" r:id="rId28"/>
    <p:sldId id="286" r:id="rId29"/>
    <p:sldId id="287" r:id="rId30"/>
    <p:sldId id="288" r:id="rId31"/>
    <p:sldId id="289" r:id="rId32"/>
    <p:sldId id="2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44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E412F544-9C37-4F3D-ADE2-ACBA24F74298}" type="datetimeFigureOut">
              <a:rPr lang="en-IN" smtClean="0"/>
              <a:pPr/>
              <a:t>18-06-2024</a:t>
            </a:fld>
            <a:endParaRPr lang="en-IN" dirty="0"/>
          </a:p>
        </p:txBody>
      </p:sp>
      <p:sp>
        <p:nvSpPr>
          <p:cNvPr id="17" name="Footer Placeholder 16"/>
          <p:cNvSpPr>
            <a:spLocks noGrp="1"/>
          </p:cNvSpPr>
          <p:nvPr>
            <p:ph type="ftr" sz="quarter" idx="11"/>
          </p:nvPr>
        </p:nvSpPr>
        <p:spPr/>
        <p:txBody>
          <a:bodyPr/>
          <a:lstStyle/>
          <a:p>
            <a:endParaRPr lang="en-IN" dirty="0"/>
          </a:p>
        </p:txBody>
      </p:sp>
      <p:sp>
        <p:nvSpPr>
          <p:cNvPr id="29" name="Slide Number Placeholder 28"/>
          <p:cNvSpPr>
            <a:spLocks noGrp="1"/>
          </p:cNvSpPr>
          <p:nvPr>
            <p:ph type="sldNum" sz="quarter" idx="12"/>
          </p:nvPr>
        </p:nvSpPr>
        <p:spPr/>
        <p:txBody>
          <a:bodyPr/>
          <a:lstStyle/>
          <a:p>
            <a:fld id="{4F17FCE4-CFE1-4FBC-A2B1-0F1391363573}" type="slidenum">
              <a:rPr lang="en-IN" smtClean="0"/>
              <a:pPr/>
              <a:t>‹#›</a:t>
            </a:fld>
            <a:endParaRPr lang="en-IN"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412F544-9C37-4F3D-ADE2-ACBA24F74298}" type="datetimeFigureOut">
              <a:rPr lang="en-IN" smtClean="0"/>
              <a:pPr/>
              <a:t>18-06-2024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F17FCE4-CFE1-4FBC-A2B1-0F1391363573}"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412F544-9C37-4F3D-ADE2-ACBA24F74298}" type="datetimeFigureOut">
              <a:rPr lang="en-IN" smtClean="0"/>
              <a:pPr/>
              <a:t>18-06-2024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F17FCE4-CFE1-4FBC-A2B1-0F1391363573}"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412F544-9C37-4F3D-ADE2-ACBA24F74298}" type="datetimeFigureOut">
              <a:rPr lang="en-IN" smtClean="0"/>
              <a:pPr/>
              <a:t>18-06-2024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F17FCE4-CFE1-4FBC-A2B1-0F1391363573}"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412F544-9C37-4F3D-ADE2-ACBA24F74298}" type="datetimeFigureOut">
              <a:rPr lang="en-IN" smtClean="0"/>
              <a:pPr/>
              <a:t>18-06-2024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F17FCE4-CFE1-4FBC-A2B1-0F1391363573}" type="slidenum">
              <a:rPr lang="en-IN" smtClean="0"/>
              <a:pPr/>
              <a:t>‹#›</a:t>
            </a:fld>
            <a:endParaRPr lang="en-IN"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412F544-9C37-4F3D-ADE2-ACBA24F74298}" type="datetimeFigureOut">
              <a:rPr lang="en-IN" smtClean="0"/>
              <a:pPr/>
              <a:t>18-06-2024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F17FCE4-CFE1-4FBC-A2B1-0F1391363573}"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412F544-9C37-4F3D-ADE2-ACBA24F74298}" type="datetimeFigureOut">
              <a:rPr lang="en-IN" smtClean="0"/>
              <a:pPr/>
              <a:t>18-06-2024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4F17FCE4-CFE1-4FBC-A2B1-0F1391363573}" type="slidenum">
              <a:rPr lang="en-IN" smtClean="0"/>
              <a:pPr/>
              <a:t>‹#›</a:t>
            </a:fld>
            <a:endParaRPr lang="en-IN"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E412F544-9C37-4F3D-ADE2-ACBA24F74298}" type="datetimeFigureOut">
              <a:rPr lang="en-IN" smtClean="0"/>
              <a:pPr/>
              <a:t>18-06-2024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4F17FCE4-CFE1-4FBC-A2B1-0F1391363573}"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2F544-9C37-4F3D-ADE2-ACBA24F74298}" type="datetimeFigureOut">
              <a:rPr lang="en-IN" smtClean="0"/>
              <a:pPr/>
              <a:t>18-06-2024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4F17FCE4-CFE1-4FBC-A2B1-0F1391363573}"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412F544-9C37-4F3D-ADE2-ACBA24F74298}" type="datetimeFigureOut">
              <a:rPr lang="en-IN" smtClean="0"/>
              <a:pPr/>
              <a:t>18-06-2024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F17FCE4-CFE1-4FBC-A2B1-0F1391363573}"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E412F544-9C37-4F3D-ADE2-ACBA24F74298}" type="datetimeFigureOut">
              <a:rPr lang="en-IN" smtClean="0"/>
              <a:pPr/>
              <a:t>18-06-2024</a:t>
            </a:fld>
            <a:endParaRPr lang="en-IN" dirty="0"/>
          </a:p>
        </p:txBody>
      </p:sp>
      <p:sp>
        <p:nvSpPr>
          <p:cNvPr id="6" name="Footer Placeholder 5"/>
          <p:cNvSpPr>
            <a:spLocks noGrp="1"/>
          </p:cNvSpPr>
          <p:nvPr>
            <p:ph type="ftr" sz="quarter" idx="11"/>
          </p:nvPr>
        </p:nvSpPr>
        <p:spPr>
          <a:xfrm>
            <a:off x="914400" y="55499"/>
            <a:ext cx="5562600" cy="365125"/>
          </a:xfrm>
        </p:spPr>
        <p:txBody>
          <a:bodyPr/>
          <a:lstStyle/>
          <a:p>
            <a:endParaRPr lang="en-IN" dirty="0"/>
          </a:p>
        </p:txBody>
      </p:sp>
      <p:sp>
        <p:nvSpPr>
          <p:cNvPr id="7" name="Slide Number Placeholder 6"/>
          <p:cNvSpPr>
            <a:spLocks noGrp="1"/>
          </p:cNvSpPr>
          <p:nvPr>
            <p:ph type="sldNum" sz="quarter" idx="12"/>
          </p:nvPr>
        </p:nvSpPr>
        <p:spPr>
          <a:xfrm>
            <a:off x="8610600" y="55499"/>
            <a:ext cx="457200" cy="365125"/>
          </a:xfrm>
        </p:spPr>
        <p:txBody>
          <a:bodyPr/>
          <a:lstStyle/>
          <a:p>
            <a:fld id="{4F17FCE4-CFE1-4FBC-A2B1-0F1391363573}"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412F544-9C37-4F3D-ADE2-ACBA24F74298}" type="datetimeFigureOut">
              <a:rPr lang="en-IN" smtClean="0"/>
              <a:pPr/>
              <a:t>18-06-2024</a:t>
            </a:fld>
            <a:endParaRPr lang="en-IN"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IN"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F17FCE4-CFE1-4FBC-A2B1-0F1391363573}" type="slidenum">
              <a:rPr lang="en-IN" smtClean="0"/>
              <a:pPr/>
              <a:t>‹#›</a:t>
            </a:fld>
            <a:endParaRPr lang="en-IN"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hysio-pedia.com/Spondylolysis_in_Young_Athletes" TargetMode="External"/><Relationship Id="rId2" Type="http://schemas.openxmlformats.org/officeDocument/2006/relationships/hyperlink" Target="https://www.physio-pedia.com/File:Scottie_dog.p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0059" y="834452"/>
            <a:ext cx="7772400" cy="1975104"/>
          </a:xfrm>
        </p:spPr>
        <p:txBody>
          <a:bodyPr/>
          <a:lstStyle/>
          <a:p>
            <a:r>
              <a:rPr lang="en-US" dirty="0"/>
              <a:t>SPONDYLOLISTHESIS</a:t>
            </a:r>
            <a:endParaRPr lang="en-IN" dirty="0"/>
          </a:p>
        </p:txBody>
      </p:sp>
      <p:sp>
        <p:nvSpPr>
          <p:cNvPr id="4" name="Rectangle 3">
            <a:extLst>
              <a:ext uri="{FF2B5EF4-FFF2-40B4-BE49-F238E27FC236}">
                <a16:creationId xmlns:a16="http://schemas.microsoft.com/office/drawing/2014/main" id="{FD073454-95FC-49BC-A5E3-3FA489E66921}"/>
              </a:ext>
            </a:extLst>
          </p:cNvPr>
          <p:cNvSpPr/>
          <p:nvPr/>
        </p:nvSpPr>
        <p:spPr>
          <a:xfrm>
            <a:off x="2286000" y="4812457"/>
            <a:ext cx="4572000" cy="1200329"/>
          </a:xfrm>
          <a:prstGeom prst="rect">
            <a:avLst/>
          </a:prstGeom>
        </p:spPr>
        <p:txBody>
          <a:bodyPr>
            <a:spAutoFit/>
          </a:bodyPr>
          <a:lstStyle/>
          <a:p>
            <a:pPr algn="ctr"/>
            <a:r>
              <a:rPr lang="en-US" b="1" dirty="0">
                <a:latin typeface="Times New Roman" panose="02020603050405020304" pitchFamily="18" charset="0"/>
                <a:cs typeface="Times New Roman" panose="02020603050405020304" pitchFamily="18" charset="0"/>
              </a:rPr>
              <a:t>Dr. </a:t>
            </a:r>
            <a:r>
              <a:rPr lang="en-US" b="1" dirty="0" err="1">
                <a:latin typeface="Times New Roman" panose="02020603050405020304" pitchFamily="18" charset="0"/>
                <a:cs typeface="Times New Roman" panose="02020603050405020304" pitchFamily="18" charset="0"/>
              </a:rPr>
              <a:t>Goutami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Katage</a:t>
            </a:r>
            <a:r>
              <a:rPr lang="en-US" b="1" dirty="0">
                <a:latin typeface="Times New Roman" panose="02020603050405020304" pitchFamily="18" charset="0"/>
                <a:cs typeface="Times New Roman" panose="02020603050405020304" pitchFamily="18" charset="0"/>
              </a:rPr>
              <a:t> Shah</a:t>
            </a:r>
          </a:p>
          <a:p>
            <a:pPr algn="ctr"/>
            <a:r>
              <a:rPr lang="en-US" b="1" dirty="0">
                <a:latin typeface="Times New Roman" panose="02020603050405020304" pitchFamily="18" charset="0"/>
                <a:cs typeface="Times New Roman" panose="02020603050405020304" pitchFamily="18" charset="0"/>
              </a:rPr>
              <a:t>Dept. Of Musculoskeletal Physiotherapy</a:t>
            </a:r>
          </a:p>
          <a:p>
            <a:pPr algn="ctr"/>
            <a:r>
              <a:rPr lang="en-US" b="1" dirty="0">
                <a:latin typeface="Times New Roman" panose="02020603050405020304" pitchFamily="18" charset="0"/>
                <a:cs typeface="Times New Roman" panose="02020603050405020304" pitchFamily="18" charset="0"/>
              </a:rPr>
              <a:t>MGM Institute Of Physiotherapy</a:t>
            </a:r>
          </a:p>
          <a:p>
            <a:pPr algn="ctr"/>
            <a:r>
              <a:rPr lang="en-US" b="1" dirty="0">
                <a:latin typeface="Times New Roman" panose="02020603050405020304" pitchFamily="18" charset="0"/>
                <a:cs typeface="Times New Roman" panose="02020603050405020304" pitchFamily="18" charset="0"/>
              </a:rPr>
              <a:t>Chh. Sambhajinagar </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5157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arious grades of spondylolisthe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0" y="623888"/>
            <a:ext cx="5524500"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1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0120044"/>
              </p:ext>
            </p:extLst>
          </p:nvPr>
        </p:nvGraphicFramePr>
        <p:xfrm>
          <a:off x="899592" y="1628800"/>
          <a:ext cx="7772400" cy="2950562"/>
        </p:xfrm>
        <a:graphic>
          <a:graphicData uri="http://schemas.openxmlformats.org/drawingml/2006/table">
            <a:tbl>
              <a:tblPr firstRow="1" bandRow="1">
                <a:tableStyleId>{00A15C55-8517-42AA-B614-E9B94910E393}</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76064">
                <a:tc>
                  <a:txBody>
                    <a:bodyPr/>
                    <a:lstStyle/>
                    <a:p>
                      <a:r>
                        <a:rPr lang="en-US" dirty="0"/>
                        <a:t>Grade 1</a:t>
                      </a:r>
                      <a:endParaRPr lang="en-IN" dirty="0"/>
                    </a:p>
                  </a:txBody>
                  <a:tcPr/>
                </a:tc>
                <a:tc>
                  <a:txBody>
                    <a:bodyPr/>
                    <a:lstStyle/>
                    <a:p>
                      <a:pPr algn="l"/>
                      <a:r>
                        <a:rPr lang="en-IN" dirty="0">
                          <a:effectLst/>
                          <a:latin typeface="Lato"/>
                        </a:rPr>
                        <a:t>25% of vertebral body has slipped forward</a:t>
                      </a:r>
                    </a:p>
                  </a:txBody>
                  <a:tcPr marL="57150" marR="57150" marT="19050" marB="19050" anchor="ctr"/>
                </a:tc>
                <a:extLst>
                  <a:ext uri="{0D108BD9-81ED-4DB2-BD59-A6C34878D82A}">
                    <a16:rowId xmlns:a16="http://schemas.microsoft.com/office/drawing/2014/main" val="10000"/>
                  </a:ext>
                </a:extLst>
              </a:tr>
              <a:tr h="443582">
                <a:tc>
                  <a:txBody>
                    <a:bodyPr/>
                    <a:lstStyle/>
                    <a:p>
                      <a:r>
                        <a:rPr lang="en-US" dirty="0"/>
                        <a:t>Grade 2</a:t>
                      </a:r>
                      <a:endParaRPr lang="en-IN" dirty="0"/>
                    </a:p>
                  </a:txBody>
                  <a:tcPr/>
                </a:tc>
                <a:tc>
                  <a:txBody>
                    <a:bodyPr/>
                    <a:lstStyle/>
                    <a:p>
                      <a:r>
                        <a:rPr kumimoji="0" lang="en-IN" b="0" i="0" kern="1200" dirty="0">
                          <a:solidFill>
                            <a:schemeClr val="dk1"/>
                          </a:solidFill>
                          <a:effectLst/>
                          <a:latin typeface="+mn-lt"/>
                          <a:ea typeface="+mn-ea"/>
                          <a:cs typeface="+mn-cs"/>
                        </a:rPr>
                        <a:t> 50%</a:t>
                      </a:r>
                      <a:endParaRPr lang="en-IN"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Grade 3</a:t>
                      </a:r>
                      <a:endParaRPr lang="en-IN" dirty="0"/>
                    </a:p>
                    <a:p>
                      <a:endParaRPr lang="en-IN" dirty="0"/>
                    </a:p>
                  </a:txBody>
                  <a:tcPr/>
                </a:tc>
                <a:tc>
                  <a:txBody>
                    <a:bodyPr/>
                    <a:lstStyle/>
                    <a:p>
                      <a:r>
                        <a:rPr kumimoji="0" lang="en-IN" b="0" i="0" kern="1200" dirty="0">
                          <a:solidFill>
                            <a:schemeClr val="dk1"/>
                          </a:solidFill>
                          <a:effectLst/>
                          <a:latin typeface="+mn-lt"/>
                          <a:ea typeface="+mn-ea"/>
                          <a:cs typeface="+mn-cs"/>
                        </a:rPr>
                        <a:t>75%</a:t>
                      </a:r>
                      <a:endParaRPr lang="en-IN"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Grade 4</a:t>
                      </a:r>
                      <a:endParaRPr lang="en-IN" dirty="0"/>
                    </a:p>
                    <a:p>
                      <a:endParaRPr lang="en-IN" dirty="0"/>
                    </a:p>
                  </a:txBody>
                  <a:tcPr/>
                </a:tc>
                <a:tc>
                  <a:txBody>
                    <a:bodyPr/>
                    <a:lstStyle/>
                    <a:p>
                      <a:r>
                        <a:rPr kumimoji="0" lang="en-IN" b="0" i="0" kern="1200" dirty="0">
                          <a:solidFill>
                            <a:schemeClr val="dk1"/>
                          </a:solidFill>
                          <a:effectLst/>
                          <a:latin typeface="+mn-lt"/>
                          <a:ea typeface="+mn-ea"/>
                          <a:cs typeface="+mn-cs"/>
                        </a:rPr>
                        <a:t> 100%</a:t>
                      </a:r>
                      <a:endParaRPr lang="en-IN"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Grade 5</a:t>
                      </a:r>
                      <a:endParaRPr lang="en-IN" dirty="0"/>
                    </a:p>
                    <a:p>
                      <a:endParaRPr lang="en-IN" dirty="0"/>
                    </a:p>
                  </a:txBody>
                  <a:tcPr/>
                </a:tc>
                <a:tc>
                  <a:txBody>
                    <a:bodyPr/>
                    <a:lstStyle/>
                    <a:p>
                      <a:r>
                        <a:rPr kumimoji="0" lang="en-IN" b="0" i="0" kern="1200" dirty="0">
                          <a:solidFill>
                            <a:schemeClr val="dk1"/>
                          </a:solidFill>
                          <a:effectLst/>
                          <a:latin typeface="+mn-lt"/>
                          <a:ea typeface="+mn-ea"/>
                          <a:cs typeface="+mn-cs"/>
                        </a:rPr>
                        <a:t> Vertebral body completely fallen off (i.e.,</a:t>
                      </a:r>
                      <a:r>
                        <a:rPr kumimoji="0" lang="en-IN" b="0" i="0" kern="1200" dirty="0" err="1">
                          <a:solidFill>
                            <a:schemeClr val="dk1"/>
                          </a:solidFill>
                          <a:effectLst/>
                          <a:latin typeface="+mn-lt"/>
                          <a:ea typeface="+mn-ea"/>
                          <a:cs typeface="+mn-cs"/>
                        </a:rPr>
                        <a:t>spondyloptosis</a:t>
                      </a:r>
                      <a:r>
                        <a:rPr kumimoji="0" lang="en-IN" b="0" i="0" kern="1200" dirty="0">
                          <a:solidFill>
                            <a:schemeClr val="dk1"/>
                          </a:solidFill>
                          <a:effectLst/>
                          <a:latin typeface="+mn-lt"/>
                          <a:ea typeface="+mn-ea"/>
                          <a:cs typeface="+mn-cs"/>
                        </a:rPr>
                        <a:t>)</a:t>
                      </a:r>
                      <a:endParaRPr lang="en-IN"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12337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CAUSE</a:t>
            </a:r>
            <a:endParaRPr lang="en-IN" dirty="0">
              <a:latin typeface="Comic Sans MS" pitchFamily="66" charset="0"/>
            </a:endParaRPr>
          </a:p>
        </p:txBody>
      </p:sp>
      <p:sp>
        <p:nvSpPr>
          <p:cNvPr id="3" name="Content Placeholder 2"/>
          <p:cNvSpPr>
            <a:spLocks noGrp="1"/>
          </p:cNvSpPr>
          <p:nvPr>
            <p:ph idx="1"/>
          </p:nvPr>
        </p:nvSpPr>
        <p:spPr/>
        <p:txBody>
          <a:bodyPr>
            <a:normAutofit/>
          </a:bodyPr>
          <a:lstStyle/>
          <a:p>
            <a:pPr marL="68580" indent="0" fontAlgn="base">
              <a:buNone/>
            </a:pPr>
            <a:r>
              <a:rPr lang="en-IN" i="1" dirty="0"/>
              <a:t>   </a:t>
            </a:r>
            <a:r>
              <a:rPr lang="en-IN" sz="2100" i="1" dirty="0">
                <a:latin typeface="Comic Sans MS" pitchFamily="66" charset="0"/>
              </a:rPr>
              <a:t>Overuse</a:t>
            </a:r>
            <a:endParaRPr lang="en-IN" sz="2100" dirty="0">
              <a:latin typeface="Comic Sans MS" pitchFamily="66" charset="0"/>
            </a:endParaRPr>
          </a:p>
          <a:p>
            <a:pPr fontAlgn="base"/>
            <a:r>
              <a:rPr lang="en-IN" sz="2100" dirty="0">
                <a:latin typeface="Comic Sans MS" pitchFamily="66" charset="0"/>
              </a:rPr>
              <a:t>Both </a:t>
            </a:r>
            <a:r>
              <a:rPr lang="en-IN" sz="2100" dirty="0" err="1">
                <a:latin typeface="Comic Sans MS" pitchFamily="66" charset="0"/>
              </a:rPr>
              <a:t>spondylolysis</a:t>
            </a:r>
            <a:r>
              <a:rPr lang="en-IN" sz="2100" dirty="0">
                <a:latin typeface="Comic Sans MS" pitchFamily="66" charset="0"/>
              </a:rPr>
              <a:t> and </a:t>
            </a:r>
            <a:r>
              <a:rPr lang="en-IN" sz="2100" dirty="0" err="1">
                <a:latin typeface="Comic Sans MS" pitchFamily="66" charset="0"/>
              </a:rPr>
              <a:t>spondylolisthesis</a:t>
            </a:r>
            <a:r>
              <a:rPr lang="en-IN" sz="2100" dirty="0">
                <a:latin typeface="Comic Sans MS" pitchFamily="66" charset="0"/>
              </a:rPr>
              <a:t> are more likely to occur in young people who participate in sports that require frequent overstretching (hyperextension) of the lumbar spine—such as gymnastics, football, and weight lifting. Over time, this type of overuse can weaken the pars </a:t>
            </a:r>
            <a:r>
              <a:rPr lang="en-IN" sz="2100" dirty="0" err="1">
                <a:latin typeface="Comic Sans MS" pitchFamily="66" charset="0"/>
              </a:rPr>
              <a:t>interarticularis</a:t>
            </a:r>
            <a:r>
              <a:rPr lang="en-IN" sz="2100" dirty="0">
                <a:latin typeface="Comic Sans MS" pitchFamily="66" charset="0"/>
              </a:rPr>
              <a:t>, leading to fracture and/or slippage of a vertebra.</a:t>
            </a:r>
          </a:p>
          <a:p>
            <a:pPr fontAlgn="base"/>
            <a:r>
              <a:rPr lang="en-IN" sz="2100" i="1" dirty="0">
                <a:latin typeface="Comic Sans MS" pitchFamily="66" charset="0"/>
              </a:rPr>
              <a:t>Genetics</a:t>
            </a:r>
            <a:endParaRPr lang="en-IN" sz="2100" dirty="0">
              <a:latin typeface="Comic Sans MS" pitchFamily="66" charset="0"/>
            </a:endParaRPr>
          </a:p>
          <a:p>
            <a:pPr marL="68580" indent="0" fontAlgn="base">
              <a:buNone/>
            </a:pPr>
            <a:r>
              <a:rPr lang="en-IN" sz="2100" dirty="0">
                <a:latin typeface="Comic Sans MS" pitchFamily="66" charset="0"/>
              </a:rPr>
              <a:t>                vertebral bone that is thinner than normal—and this may make them more vulnerable to fractures.</a:t>
            </a:r>
          </a:p>
          <a:p>
            <a:endParaRPr lang="en-IN" sz="2100" dirty="0">
              <a:latin typeface="Comic Sans MS" pitchFamily="66" charset="0"/>
            </a:endParaRPr>
          </a:p>
        </p:txBody>
      </p:sp>
    </p:spTree>
    <p:extLst>
      <p:ext uri="{BB962C8B-B14F-4D97-AF65-F5344CB8AC3E}">
        <p14:creationId xmlns:p14="http://schemas.microsoft.com/office/powerpoint/2010/main" val="3733836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endParaRPr lang="en-IN" dirty="0"/>
          </a:p>
        </p:txBody>
      </p:sp>
      <p:sp>
        <p:nvSpPr>
          <p:cNvPr id="3" name="Content Placeholder 2"/>
          <p:cNvSpPr>
            <a:spLocks noGrp="1"/>
          </p:cNvSpPr>
          <p:nvPr>
            <p:ph idx="1"/>
          </p:nvPr>
        </p:nvSpPr>
        <p:spPr/>
        <p:txBody>
          <a:bodyPr>
            <a:normAutofit/>
          </a:bodyPr>
          <a:lstStyle/>
          <a:p>
            <a:r>
              <a:rPr lang="en-IN" sz="1600" dirty="0"/>
              <a:t>Difficulty in running or walking.</a:t>
            </a:r>
          </a:p>
          <a:p>
            <a:r>
              <a:rPr lang="en-IN" sz="1600" dirty="0"/>
              <a:t>pain that originates in the back and travels down one of the lower extremities.</a:t>
            </a:r>
          </a:p>
          <a:p>
            <a:r>
              <a:rPr lang="en-IN" sz="1600" dirty="0"/>
              <a:t>There is a sharp pain in your lower back, or in some cases, buttocks.</a:t>
            </a:r>
          </a:p>
          <a:p>
            <a:r>
              <a:rPr lang="en-IN" sz="1600" dirty="0"/>
              <a:t>One or occasionally both of the legs experience weakness.</a:t>
            </a:r>
          </a:p>
          <a:p>
            <a:r>
              <a:rPr lang="en-IN" sz="1600" dirty="0"/>
              <a:t>Painful symptoms are agitated when  move a certain way, such as twisting the torso.</a:t>
            </a:r>
          </a:p>
          <a:p>
            <a:r>
              <a:rPr lang="en-IN" sz="1600" dirty="0"/>
              <a:t>Noticeable </a:t>
            </a:r>
            <a:r>
              <a:rPr lang="en-IN" sz="1600" dirty="0" err="1"/>
              <a:t>lordosis</a:t>
            </a:r>
            <a:r>
              <a:rPr lang="en-IN" sz="1600" dirty="0"/>
              <a:t>  appears in the lower back.</a:t>
            </a:r>
          </a:p>
          <a:p>
            <a:pPr>
              <a:lnSpc>
                <a:spcPct val="150000"/>
              </a:lnSpc>
            </a:pPr>
            <a:endParaRPr lang="en-IN" sz="1600" dirty="0"/>
          </a:p>
        </p:txBody>
      </p:sp>
    </p:spTree>
    <p:extLst>
      <p:ext uri="{BB962C8B-B14F-4D97-AF65-F5344CB8AC3E}">
        <p14:creationId xmlns:p14="http://schemas.microsoft.com/office/powerpoint/2010/main" val="2171439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age1.slideserve.com/1881699/spondylolisthesis1-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48680"/>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201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mage1.slideserve.com/1881699/signs-and-symptoms1-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32656"/>
            <a:ext cx="4485116" cy="33638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mage1.slideserve.com/1881699/signs-and-symptoms-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4628" y="3585945"/>
            <a:ext cx="4248472" cy="318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251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48680"/>
            <a:ext cx="7772400" cy="5806880"/>
          </a:xfrm>
        </p:spPr>
        <p:txBody>
          <a:bodyPr>
            <a:normAutofit/>
          </a:bodyPr>
          <a:lstStyle/>
          <a:p>
            <a:pPr>
              <a:lnSpc>
                <a:spcPct val="150000"/>
              </a:lnSpc>
            </a:pPr>
            <a:r>
              <a:rPr lang="en-IN" sz="1600" dirty="0">
                <a:latin typeface="Comic Sans MS" pitchFamily="66" charset="0"/>
              </a:rPr>
              <a:t>With location classification- Most commonly, this form of classification is used to determine the three subtypes of isthmic </a:t>
            </a:r>
            <a:r>
              <a:rPr lang="en-IN" sz="1600" dirty="0" err="1">
                <a:latin typeface="Comic Sans MS" pitchFamily="66" charset="0"/>
              </a:rPr>
              <a:t>spondylolisthesis</a:t>
            </a:r>
            <a:r>
              <a:rPr lang="en-IN" sz="1600" dirty="0">
                <a:latin typeface="Comic Sans MS" pitchFamily="66" charset="0"/>
              </a:rPr>
              <a:t> (the most common form of the condition). These subtypes are as follows:</a:t>
            </a:r>
          </a:p>
          <a:p>
            <a:pPr>
              <a:lnSpc>
                <a:spcPct val="150000"/>
              </a:lnSpc>
            </a:pPr>
            <a:r>
              <a:rPr lang="en-IN" sz="1600" dirty="0">
                <a:latin typeface="Comic Sans MS" pitchFamily="66" charset="0"/>
              </a:rPr>
              <a:t>Subtype A: pars </a:t>
            </a:r>
            <a:r>
              <a:rPr lang="en-IN" sz="1600" dirty="0" err="1">
                <a:latin typeface="Comic Sans MS" pitchFamily="66" charset="0"/>
              </a:rPr>
              <a:t>interarticularis</a:t>
            </a:r>
            <a:r>
              <a:rPr lang="en-IN" sz="1600" dirty="0">
                <a:latin typeface="Comic Sans MS" pitchFamily="66" charset="0"/>
              </a:rPr>
              <a:t> fatigue fracture</a:t>
            </a:r>
          </a:p>
          <a:p>
            <a:pPr>
              <a:lnSpc>
                <a:spcPct val="150000"/>
              </a:lnSpc>
            </a:pPr>
            <a:r>
              <a:rPr lang="en-IN" sz="1600" dirty="0">
                <a:latin typeface="Comic Sans MS" pitchFamily="66" charset="0"/>
              </a:rPr>
              <a:t>Subtype B: pars </a:t>
            </a:r>
            <a:r>
              <a:rPr lang="en-IN" sz="1600" dirty="0" err="1">
                <a:latin typeface="Comic Sans MS" pitchFamily="66" charset="0"/>
              </a:rPr>
              <a:t>interarticularis</a:t>
            </a:r>
            <a:r>
              <a:rPr lang="en-IN" sz="1600" dirty="0">
                <a:latin typeface="Comic Sans MS" pitchFamily="66" charset="0"/>
              </a:rPr>
              <a:t> elongation as a product of multiple healed stress effects</a:t>
            </a:r>
          </a:p>
          <a:p>
            <a:pPr>
              <a:lnSpc>
                <a:spcPct val="150000"/>
              </a:lnSpc>
            </a:pPr>
            <a:r>
              <a:rPr lang="en-IN" sz="1600" dirty="0">
                <a:latin typeface="Comic Sans MS" pitchFamily="66" charset="0"/>
              </a:rPr>
              <a:t>Subtype C: pars </a:t>
            </a:r>
            <a:r>
              <a:rPr lang="en-IN" sz="1600" dirty="0" err="1">
                <a:latin typeface="Comic Sans MS" pitchFamily="66" charset="0"/>
              </a:rPr>
              <a:t>interarticularis</a:t>
            </a:r>
            <a:r>
              <a:rPr lang="en-IN" sz="1600" dirty="0">
                <a:latin typeface="Comic Sans MS" pitchFamily="66" charset="0"/>
              </a:rPr>
              <a:t> acute fracture</a:t>
            </a:r>
          </a:p>
          <a:p>
            <a:pPr marL="68580" indent="0">
              <a:lnSpc>
                <a:spcPct val="150000"/>
              </a:lnSpc>
              <a:buNone/>
            </a:pPr>
            <a:endParaRPr lang="en-IN" sz="1600" dirty="0">
              <a:latin typeface="Comic Sans MS" pitchFamily="66" charset="0"/>
            </a:endParaRPr>
          </a:p>
        </p:txBody>
      </p:sp>
    </p:spTree>
    <p:extLst>
      <p:ext uri="{BB962C8B-B14F-4D97-AF65-F5344CB8AC3E}">
        <p14:creationId xmlns:p14="http://schemas.microsoft.com/office/powerpoint/2010/main" val="1986409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X-ray taken from the side shows a pars fracture in the fifth lumbar vertebra.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540133"/>
            <a:ext cx="2807593" cy="259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139952" y="980728"/>
            <a:ext cx="4572000" cy="646331"/>
          </a:xfrm>
          <a:prstGeom prst="rect">
            <a:avLst/>
          </a:prstGeom>
        </p:spPr>
        <p:txBody>
          <a:bodyPr>
            <a:spAutoFit/>
          </a:bodyPr>
          <a:lstStyle/>
          <a:p>
            <a:r>
              <a:rPr lang="en-IN" dirty="0"/>
              <a:t>X-ray taken from the side shows a pars fracture in the fifth lumbar vertebra.</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131757"/>
            <a:ext cx="2736304" cy="354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75" y="3861048"/>
            <a:ext cx="34290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056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SURGERIES </a:t>
            </a:r>
          </a:p>
        </p:txBody>
      </p:sp>
      <p:sp>
        <p:nvSpPr>
          <p:cNvPr id="3" name="Content Placeholder 2"/>
          <p:cNvSpPr>
            <a:spLocks noGrp="1"/>
          </p:cNvSpPr>
          <p:nvPr>
            <p:ph idx="1"/>
          </p:nvPr>
        </p:nvSpPr>
        <p:spPr/>
        <p:txBody>
          <a:bodyPr/>
          <a:lstStyle/>
          <a:p>
            <a:r>
              <a:rPr lang="en-IN" dirty="0"/>
              <a:t> Pars repair</a:t>
            </a:r>
          </a:p>
          <a:p>
            <a:r>
              <a:rPr lang="en-IN" dirty="0"/>
              <a:t> Spinal decompression</a:t>
            </a:r>
          </a:p>
          <a:p>
            <a:r>
              <a:rPr lang="en-IN" dirty="0"/>
              <a:t> Spinal fusion </a:t>
            </a:r>
          </a:p>
        </p:txBody>
      </p:sp>
    </p:spTree>
    <p:extLst>
      <p:ext uri="{BB962C8B-B14F-4D97-AF65-F5344CB8AC3E}">
        <p14:creationId xmlns:p14="http://schemas.microsoft.com/office/powerpoint/2010/main" val="781672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PHYSIOTHERAPY MANAGEMENT </a:t>
            </a:r>
            <a:endParaRPr lang="en-IN" dirty="0"/>
          </a:p>
        </p:txBody>
      </p:sp>
      <p:sp>
        <p:nvSpPr>
          <p:cNvPr id="3" name="Content Placeholder 2"/>
          <p:cNvSpPr>
            <a:spLocks noGrp="1"/>
          </p:cNvSpPr>
          <p:nvPr>
            <p:ph idx="1"/>
          </p:nvPr>
        </p:nvSpPr>
        <p:spPr>
          <a:xfrm>
            <a:off x="914400" y="1412776"/>
            <a:ext cx="7906072" cy="5040560"/>
          </a:xfrm>
        </p:spPr>
        <p:txBody>
          <a:bodyPr>
            <a:normAutofit fontScale="92500" lnSpcReduction="10000"/>
          </a:bodyPr>
          <a:lstStyle/>
          <a:p>
            <a:pPr marL="68580" indent="0">
              <a:buNone/>
            </a:pPr>
            <a:r>
              <a:rPr lang="en-US" sz="2000" dirty="0">
                <a:latin typeface="Comic Sans MS" pitchFamily="66" charset="0"/>
              </a:rPr>
              <a:t>SHORT TERM GOALS </a:t>
            </a:r>
          </a:p>
          <a:p>
            <a:r>
              <a:rPr lang="en-US" sz="2000" dirty="0">
                <a:latin typeface="Comic Sans MS" pitchFamily="66" charset="0"/>
              </a:rPr>
              <a:t>Patient education  </a:t>
            </a:r>
          </a:p>
          <a:p>
            <a:r>
              <a:rPr lang="en-US" sz="2000" dirty="0">
                <a:latin typeface="Comic Sans MS" pitchFamily="66" charset="0"/>
              </a:rPr>
              <a:t> To improve posture</a:t>
            </a:r>
          </a:p>
          <a:p>
            <a:r>
              <a:rPr lang="en-US" sz="2000" dirty="0">
                <a:latin typeface="Comic Sans MS" pitchFamily="66" charset="0"/>
              </a:rPr>
              <a:t>  </a:t>
            </a:r>
            <a:r>
              <a:rPr lang="en-IN" sz="2000" dirty="0"/>
              <a:t>Pain control </a:t>
            </a:r>
          </a:p>
          <a:p>
            <a:r>
              <a:rPr lang="en-IN" sz="2000" dirty="0"/>
              <a:t> Healing when possible </a:t>
            </a:r>
          </a:p>
          <a:p>
            <a:r>
              <a:rPr lang="en-IN" sz="2000" dirty="0"/>
              <a:t> Restoration of normal function including return to sports</a:t>
            </a:r>
            <a:endParaRPr lang="en-US" sz="2000" dirty="0">
              <a:latin typeface="Comic Sans MS" pitchFamily="66" charset="0"/>
            </a:endParaRPr>
          </a:p>
          <a:p>
            <a:r>
              <a:rPr lang="en-US" sz="2000" dirty="0">
                <a:latin typeface="Comic Sans MS" pitchFamily="66" charset="0"/>
              </a:rPr>
              <a:t> To improve strength </a:t>
            </a:r>
          </a:p>
          <a:p>
            <a:r>
              <a:rPr lang="en-US" sz="2000" dirty="0">
                <a:latin typeface="Comic Sans MS" pitchFamily="66" charset="0"/>
              </a:rPr>
              <a:t> To improve stability</a:t>
            </a:r>
          </a:p>
          <a:p>
            <a:r>
              <a:rPr lang="en-US" sz="2000" dirty="0">
                <a:latin typeface="Comic Sans MS" pitchFamily="66" charset="0"/>
              </a:rPr>
              <a:t> To improve </a:t>
            </a:r>
            <a:r>
              <a:rPr lang="en-US" sz="2000" dirty="0" err="1">
                <a:latin typeface="Comic Sans MS" pitchFamily="66" charset="0"/>
              </a:rPr>
              <a:t>flrxibility</a:t>
            </a:r>
            <a:r>
              <a:rPr lang="en-US" sz="2000" dirty="0">
                <a:latin typeface="Comic Sans MS" pitchFamily="66" charset="0"/>
              </a:rPr>
              <a:t> </a:t>
            </a:r>
          </a:p>
          <a:p>
            <a:pPr marL="68580" indent="0">
              <a:buNone/>
            </a:pPr>
            <a:r>
              <a:rPr lang="en-US" sz="2000" dirty="0">
                <a:latin typeface="Comic Sans MS" pitchFamily="66" charset="0"/>
              </a:rPr>
              <a:t>LONG TERM GOALS </a:t>
            </a:r>
          </a:p>
          <a:p>
            <a:r>
              <a:rPr lang="en-US" sz="2000" dirty="0">
                <a:latin typeface="Comic Sans MS" pitchFamily="66" charset="0"/>
              </a:rPr>
              <a:t> To </a:t>
            </a:r>
            <a:r>
              <a:rPr lang="en-US" sz="2000" dirty="0" err="1">
                <a:latin typeface="Comic Sans MS" pitchFamily="66" charset="0"/>
              </a:rPr>
              <a:t>maintainance</a:t>
            </a:r>
            <a:r>
              <a:rPr lang="en-US" sz="2000" dirty="0">
                <a:latin typeface="Comic Sans MS" pitchFamily="66" charset="0"/>
              </a:rPr>
              <a:t> strength </a:t>
            </a:r>
          </a:p>
          <a:p>
            <a:r>
              <a:rPr lang="en-US" sz="2000" dirty="0">
                <a:latin typeface="Comic Sans MS" pitchFamily="66" charset="0"/>
              </a:rPr>
              <a:t> To maintain stability </a:t>
            </a:r>
          </a:p>
          <a:p>
            <a:pPr marL="68580" indent="0">
              <a:buNone/>
            </a:pPr>
            <a:endParaRPr lang="en-US" sz="2000" dirty="0">
              <a:latin typeface="Comic Sans MS" pitchFamily="66" charset="0"/>
            </a:endParaRPr>
          </a:p>
          <a:p>
            <a:pPr marL="68580" indent="0">
              <a:buNone/>
            </a:pPr>
            <a:r>
              <a:rPr lang="en-US" dirty="0"/>
              <a:t> </a:t>
            </a:r>
            <a:endParaRPr lang="en-IN" dirty="0"/>
          </a:p>
        </p:txBody>
      </p:sp>
    </p:spTree>
    <p:extLst>
      <p:ext uri="{BB962C8B-B14F-4D97-AF65-F5344CB8AC3E}">
        <p14:creationId xmlns:p14="http://schemas.microsoft.com/office/powerpoint/2010/main" val="63720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60648"/>
            <a:ext cx="7931224" cy="6336704"/>
          </a:xfrm>
        </p:spPr>
        <p:txBody>
          <a:bodyPr>
            <a:normAutofit/>
          </a:bodyPr>
          <a:lstStyle/>
          <a:p>
            <a:pPr>
              <a:lnSpc>
                <a:spcPct val="150000"/>
              </a:lnSpc>
            </a:pPr>
            <a:r>
              <a:rPr lang="en-US" sz="1600" dirty="0">
                <a:latin typeface="Comic Sans MS" pitchFamily="66" charset="0"/>
              </a:rPr>
              <a:t> SPONDYLISTHESIS</a:t>
            </a:r>
          </a:p>
          <a:p>
            <a:pPr marL="68580" indent="0">
              <a:lnSpc>
                <a:spcPct val="150000"/>
              </a:lnSpc>
              <a:buNone/>
            </a:pPr>
            <a:r>
              <a:rPr lang="en-US" sz="1600" dirty="0">
                <a:latin typeface="Comic Sans MS" pitchFamily="66" charset="0"/>
              </a:rPr>
              <a:t>     </a:t>
            </a:r>
            <a:r>
              <a:rPr lang="en-US" sz="1600" dirty="0" err="1">
                <a:latin typeface="Comic Sans MS" pitchFamily="66" charset="0"/>
              </a:rPr>
              <a:t>Spondy</a:t>
            </a:r>
            <a:r>
              <a:rPr lang="en-US" sz="1600" dirty="0">
                <a:latin typeface="Comic Sans MS" pitchFamily="66" charset="0"/>
              </a:rPr>
              <a:t>- spine</a:t>
            </a:r>
          </a:p>
          <a:p>
            <a:pPr marL="68580" indent="0">
              <a:lnSpc>
                <a:spcPct val="150000"/>
              </a:lnSpc>
              <a:buNone/>
            </a:pPr>
            <a:r>
              <a:rPr lang="en-US" sz="1600" dirty="0">
                <a:latin typeface="Comic Sans MS" pitchFamily="66" charset="0"/>
              </a:rPr>
              <a:t>     </a:t>
            </a:r>
            <a:r>
              <a:rPr lang="en-US" sz="1600" dirty="0" err="1">
                <a:latin typeface="Comic Sans MS" pitchFamily="66" charset="0"/>
              </a:rPr>
              <a:t>Listhesis</a:t>
            </a:r>
            <a:r>
              <a:rPr lang="en-US" sz="1600" dirty="0">
                <a:latin typeface="Comic Sans MS" pitchFamily="66" charset="0"/>
              </a:rPr>
              <a:t>- to slip </a:t>
            </a:r>
          </a:p>
          <a:p>
            <a:pPr marL="68580" indent="0">
              <a:lnSpc>
                <a:spcPct val="150000"/>
              </a:lnSpc>
              <a:buNone/>
            </a:pPr>
            <a:endParaRPr lang="en-US" sz="1600" dirty="0">
              <a:latin typeface="Comic Sans MS" pitchFamily="66" charset="0"/>
            </a:endParaRPr>
          </a:p>
          <a:p>
            <a:pPr>
              <a:lnSpc>
                <a:spcPct val="150000"/>
              </a:lnSpc>
            </a:pPr>
            <a:r>
              <a:rPr lang="en-US" sz="1600" dirty="0">
                <a:latin typeface="Comic Sans MS" pitchFamily="66" charset="0"/>
              </a:rPr>
              <a:t> Definition- </a:t>
            </a:r>
            <a:r>
              <a:rPr lang="en-IN" sz="1600" dirty="0" err="1">
                <a:latin typeface="Comic Sans MS" pitchFamily="66" charset="0"/>
              </a:rPr>
              <a:t>Spondylolisthesis</a:t>
            </a:r>
            <a:r>
              <a:rPr lang="en-IN" sz="1600" dirty="0">
                <a:latin typeface="Comic Sans MS" pitchFamily="66" charset="0"/>
              </a:rPr>
              <a:t> is the slippage of one vertebral body with respect to the adjacent vertebral body causing mechanical or radicular symptoms or pain.</a:t>
            </a:r>
          </a:p>
          <a:p>
            <a:pPr>
              <a:lnSpc>
                <a:spcPct val="150000"/>
              </a:lnSpc>
            </a:pPr>
            <a:r>
              <a:rPr lang="en-US" sz="1600" dirty="0">
                <a:latin typeface="Comic Sans MS" pitchFamily="66" charset="0"/>
              </a:rPr>
              <a:t> </a:t>
            </a:r>
            <a:r>
              <a:rPr lang="en-IN" sz="1600" dirty="0" err="1">
                <a:latin typeface="Comic Sans MS" pitchFamily="66" charset="0"/>
              </a:rPr>
              <a:t>Spondylolisthesis</a:t>
            </a:r>
            <a:r>
              <a:rPr lang="en-IN" sz="1600" dirty="0">
                <a:latin typeface="Comic Sans MS" pitchFamily="66" charset="0"/>
              </a:rPr>
              <a:t> most commonly occurs in the lower lumbar spine but can also occur in the  cervical spine</a:t>
            </a:r>
            <a:r>
              <a:rPr lang="en-IN" sz="1600" dirty="0"/>
              <a:t> </a:t>
            </a:r>
          </a:p>
          <a:p>
            <a:pPr>
              <a:lnSpc>
                <a:spcPct val="150000"/>
              </a:lnSpc>
            </a:pPr>
            <a:r>
              <a:rPr lang="en-US" sz="1600" dirty="0">
                <a:latin typeface="Comic Sans MS" pitchFamily="66" charset="0"/>
              </a:rPr>
              <a:t> </a:t>
            </a:r>
            <a:endParaRPr lang="en-IN" sz="1600" dirty="0">
              <a:latin typeface="Comic Sans MS" pitchFamily="66" charset="0"/>
            </a:endParaRPr>
          </a:p>
        </p:txBody>
      </p:sp>
    </p:spTree>
    <p:extLst>
      <p:ext uri="{BB962C8B-B14F-4D97-AF65-F5344CB8AC3E}">
        <p14:creationId xmlns:p14="http://schemas.microsoft.com/office/powerpoint/2010/main" val="4282066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32656"/>
            <a:ext cx="7772400" cy="6264696"/>
          </a:xfrm>
        </p:spPr>
        <p:txBody>
          <a:bodyPr>
            <a:normAutofit fontScale="92500" lnSpcReduction="10000"/>
          </a:bodyPr>
          <a:lstStyle/>
          <a:p>
            <a:pPr>
              <a:lnSpc>
                <a:spcPct val="150000"/>
              </a:lnSpc>
            </a:pPr>
            <a:r>
              <a:rPr lang="en-US" sz="1600" dirty="0">
                <a:latin typeface="Comic Sans MS" pitchFamily="66" charset="0"/>
              </a:rPr>
              <a:t> Thermotherapy – SWD and ultrasound </a:t>
            </a:r>
          </a:p>
          <a:p>
            <a:pPr>
              <a:lnSpc>
                <a:spcPct val="150000"/>
              </a:lnSpc>
            </a:pPr>
            <a:r>
              <a:rPr lang="en-US" sz="1600" dirty="0">
                <a:latin typeface="Comic Sans MS" pitchFamily="66" charset="0"/>
              </a:rPr>
              <a:t> Bracing – TLSO</a:t>
            </a:r>
          </a:p>
          <a:p>
            <a:pPr>
              <a:lnSpc>
                <a:spcPct val="150000"/>
              </a:lnSpc>
            </a:pPr>
            <a:r>
              <a:rPr lang="en-US" sz="1600" dirty="0">
                <a:latin typeface="Comic Sans MS" pitchFamily="66" charset="0"/>
              </a:rPr>
              <a:t> Exercises to correct deformity </a:t>
            </a:r>
          </a:p>
          <a:p>
            <a:pPr>
              <a:lnSpc>
                <a:spcPct val="150000"/>
              </a:lnSpc>
            </a:pPr>
            <a:r>
              <a:rPr lang="en-IN" sz="1600" dirty="0">
                <a:latin typeface="Comic Sans MS" pitchFamily="66" charset="0"/>
              </a:rPr>
              <a:t>Isometric and isotonic exercises beneficial for strengthening of the main muscles of the trunk, which stabilize the spine. These techniques may also play a role in pain reduction</a:t>
            </a:r>
          </a:p>
          <a:p>
            <a:pPr>
              <a:lnSpc>
                <a:spcPct val="150000"/>
              </a:lnSpc>
            </a:pPr>
            <a:r>
              <a:rPr lang="en-IN" sz="1600" dirty="0">
                <a:latin typeface="Comic Sans MS" pitchFamily="66" charset="0"/>
              </a:rPr>
              <a:t>Core stability exercises useful in reducing pain and disability in chronic low back pain in patient with </a:t>
            </a:r>
            <a:r>
              <a:rPr lang="en-IN" sz="1600" dirty="0" err="1">
                <a:latin typeface="Comic Sans MS" pitchFamily="66" charset="0"/>
              </a:rPr>
              <a:t>spondylolisthesis</a:t>
            </a:r>
            <a:endParaRPr lang="en-IN" sz="1600" dirty="0">
              <a:latin typeface="Comic Sans MS" pitchFamily="66" charset="0"/>
            </a:endParaRPr>
          </a:p>
          <a:p>
            <a:pPr>
              <a:lnSpc>
                <a:spcPct val="150000"/>
              </a:lnSpc>
            </a:pPr>
            <a:r>
              <a:rPr lang="en-IN" sz="1600" dirty="0">
                <a:latin typeface="Comic Sans MS" pitchFamily="66" charset="0"/>
              </a:rPr>
              <a:t>Movements in closed-chain-kinetics, </a:t>
            </a:r>
            <a:r>
              <a:rPr lang="en-IN" sz="1600" dirty="0" err="1">
                <a:latin typeface="Comic Sans MS" pitchFamily="66" charset="0"/>
              </a:rPr>
              <a:t>antilordotic</a:t>
            </a:r>
            <a:r>
              <a:rPr lang="en-IN" sz="1600" dirty="0">
                <a:latin typeface="Comic Sans MS" pitchFamily="66" charset="0"/>
              </a:rPr>
              <a:t> movement patterns of the spine, elastic band exercises in the lying position</a:t>
            </a:r>
          </a:p>
          <a:p>
            <a:pPr>
              <a:lnSpc>
                <a:spcPct val="150000"/>
              </a:lnSpc>
            </a:pPr>
            <a:r>
              <a:rPr lang="en-IN" sz="1600" dirty="0">
                <a:latin typeface="Comic Sans MS" pitchFamily="66" charset="0"/>
              </a:rPr>
              <a:t>Gait training</a:t>
            </a:r>
          </a:p>
          <a:p>
            <a:pPr>
              <a:lnSpc>
                <a:spcPct val="150000"/>
              </a:lnSpc>
            </a:pPr>
            <a:r>
              <a:rPr lang="en-US" sz="1600" dirty="0">
                <a:latin typeface="Comic Sans MS" pitchFamily="66" charset="0"/>
              </a:rPr>
              <a:t> </a:t>
            </a:r>
            <a:r>
              <a:rPr lang="en-IN" sz="1600" dirty="0">
                <a:latin typeface="Comic Sans MS" pitchFamily="66" charset="0"/>
              </a:rPr>
              <a:t>Stretching and strengthening exercises, objective of stretching and strengthening is to decrease the extension forces on the lumbar spine, due to agonist muscle tightness, antagonist weakness, or both, which may result in decreased lumbar </a:t>
            </a:r>
            <a:r>
              <a:rPr lang="en-IN" sz="1600" dirty="0" err="1">
                <a:latin typeface="Comic Sans MS" pitchFamily="66" charset="0"/>
              </a:rPr>
              <a:t>lordosis.In</a:t>
            </a:r>
            <a:r>
              <a:rPr lang="en-IN" sz="1600" dirty="0">
                <a:latin typeface="Comic Sans MS" pitchFamily="66" charset="0"/>
              </a:rPr>
              <a:t> order to improve the patient’s mobility stretching exercises of the hamstrings, hip flexors and lumbar </a:t>
            </a:r>
            <a:r>
              <a:rPr lang="en-IN" sz="1600" dirty="0" err="1">
                <a:latin typeface="Comic Sans MS" pitchFamily="66" charset="0"/>
              </a:rPr>
              <a:t>paraspinal</a:t>
            </a:r>
            <a:r>
              <a:rPr lang="en-IN" sz="1600" dirty="0">
                <a:latin typeface="Comic Sans MS" pitchFamily="66" charset="0"/>
              </a:rPr>
              <a:t> muscles are important.</a:t>
            </a:r>
          </a:p>
        </p:txBody>
      </p:sp>
    </p:spTree>
    <p:extLst>
      <p:ext uri="{BB962C8B-B14F-4D97-AF65-F5344CB8AC3E}">
        <p14:creationId xmlns:p14="http://schemas.microsoft.com/office/powerpoint/2010/main" val="4161539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32656"/>
            <a:ext cx="7772400" cy="6022904"/>
          </a:xfrm>
        </p:spPr>
        <p:txBody>
          <a:bodyPr>
            <a:normAutofit fontScale="92500" lnSpcReduction="10000"/>
          </a:bodyPr>
          <a:lstStyle/>
          <a:p>
            <a:pPr marL="68580" indent="0">
              <a:lnSpc>
                <a:spcPct val="150000"/>
              </a:lnSpc>
              <a:buNone/>
            </a:pPr>
            <a:r>
              <a:rPr lang="en-IN" sz="1600" dirty="0">
                <a:latin typeface="Comic Sans MS" pitchFamily="66" charset="0"/>
              </a:rPr>
              <a:t>Balance training including - </a:t>
            </a:r>
            <a:r>
              <a:rPr lang="en-IN" sz="1600" dirty="0" err="1">
                <a:latin typeface="Comic Sans MS" pitchFamily="66" charset="0"/>
              </a:rPr>
              <a:t>Sensomotoric</a:t>
            </a:r>
            <a:r>
              <a:rPr lang="en-IN" sz="1600" dirty="0">
                <a:latin typeface="Comic Sans MS" pitchFamily="66" charset="0"/>
              </a:rPr>
              <a:t> training on unstable devices, walking in all variations, coordinative skills</a:t>
            </a:r>
          </a:p>
          <a:p>
            <a:pPr>
              <a:lnSpc>
                <a:spcPct val="150000"/>
              </a:lnSpc>
            </a:pPr>
            <a:r>
              <a:rPr lang="en-IN" sz="1600" dirty="0">
                <a:latin typeface="Comic Sans MS" pitchFamily="66" charset="0"/>
              </a:rPr>
              <a:t>  Hydrotherapy</a:t>
            </a:r>
          </a:p>
          <a:p>
            <a:pPr>
              <a:lnSpc>
                <a:spcPct val="150000"/>
              </a:lnSpc>
            </a:pPr>
            <a:r>
              <a:rPr lang="en-IN" sz="1600" dirty="0">
                <a:latin typeface="Comic Sans MS" pitchFamily="66" charset="0"/>
              </a:rPr>
              <a:t>Endurance training of muscles, effective for chronic low back pain</a:t>
            </a:r>
          </a:p>
          <a:p>
            <a:pPr>
              <a:lnSpc>
                <a:spcPct val="150000"/>
              </a:lnSpc>
            </a:pPr>
            <a:r>
              <a:rPr lang="en-US" sz="1600" dirty="0">
                <a:latin typeface="Comic Sans MS" pitchFamily="66" charset="0"/>
              </a:rPr>
              <a:t> </a:t>
            </a:r>
            <a:r>
              <a:rPr lang="en-IN" sz="1600" dirty="0">
                <a:latin typeface="Comic Sans MS" pitchFamily="66" charset="0"/>
              </a:rPr>
              <a:t>Cardiovascular exercise - Athletes with </a:t>
            </a:r>
            <a:r>
              <a:rPr lang="en-IN" sz="1600" dirty="0" err="1">
                <a:latin typeface="Comic Sans MS" pitchFamily="66" charset="0"/>
              </a:rPr>
              <a:t>spondylolysis</a:t>
            </a:r>
            <a:r>
              <a:rPr lang="en-IN" sz="1600" dirty="0">
                <a:latin typeface="Comic Sans MS" pitchFamily="66" charset="0"/>
              </a:rPr>
              <a:t> and first-degree </a:t>
            </a:r>
            <a:r>
              <a:rPr lang="en-IN" sz="1600" dirty="0" err="1">
                <a:latin typeface="Comic Sans MS" pitchFamily="66" charset="0"/>
              </a:rPr>
              <a:t>spondylolisthesis</a:t>
            </a:r>
            <a:r>
              <a:rPr lang="en-IN" sz="1600" dirty="0">
                <a:latin typeface="Comic Sans MS" pitchFamily="66" charset="0"/>
              </a:rPr>
              <a:t> can take part in all sports activities. However, attention should be given to those kinds of sport where recurring trauma resulting from repeated flexion, hyperextension and twisting is usually undertaken (e.g. gymnastics, aerobics, swimming in the dolphin technique). Athletes with a grade 2, 3 or 4 can also participate in all the sport activities but have to do this with a special and individually adapted </a:t>
            </a:r>
            <a:r>
              <a:rPr lang="en-IN" sz="1600" dirty="0" err="1">
                <a:latin typeface="Comic Sans MS" pitchFamily="66" charset="0"/>
              </a:rPr>
              <a:t>directive.Low</a:t>
            </a:r>
            <a:r>
              <a:rPr lang="en-IN" sz="1600" dirty="0">
                <a:latin typeface="Comic Sans MS" pitchFamily="66" charset="0"/>
              </a:rPr>
              <a:t> aerobic impact sports are highly recommended. Sports that certainly can be practiced are walking, swimming and cross-training. Although these activities will not improve the shift, these sports are a good alternative for cardiovascular exercises. Impact sports like running should not be done in order to avoid wear. The adolescent athlete or manual </a:t>
            </a:r>
            <a:r>
              <a:rPr lang="en-IN" sz="1600" dirty="0" err="1">
                <a:latin typeface="Comic Sans MS" pitchFamily="66" charset="0"/>
              </a:rPr>
              <a:t>laborer</a:t>
            </a:r>
            <a:r>
              <a:rPr lang="en-IN" sz="1600" dirty="0">
                <a:latin typeface="Comic Sans MS" pitchFamily="66" charset="0"/>
              </a:rPr>
              <a:t> should avoid hyperextension and/or contact sports.</a:t>
            </a:r>
          </a:p>
          <a:p>
            <a:br>
              <a:rPr lang="en-IN" sz="1600" dirty="0"/>
            </a:br>
            <a:endParaRPr lang="en-IN" sz="1600" dirty="0">
              <a:latin typeface="Comic Sans MS" pitchFamily="66" charset="0"/>
            </a:endParaRPr>
          </a:p>
        </p:txBody>
      </p:sp>
    </p:spTree>
    <p:extLst>
      <p:ext uri="{BB962C8B-B14F-4D97-AF65-F5344CB8AC3E}">
        <p14:creationId xmlns:p14="http://schemas.microsoft.com/office/powerpoint/2010/main" val="3193732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32656"/>
            <a:ext cx="311467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44008" y="332656"/>
            <a:ext cx="316835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Strenghthening</a:t>
            </a:r>
            <a:r>
              <a:rPr lang="en-US" dirty="0"/>
              <a:t> of deep abdominal muscles </a:t>
            </a:r>
            <a:endParaRPr lang="en-IN" dirty="0"/>
          </a:p>
        </p:txBody>
      </p:sp>
      <p:sp>
        <p:nvSpPr>
          <p:cNvPr id="3" name="Rectangle 2"/>
          <p:cNvSpPr/>
          <p:nvPr/>
        </p:nvSpPr>
        <p:spPr>
          <a:xfrm>
            <a:off x="3942184" y="1120977"/>
            <a:ext cx="4572000" cy="1200329"/>
          </a:xfrm>
          <a:prstGeom prst="rect">
            <a:avLst/>
          </a:prstGeom>
        </p:spPr>
        <p:txBody>
          <a:bodyPr>
            <a:spAutoFit/>
          </a:bodyPr>
          <a:lstStyle/>
          <a:p>
            <a:r>
              <a:rPr lang="en-IN" dirty="0"/>
              <a:t>Alternating legs, with leg extension while exhaling, maintaining contraction of transverse </a:t>
            </a:r>
            <a:r>
              <a:rPr lang="en-IN" dirty="0" err="1"/>
              <a:t>abdominis</a:t>
            </a:r>
            <a:r>
              <a:rPr lang="en-IN" dirty="0"/>
              <a:t>, paravertebral and pelvic floor muscles</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739" y="2528887"/>
            <a:ext cx="31623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04048" y="2852936"/>
            <a:ext cx="208823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stability </a:t>
            </a:r>
            <a:endParaRPr lang="en-IN"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889" y="4941168"/>
            <a:ext cx="31051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04048" y="5301208"/>
            <a:ext cx="302433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Stretching of erector </a:t>
            </a:r>
            <a:r>
              <a:rPr lang="en-US" dirty="0" err="1"/>
              <a:t>spinae</a:t>
            </a:r>
            <a:r>
              <a:rPr lang="en-US" dirty="0"/>
              <a:t> muscle </a:t>
            </a:r>
            <a:endParaRPr lang="en-IN" dirty="0"/>
          </a:p>
        </p:txBody>
      </p:sp>
    </p:spTree>
    <p:extLst>
      <p:ext uri="{BB962C8B-B14F-4D97-AF65-F5344CB8AC3E}">
        <p14:creationId xmlns:p14="http://schemas.microsoft.com/office/powerpoint/2010/main" val="274039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395413"/>
            <a:ext cx="594360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545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1553" y="260648"/>
            <a:ext cx="6413500"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768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346214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age1.slideserve.com/1881699/treatment-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764704"/>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069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548680"/>
            <a:ext cx="3093524" cy="3026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9233" y="692696"/>
            <a:ext cx="3645024" cy="182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9233" y="3068960"/>
            <a:ext cx="3160324" cy="158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4643117"/>
            <a:ext cx="3626233" cy="1813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1845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60648"/>
            <a:ext cx="7772400" cy="6094912"/>
          </a:xfrm>
        </p:spPr>
        <p:txBody>
          <a:bodyPr>
            <a:normAutofit/>
          </a:bodyPr>
          <a:lstStyle/>
          <a:p>
            <a:r>
              <a:rPr lang="en-US" sz="1600" dirty="0">
                <a:latin typeface="Times New Roman" pitchFamily="18" charset="0"/>
                <a:cs typeface="Times New Roman" pitchFamily="18" charset="0"/>
              </a:rPr>
              <a:t>A Home Exercise Program must include exercises that: - Correct an abnormal anterior pelvic tilt. - Stretch tight lower back muscles to relieve pain. - Strengthen deep core muscles to stabilize your lumbar spine.</a:t>
            </a:r>
          </a:p>
          <a:p>
            <a:r>
              <a:rPr lang="en-US" sz="1600" dirty="0">
                <a:latin typeface="Times New Roman" pitchFamily="18" charset="0"/>
                <a:cs typeface="Times New Roman" pitchFamily="18" charset="0"/>
              </a:rPr>
              <a:t> PELVIC CLOCK STRETCHES </a:t>
            </a:r>
          </a:p>
          <a:p>
            <a:pPr>
              <a:buNone/>
            </a:pPr>
            <a:r>
              <a:rPr lang="en-US" sz="1600" dirty="0">
                <a:latin typeface="Times New Roman" pitchFamily="18" charset="0"/>
                <a:cs typeface="Times New Roman" pitchFamily="18" charset="0"/>
              </a:rPr>
              <a:t> 1. Knee to chest stretch</a:t>
            </a:r>
          </a:p>
          <a:p>
            <a:pPr>
              <a:buNone/>
            </a:pPr>
            <a:r>
              <a:rPr lang="en-US" sz="1600" dirty="0">
                <a:latin typeface="Times New Roman" pitchFamily="18" charset="0"/>
                <a:cs typeface="Times New Roman" pitchFamily="18" charset="0"/>
              </a:rPr>
              <a:t> 2. </a:t>
            </a:r>
            <a:r>
              <a:rPr lang="en-US" sz="1600" dirty="0"/>
              <a:t>Exercise “12 HOLD” EXHALE and tilt your pelvis back toward the 12 o’clock marker, in the direction of your head. HOLD this position for five seconds without breathing. Press both QL muscles against the floor. INHALE and return to neutral position. REPEAT 10 times.</a:t>
            </a:r>
          </a:p>
          <a:p>
            <a:pPr>
              <a:buNone/>
            </a:pPr>
            <a:r>
              <a:rPr lang="en-US" sz="1600" dirty="0">
                <a:latin typeface="Times New Roman" pitchFamily="18" charset="0"/>
                <a:cs typeface="Times New Roman" pitchFamily="18" charset="0"/>
              </a:rPr>
              <a:t>3.</a:t>
            </a:r>
            <a:r>
              <a:rPr lang="en-US" sz="1600" dirty="0"/>
              <a:t> “Clockwise &amp; Counterclockwise”  -Clockwise rotation follows the 12-3-6-9 pattern. Counterclockwise rotation follows the 12-9-6-3 pattern. Imagine that the axis of the rotation extends from your navel through the center of the device. Then move your pelvis and hips in a circular direction around that center of rotation. Repeat 10 times.</a:t>
            </a:r>
          </a:p>
          <a:p>
            <a:pPr>
              <a:buFont typeface="Wingdings" pitchFamily="2" charset="2"/>
              <a:buChar char="§"/>
            </a:pPr>
            <a:r>
              <a:rPr lang="en-US" sz="1600" dirty="0">
                <a:latin typeface="Times New Roman" pitchFamily="18" charset="0"/>
                <a:cs typeface="Times New Roman" pitchFamily="18" charset="0"/>
              </a:rPr>
              <a:t> CORE STABILITY EXERCISES-   </a:t>
            </a:r>
            <a:r>
              <a:rPr lang="en-US" sz="1600" dirty="0"/>
              <a:t>Arms Up</a:t>
            </a:r>
            <a:r>
              <a:rPr lang="en-US" sz="1600" dirty="0">
                <a:latin typeface="Times New Roman" pitchFamily="18" charset="0"/>
                <a:cs typeface="Times New Roman" pitchFamily="18" charset="0"/>
              </a:rPr>
              <a:t>, </a:t>
            </a:r>
            <a:r>
              <a:rPr lang="en-US" sz="1600" dirty="0"/>
              <a:t>Balance on Heels, Balance on One Heel, Dead Bug, Dead Bug Moving Legs.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I Active Rest Weeks: 0-6 weeks</a:t>
            </a:r>
          </a:p>
        </p:txBody>
      </p:sp>
      <p:sp>
        <p:nvSpPr>
          <p:cNvPr id="3" name="Content Placeholder 2"/>
          <p:cNvSpPr>
            <a:spLocks noGrp="1"/>
          </p:cNvSpPr>
          <p:nvPr>
            <p:ph idx="1"/>
          </p:nvPr>
        </p:nvSpPr>
        <p:spPr/>
        <p:txBody>
          <a:bodyPr>
            <a:normAutofit fontScale="55000" lnSpcReduction="20000"/>
          </a:bodyPr>
          <a:lstStyle/>
          <a:p>
            <a:r>
              <a:rPr lang="en-US" dirty="0"/>
              <a:t>Immobilization (usually determined by physician) </a:t>
            </a:r>
          </a:p>
          <a:p>
            <a:r>
              <a:rPr lang="en-US" dirty="0"/>
              <a:t>                Bracing is recommended if patient is experiencing pain with activities of daily living o</a:t>
            </a:r>
          </a:p>
          <a:p>
            <a:r>
              <a:rPr lang="en-US" dirty="0"/>
              <a:t>             If patient only has pain with higher level and/or sporting activities they may not require bracing </a:t>
            </a:r>
          </a:p>
          <a:p>
            <a:pPr>
              <a:buFont typeface="Wingdings" pitchFamily="2" charset="2"/>
              <a:buChar char="§"/>
            </a:pPr>
            <a:r>
              <a:rPr lang="en-US" dirty="0"/>
              <a:t>Specific Instructions: avoid loading the spine, lumbar extended positions </a:t>
            </a:r>
          </a:p>
          <a:p>
            <a:pPr>
              <a:buFont typeface="Wingdings" pitchFamily="2" charset="2"/>
              <a:buChar char="§"/>
            </a:pPr>
            <a:r>
              <a:rPr lang="en-US" dirty="0"/>
              <a:t> Treatments: Modalities as indicated: ultrasound, electrical stimulation, heat, ice to control pain ROM/flexibility (encourage decreased lumbar stress during extension movement): </a:t>
            </a:r>
          </a:p>
          <a:p>
            <a:pPr>
              <a:buNone/>
            </a:pPr>
            <a:r>
              <a:rPr lang="en-US" dirty="0"/>
              <a:t>o Shoulder flexion and </a:t>
            </a:r>
            <a:r>
              <a:rPr lang="en-US" dirty="0" err="1"/>
              <a:t>latissimus</a:t>
            </a:r>
            <a:r>
              <a:rPr lang="en-US" dirty="0"/>
              <a:t> </a:t>
            </a:r>
            <a:r>
              <a:rPr lang="en-US" dirty="0" err="1"/>
              <a:t>dorsi</a:t>
            </a:r>
            <a:r>
              <a:rPr lang="en-US" dirty="0"/>
              <a:t> stretching </a:t>
            </a:r>
          </a:p>
          <a:p>
            <a:pPr>
              <a:buNone/>
            </a:pPr>
            <a:r>
              <a:rPr lang="en-US" dirty="0"/>
              <a:t>o Hip flexor stretching </a:t>
            </a:r>
          </a:p>
          <a:p>
            <a:pPr>
              <a:buNone/>
            </a:pPr>
            <a:r>
              <a:rPr lang="en-US" dirty="0"/>
              <a:t>o Hamstring stretching </a:t>
            </a:r>
          </a:p>
          <a:p>
            <a:pPr>
              <a:buNone/>
            </a:pPr>
            <a:r>
              <a:rPr lang="en-US" dirty="0"/>
              <a:t>o Hip rotation stretching </a:t>
            </a:r>
          </a:p>
          <a:p>
            <a:pPr>
              <a:buNone/>
            </a:pPr>
            <a:r>
              <a:rPr lang="en-US" dirty="0"/>
              <a:t>o Thoracic extension mobilization/manipulation and o Side lying clam shell o side lying hip abduction </a:t>
            </a:r>
          </a:p>
          <a:p>
            <a:pPr>
              <a:buNone/>
            </a:pPr>
            <a:r>
              <a:rPr lang="en-US" dirty="0"/>
              <a:t>o Abdominal isometric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tx1"/>
                </a:solidFill>
                <a:latin typeface="Comic Sans MS" pitchFamily="66" charset="0"/>
              </a:rPr>
              <a:t>Pathology</a:t>
            </a:r>
            <a:endParaRPr lang="en-IN" sz="2400" dirty="0">
              <a:solidFill>
                <a:schemeClr val="tx1"/>
              </a:solidFill>
              <a:latin typeface="Comic Sans MS" pitchFamily="66" charset="0"/>
            </a:endParaRPr>
          </a:p>
        </p:txBody>
      </p:sp>
      <p:sp>
        <p:nvSpPr>
          <p:cNvPr id="3" name="Content Placeholder 2"/>
          <p:cNvSpPr>
            <a:spLocks noGrp="1"/>
          </p:cNvSpPr>
          <p:nvPr>
            <p:ph idx="1"/>
          </p:nvPr>
        </p:nvSpPr>
        <p:spPr>
          <a:xfrm>
            <a:off x="914400" y="1124744"/>
            <a:ext cx="7772400" cy="5230816"/>
          </a:xfrm>
        </p:spPr>
        <p:txBody>
          <a:bodyPr/>
          <a:lstStyle/>
          <a:p>
            <a:pPr>
              <a:lnSpc>
                <a:spcPct val="150000"/>
              </a:lnSpc>
            </a:pPr>
            <a:r>
              <a:rPr lang="en-US" dirty="0"/>
              <a:t> </a:t>
            </a:r>
            <a:r>
              <a:rPr lang="en-IN" sz="1600" dirty="0">
                <a:latin typeface="Comic Sans MS" pitchFamily="66" charset="0"/>
              </a:rPr>
              <a:t>This pathology involves</a:t>
            </a:r>
          </a:p>
          <a:p>
            <a:pPr marL="68580" indent="0">
              <a:lnSpc>
                <a:spcPct val="150000"/>
              </a:lnSpc>
              <a:buNone/>
            </a:pPr>
            <a:r>
              <a:rPr lang="en-IN" sz="1600" dirty="0">
                <a:latin typeface="Comic Sans MS" pitchFamily="66" charset="0"/>
              </a:rPr>
              <a:t>                           A fractured pars </a:t>
            </a:r>
            <a:r>
              <a:rPr lang="en-IN" sz="1600" dirty="0" err="1">
                <a:latin typeface="Comic Sans MS" pitchFamily="66" charset="0"/>
              </a:rPr>
              <a:t>interarticularis</a:t>
            </a:r>
            <a:r>
              <a:rPr lang="en-IN" sz="1600" dirty="0">
                <a:latin typeface="Comic Sans MS" pitchFamily="66" charset="0"/>
              </a:rPr>
              <a:t> of the lumbar   vertebrae, also called the isthmus.</a:t>
            </a:r>
          </a:p>
          <a:p>
            <a:pPr marL="68580" indent="0">
              <a:lnSpc>
                <a:spcPct val="150000"/>
              </a:lnSpc>
              <a:buNone/>
            </a:pPr>
            <a:endParaRPr lang="en-IN" sz="1600" dirty="0">
              <a:latin typeface="Comic Sans MS" pitchFamily="66" charset="0"/>
            </a:endParaRPr>
          </a:p>
          <a:p>
            <a:pPr marL="68580" indent="0">
              <a:lnSpc>
                <a:spcPct val="150000"/>
              </a:lnSpc>
              <a:buNone/>
            </a:pPr>
            <a:r>
              <a:rPr lang="en-IN" sz="1600" dirty="0">
                <a:latin typeface="Comic Sans MS" pitchFamily="66" charset="0"/>
              </a:rPr>
              <a:t>                       This affects the supporting structural integrity of the vertebrae, which could lead to slippage of the vertebrae, called </a:t>
            </a:r>
            <a:r>
              <a:rPr lang="en-IN" sz="1600" dirty="0" err="1">
                <a:latin typeface="Comic Sans MS" pitchFamily="66" charset="0"/>
              </a:rPr>
              <a:t>spondylolysthesis</a:t>
            </a:r>
            <a:r>
              <a:rPr lang="en-IN" sz="1600" dirty="0">
                <a:latin typeface="Comic Sans MS" pitchFamily="66" charset="0"/>
              </a:rPr>
              <a:t>.</a:t>
            </a:r>
          </a:p>
          <a:p>
            <a:pPr marL="68580" indent="0">
              <a:lnSpc>
                <a:spcPct val="150000"/>
              </a:lnSpc>
              <a:buNone/>
            </a:pPr>
            <a:endParaRPr lang="en-US" sz="1600" dirty="0">
              <a:latin typeface="Comic Sans MS" pitchFamily="66" charset="0"/>
            </a:endParaRPr>
          </a:p>
          <a:p>
            <a:pPr marL="68580" indent="0">
              <a:lnSpc>
                <a:spcPct val="150000"/>
              </a:lnSpc>
              <a:buNone/>
            </a:pPr>
            <a:endParaRPr lang="en-IN" sz="1600" dirty="0">
              <a:latin typeface="Comic Sans MS" pitchFamily="66" charset="0"/>
            </a:endParaRPr>
          </a:p>
          <a:p>
            <a:pPr marL="68580" indent="0">
              <a:lnSpc>
                <a:spcPct val="150000"/>
              </a:lnSpc>
              <a:buNone/>
            </a:pPr>
            <a:r>
              <a:rPr lang="en-IN" sz="1600" dirty="0"/>
              <a:t>                  </a:t>
            </a:r>
            <a:r>
              <a:rPr lang="en-IN" sz="1600" dirty="0">
                <a:latin typeface="Comic Sans MS" pitchFamily="66" charset="0"/>
              </a:rPr>
              <a:t>   In turn, leads to one of the most obvious manifestations of lumbar instability      </a:t>
            </a:r>
          </a:p>
          <a:p>
            <a:pPr>
              <a:lnSpc>
                <a:spcPct val="150000"/>
              </a:lnSpc>
            </a:pPr>
            <a:endParaRPr lang="en-IN" sz="1600" dirty="0">
              <a:latin typeface="Comic Sans MS" pitchFamily="66" charset="0"/>
            </a:endParaRPr>
          </a:p>
        </p:txBody>
      </p:sp>
      <p:sp>
        <p:nvSpPr>
          <p:cNvPr id="4" name="Down Arrow 3"/>
          <p:cNvSpPr/>
          <p:nvPr/>
        </p:nvSpPr>
        <p:spPr>
          <a:xfrm>
            <a:off x="4247964" y="2780928"/>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247964" y="4365104"/>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83672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II Early Strengthening Weeks 6-9</a:t>
            </a:r>
          </a:p>
        </p:txBody>
      </p:sp>
      <p:sp>
        <p:nvSpPr>
          <p:cNvPr id="3" name="Content Placeholder 2"/>
          <p:cNvSpPr>
            <a:spLocks noGrp="1"/>
          </p:cNvSpPr>
          <p:nvPr>
            <p:ph idx="1"/>
          </p:nvPr>
        </p:nvSpPr>
        <p:spPr/>
        <p:txBody>
          <a:bodyPr>
            <a:normAutofit fontScale="47500" lnSpcReduction="20000"/>
          </a:bodyPr>
          <a:lstStyle/>
          <a:p>
            <a:r>
              <a:rPr lang="en-US" dirty="0"/>
              <a:t> Specific Instructions: - Continue to avoid excessive spinal loading and spinal extension - discontinue brace if no pain with activities of daily living</a:t>
            </a:r>
          </a:p>
          <a:p>
            <a:r>
              <a:rPr lang="en-US" dirty="0"/>
              <a:t> Modalities as indicated o Ultrasound, heat, electrical stimulation to control pain and stiffness </a:t>
            </a:r>
          </a:p>
          <a:p>
            <a:r>
              <a:rPr lang="en-US" dirty="0"/>
              <a:t>Manual therapy</a:t>
            </a:r>
          </a:p>
          <a:p>
            <a:pPr>
              <a:buNone/>
            </a:pPr>
            <a:r>
              <a:rPr lang="en-US" dirty="0"/>
              <a:t>        o Soft tissue mobilization </a:t>
            </a:r>
            <a:r>
              <a:rPr lang="en-US" dirty="0" err="1"/>
              <a:t>paraspinals</a:t>
            </a:r>
            <a:r>
              <a:rPr lang="en-US" dirty="0"/>
              <a:t>, </a:t>
            </a:r>
            <a:r>
              <a:rPr lang="en-US" dirty="0" err="1"/>
              <a:t>quadratus</a:t>
            </a:r>
            <a:r>
              <a:rPr lang="en-US" dirty="0"/>
              <a:t> </a:t>
            </a:r>
            <a:r>
              <a:rPr lang="en-US" dirty="0" err="1"/>
              <a:t>lumborum</a:t>
            </a:r>
            <a:r>
              <a:rPr lang="en-US" dirty="0"/>
              <a:t>, </a:t>
            </a:r>
            <a:r>
              <a:rPr lang="en-US" dirty="0" err="1"/>
              <a:t>gluteals</a:t>
            </a:r>
            <a:r>
              <a:rPr lang="en-US" dirty="0"/>
              <a:t>, </a:t>
            </a:r>
            <a:r>
              <a:rPr lang="en-US" dirty="0" err="1"/>
              <a:t>piriformis</a:t>
            </a:r>
            <a:r>
              <a:rPr lang="en-US" dirty="0"/>
              <a:t> as needed </a:t>
            </a:r>
          </a:p>
          <a:p>
            <a:pPr>
              <a:buNone/>
            </a:pPr>
            <a:r>
              <a:rPr lang="en-US" dirty="0"/>
              <a:t>ROM/flexibility (continue from phase I)</a:t>
            </a:r>
          </a:p>
          <a:p>
            <a:pPr>
              <a:buNone/>
            </a:pPr>
            <a:r>
              <a:rPr lang="en-US" dirty="0"/>
              <a:t>Strengthening:</a:t>
            </a:r>
          </a:p>
          <a:p>
            <a:pPr>
              <a:buNone/>
            </a:pPr>
            <a:r>
              <a:rPr lang="en-US" dirty="0"/>
              <a:t>               o Begin neutral trunk stabilization </a:t>
            </a:r>
          </a:p>
          <a:p>
            <a:pPr>
              <a:buNone/>
            </a:pPr>
            <a:r>
              <a:rPr lang="en-US" dirty="0"/>
              <a:t>              o Front plank</a:t>
            </a:r>
          </a:p>
          <a:p>
            <a:pPr>
              <a:buNone/>
            </a:pPr>
            <a:r>
              <a:rPr lang="en-US" dirty="0"/>
              <a:t>            o Side plank o Curl up</a:t>
            </a:r>
          </a:p>
          <a:p>
            <a:pPr>
              <a:buNone/>
            </a:pPr>
            <a:r>
              <a:rPr lang="en-US" dirty="0"/>
              <a:t>            o Bridging</a:t>
            </a:r>
          </a:p>
          <a:p>
            <a:pPr>
              <a:buNone/>
            </a:pPr>
            <a:r>
              <a:rPr lang="en-US" dirty="0"/>
              <a:t>          o Closed-chain </a:t>
            </a:r>
            <a:r>
              <a:rPr lang="en-US" dirty="0" err="1"/>
              <a:t>gluteal</a:t>
            </a:r>
            <a:r>
              <a:rPr lang="en-US" dirty="0"/>
              <a:t> strengthening </a:t>
            </a:r>
          </a:p>
          <a:p>
            <a:pPr>
              <a:buNone/>
            </a:pPr>
            <a:r>
              <a:rPr lang="en-US" dirty="0"/>
              <a:t>o Side step band walk </a:t>
            </a:r>
          </a:p>
          <a:p>
            <a:pPr>
              <a:buNone/>
            </a:pPr>
            <a:r>
              <a:rPr lang="en-US" dirty="0"/>
              <a:t>o Band squat isometric</a:t>
            </a:r>
          </a:p>
          <a:p>
            <a:pPr>
              <a:buNone/>
            </a:pPr>
            <a:r>
              <a:rPr lang="en-US" dirty="0"/>
              <a:t> o Standing clam</a:t>
            </a:r>
          </a:p>
          <a:p>
            <a:pPr>
              <a:buNone/>
            </a:pPr>
            <a:r>
              <a:rPr lang="en-US" dirty="0"/>
              <a:t> o Focus on isometric holds to improve endurance of the trunk and </a:t>
            </a:r>
            <a:r>
              <a:rPr lang="en-US" dirty="0" err="1"/>
              <a:t>gluteals</a:t>
            </a:r>
            <a:r>
              <a:rPr lang="en-US" dirty="0"/>
              <a:t> </a:t>
            </a:r>
          </a:p>
          <a:p>
            <a:pPr>
              <a:buNone/>
            </a:pPr>
            <a:r>
              <a:rPr lang="en-US" dirty="0"/>
              <a:t>Cardiovascular: treadmill walking, biking, elliptical if no pain during or after </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075240" cy="1426464"/>
          </a:xfrm>
        </p:spPr>
        <p:txBody>
          <a:bodyPr/>
          <a:lstStyle/>
          <a:p>
            <a:r>
              <a:rPr lang="en-US" sz="2400" dirty="0"/>
              <a:t>Phase III Fundamental Movements and Advanced Strengthening 9-12 weeks </a:t>
            </a:r>
          </a:p>
        </p:txBody>
      </p:sp>
      <p:sp>
        <p:nvSpPr>
          <p:cNvPr id="3" name="Content Placeholder 2"/>
          <p:cNvSpPr>
            <a:spLocks noGrp="1"/>
          </p:cNvSpPr>
          <p:nvPr>
            <p:ph idx="1"/>
          </p:nvPr>
        </p:nvSpPr>
        <p:spPr/>
        <p:txBody>
          <a:bodyPr>
            <a:normAutofit fontScale="62500" lnSpcReduction="20000"/>
          </a:bodyPr>
          <a:lstStyle/>
          <a:p>
            <a:r>
              <a:rPr lang="en-US" dirty="0"/>
              <a:t>Strengthening: </a:t>
            </a:r>
          </a:p>
          <a:p>
            <a:r>
              <a:rPr lang="en-US" dirty="0"/>
              <a:t>    o Continue neutral trunk stabilization – progress to unstable surface </a:t>
            </a:r>
          </a:p>
          <a:p>
            <a:r>
              <a:rPr lang="en-US" dirty="0"/>
              <a:t>o Front plank</a:t>
            </a:r>
          </a:p>
          <a:p>
            <a:r>
              <a:rPr lang="en-US" dirty="0"/>
              <a:t> o Side plank o Curl up </a:t>
            </a:r>
          </a:p>
          <a:p>
            <a:r>
              <a:rPr lang="en-US" dirty="0"/>
              <a:t>o Bridging </a:t>
            </a:r>
          </a:p>
          <a:p>
            <a:r>
              <a:rPr lang="en-US" dirty="0"/>
              <a:t>o Arm-opposite leg lifting </a:t>
            </a:r>
          </a:p>
          <a:p>
            <a:r>
              <a:rPr lang="en-US" dirty="0"/>
              <a:t>o Closed-chain </a:t>
            </a:r>
            <a:r>
              <a:rPr lang="en-US" dirty="0" err="1"/>
              <a:t>gluteal</a:t>
            </a:r>
            <a:r>
              <a:rPr lang="en-US" dirty="0"/>
              <a:t> strengthening </a:t>
            </a:r>
          </a:p>
          <a:p>
            <a:r>
              <a:rPr lang="en-US" dirty="0"/>
              <a:t>o Side step band walk </a:t>
            </a:r>
          </a:p>
          <a:p>
            <a:r>
              <a:rPr lang="en-US" dirty="0"/>
              <a:t>o Goblet squat </a:t>
            </a:r>
          </a:p>
          <a:p>
            <a:r>
              <a:rPr lang="en-US" dirty="0"/>
              <a:t>o Single limb strengthening </a:t>
            </a:r>
          </a:p>
          <a:p>
            <a:r>
              <a:rPr lang="en-US" dirty="0"/>
              <a:t>▪ Upper body movements • Chest press • Overhead press • Pull-downs </a:t>
            </a:r>
          </a:p>
          <a:p>
            <a:r>
              <a:rPr lang="en-US" dirty="0"/>
              <a:t>▪ Lower body movements • Single leg squat • Single leg dead lift o Loaded carry Cardiovascular: begin return to running progression if patient can walk for 30 minutes without pain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IV Sport-specific Return to Sport </a:t>
            </a:r>
          </a:p>
        </p:txBody>
      </p:sp>
      <p:sp>
        <p:nvSpPr>
          <p:cNvPr id="3" name="Content Placeholder 2"/>
          <p:cNvSpPr>
            <a:spLocks noGrp="1"/>
          </p:cNvSpPr>
          <p:nvPr>
            <p:ph idx="1"/>
          </p:nvPr>
        </p:nvSpPr>
        <p:spPr/>
        <p:txBody>
          <a:bodyPr/>
          <a:lstStyle/>
          <a:p>
            <a:r>
              <a:rPr lang="en-US" dirty="0"/>
              <a:t>Continue as phase III </a:t>
            </a:r>
          </a:p>
          <a:p>
            <a:r>
              <a:rPr lang="en-US" dirty="0"/>
              <a:t> </a:t>
            </a:r>
            <a:r>
              <a:rPr lang="en-US" dirty="0" err="1"/>
              <a:t>Plyometrics</a:t>
            </a:r>
            <a:endParaRPr lang="en-US" dirty="0"/>
          </a:p>
          <a:p>
            <a:r>
              <a:rPr lang="en-US" dirty="0"/>
              <a:t>                o Begin with double limb and progress to single limb</a:t>
            </a:r>
          </a:p>
          <a:p>
            <a:r>
              <a:rPr lang="en-US" dirty="0"/>
              <a:t> Cardiovascular: continue return to running program, sport-specific conditioning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60648"/>
            <a:ext cx="7772400" cy="6156176"/>
          </a:xfrm>
        </p:spPr>
        <p:txBody>
          <a:bodyPr>
            <a:normAutofit/>
          </a:bodyPr>
          <a:lstStyle/>
          <a:p>
            <a:r>
              <a:rPr lang="en-US" sz="2000" dirty="0">
                <a:latin typeface="Comic Sans MS" pitchFamily="66" charset="0"/>
              </a:rPr>
              <a:t> DEGENERATIVE</a:t>
            </a:r>
          </a:p>
          <a:p>
            <a:pPr marL="68580" indent="0">
              <a:lnSpc>
                <a:spcPct val="150000"/>
              </a:lnSpc>
              <a:buNone/>
            </a:pPr>
            <a:r>
              <a:rPr lang="en-US" sz="1600" dirty="0">
                <a:latin typeface="Comic Sans MS" pitchFamily="66" charset="0"/>
              </a:rPr>
              <a:t>1. This is due to long standing inter segmental instability . </a:t>
            </a:r>
          </a:p>
          <a:p>
            <a:pPr marL="68580" indent="0">
              <a:lnSpc>
                <a:spcPct val="150000"/>
              </a:lnSpc>
              <a:buNone/>
            </a:pPr>
            <a:r>
              <a:rPr lang="en-US" sz="1600" dirty="0">
                <a:latin typeface="Comic Sans MS" pitchFamily="66" charset="0"/>
              </a:rPr>
              <a:t>2. Pars is intact</a:t>
            </a:r>
          </a:p>
          <a:p>
            <a:pPr marL="68580" indent="0">
              <a:lnSpc>
                <a:spcPct val="150000"/>
              </a:lnSpc>
              <a:buNone/>
            </a:pPr>
            <a:r>
              <a:rPr lang="en-US" sz="1600" dirty="0">
                <a:latin typeface="Comic Sans MS" pitchFamily="66" charset="0"/>
              </a:rPr>
              <a:t>3. </a:t>
            </a:r>
            <a:r>
              <a:rPr lang="en-US" sz="1600" dirty="0" err="1">
                <a:latin typeface="Comic Sans MS" pitchFamily="66" charset="0"/>
              </a:rPr>
              <a:t>Facetal</a:t>
            </a:r>
            <a:r>
              <a:rPr lang="en-US" sz="1600" dirty="0">
                <a:latin typeface="Comic Sans MS" pitchFamily="66" charset="0"/>
              </a:rPr>
              <a:t> joint degeneration  and remodeling of the facets </a:t>
            </a:r>
          </a:p>
          <a:p>
            <a:pPr marL="68580" indent="0">
              <a:lnSpc>
                <a:spcPct val="150000"/>
              </a:lnSpc>
              <a:buNone/>
            </a:pPr>
            <a:r>
              <a:rPr lang="en-US" sz="1600" dirty="0">
                <a:latin typeface="Comic Sans MS" pitchFamily="66" charset="0"/>
              </a:rPr>
              <a:t>4. </a:t>
            </a:r>
            <a:r>
              <a:rPr lang="en-IN" sz="1600" dirty="0">
                <a:latin typeface="Comic Sans MS" pitchFamily="66" charset="0"/>
              </a:rPr>
              <a:t>The resulting weakness in the area can lead to movement and slipping of the spinal vertebrae, and the pathogenesis of </a:t>
            </a:r>
            <a:r>
              <a:rPr lang="en-IN" sz="1600" dirty="0" err="1">
                <a:latin typeface="Comic Sans MS" pitchFamily="66" charset="0"/>
              </a:rPr>
              <a:t>spondylolisthesis</a:t>
            </a:r>
            <a:r>
              <a:rPr lang="en-IN" sz="1600" dirty="0">
                <a:latin typeface="Comic Sans MS" pitchFamily="66" charset="0"/>
              </a:rPr>
              <a:t>.</a:t>
            </a:r>
          </a:p>
          <a:p>
            <a:pPr>
              <a:lnSpc>
                <a:spcPct val="150000"/>
              </a:lnSpc>
              <a:buAutoNum type="arabicPeriod" startAt="5"/>
            </a:pPr>
            <a:r>
              <a:rPr lang="en-IN" sz="1600" dirty="0">
                <a:latin typeface="Comic Sans MS" pitchFamily="66" charset="0"/>
              </a:rPr>
              <a:t>Common, particularly among older individuals.</a:t>
            </a:r>
          </a:p>
          <a:p>
            <a:pPr>
              <a:lnSpc>
                <a:spcPct val="150000"/>
              </a:lnSpc>
              <a:buAutoNum type="arabicPeriod" startAt="5"/>
            </a:pPr>
            <a:r>
              <a:rPr lang="en-IN" sz="1600" dirty="0">
                <a:latin typeface="Comic Sans MS" pitchFamily="66" charset="0"/>
              </a:rPr>
              <a:t> Women older than 50 years are the most likely to be affected by this type of the condition</a:t>
            </a:r>
          </a:p>
          <a:p>
            <a:pPr marL="68580" indent="0">
              <a:lnSpc>
                <a:spcPct val="150000"/>
              </a:lnSpc>
              <a:buNone/>
            </a:pPr>
            <a:endParaRPr lang="en-US" sz="1600" dirty="0">
              <a:latin typeface="Comic Sans MS" pitchFamily="66" charset="0"/>
            </a:endParaRPr>
          </a:p>
          <a:p>
            <a:pPr marL="68580" indent="0">
              <a:lnSpc>
                <a:spcPct val="150000"/>
              </a:lnSpc>
              <a:buNone/>
            </a:pPr>
            <a:endParaRPr lang="en-IN" sz="1600" dirty="0">
              <a:latin typeface="Comic Sans MS" pitchFamily="66" charset="0"/>
            </a:endParaRPr>
          </a:p>
        </p:txBody>
      </p:sp>
    </p:spTree>
    <p:extLst>
      <p:ext uri="{BB962C8B-B14F-4D97-AF65-F5344CB8AC3E}">
        <p14:creationId xmlns:p14="http://schemas.microsoft.com/office/powerpoint/2010/main" val="2825450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04664"/>
            <a:ext cx="7772400" cy="5950896"/>
          </a:xfrm>
        </p:spPr>
        <p:txBody>
          <a:bodyPr>
            <a:normAutofit/>
          </a:bodyPr>
          <a:lstStyle/>
          <a:p>
            <a:pPr>
              <a:lnSpc>
                <a:spcPct val="150000"/>
              </a:lnSpc>
            </a:pPr>
            <a:r>
              <a:rPr lang="en-US" sz="1800" dirty="0">
                <a:latin typeface="Comic Sans MS" pitchFamily="66" charset="0"/>
              </a:rPr>
              <a:t> </a:t>
            </a:r>
            <a:r>
              <a:rPr lang="en-US" sz="1600" dirty="0">
                <a:latin typeface="Comic Sans MS" pitchFamily="66" charset="0"/>
              </a:rPr>
              <a:t>TRAUMATIC </a:t>
            </a:r>
          </a:p>
          <a:p>
            <a:pPr marL="68580" indent="0">
              <a:lnSpc>
                <a:spcPct val="150000"/>
              </a:lnSpc>
              <a:buNone/>
            </a:pPr>
            <a:r>
              <a:rPr lang="en-IN" sz="1600" dirty="0">
                <a:latin typeface="Comic Sans MS" pitchFamily="66" charset="0"/>
              </a:rPr>
              <a:t>1.This category is quite rare and occurs when there are acute fractures in the neural arch. (Note: this does not include fractures to the pars </a:t>
            </a:r>
            <a:r>
              <a:rPr lang="en-IN" sz="1600" dirty="0" err="1">
                <a:latin typeface="Comic Sans MS" pitchFamily="66" charset="0"/>
              </a:rPr>
              <a:t>interarticularis</a:t>
            </a:r>
            <a:endParaRPr lang="en-IN" sz="1600" dirty="0">
              <a:latin typeface="Comic Sans MS" pitchFamily="66" charset="0"/>
            </a:endParaRPr>
          </a:p>
          <a:p>
            <a:pPr>
              <a:lnSpc>
                <a:spcPct val="150000"/>
              </a:lnSpc>
            </a:pPr>
            <a:r>
              <a:rPr lang="en-US" sz="1600" dirty="0">
                <a:latin typeface="Comic Sans MS" pitchFamily="66" charset="0"/>
              </a:rPr>
              <a:t> DYSPLATIC </a:t>
            </a:r>
          </a:p>
          <a:p>
            <a:pPr>
              <a:lnSpc>
                <a:spcPct val="150000"/>
              </a:lnSpc>
              <a:buAutoNum type="arabicPeriod"/>
            </a:pPr>
            <a:r>
              <a:rPr lang="en-IN" sz="1600" dirty="0">
                <a:latin typeface="Comic Sans MS" pitchFamily="66" charset="0"/>
              </a:rPr>
              <a:t>Dysplastic </a:t>
            </a:r>
            <a:r>
              <a:rPr lang="en-IN" sz="1600" dirty="0" err="1">
                <a:latin typeface="Comic Sans MS" pitchFamily="66" charset="0"/>
              </a:rPr>
              <a:t>spondylolisthesis</a:t>
            </a:r>
            <a:r>
              <a:rPr lang="en-IN" sz="1600" dirty="0">
                <a:latin typeface="Comic Sans MS" pitchFamily="66" charset="0"/>
              </a:rPr>
              <a:t> is more common in the </a:t>
            </a:r>
            <a:r>
              <a:rPr lang="en-IN" sz="1600" dirty="0" err="1">
                <a:latin typeface="Comic Sans MS" pitchFamily="66" charset="0"/>
              </a:rPr>
              <a:t>pediatric</a:t>
            </a:r>
            <a:r>
              <a:rPr lang="en-IN" sz="1600" dirty="0">
                <a:latin typeface="Comic Sans MS" pitchFamily="66" charset="0"/>
              </a:rPr>
              <a:t> population, with females more commonly affected than males.</a:t>
            </a:r>
          </a:p>
          <a:p>
            <a:pPr>
              <a:lnSpc>
                <a:spcPct val="150000"/>
              </a:lnSpc>
              <a:buAutoNum type="arabicPeriod"/>
            </a:pPr>
            <a:r>
              <a:rPr lang="en-US" sz="1600" dirty="0">
                <a:latin typeface="Comic Sans MS" pitchFamily="66" charset="0"/>
              </a:rPr>
              <a:t> </a:t>
            </a:r>
            <a:r>
              <a:rPr lang="en-IN" sz="1600" dirty="0">
                <a:latin typeface="Comic Sans MS" pitchFamily="66" charset="0"/>
              </a:rPr>
              <a:t>A common form of the condition, present when congenital abnormalities exist within the upper sacral facets of the fifth lumbar vertebra.</a:t>
            </a:r>
          </a:p>
          <a:p>
            <a:pPr>
              <a:lnSpc>
                <a:spcPct val="150000"/>
              </a:lnSpc>
            </a:pPr>
            <a:r>
              <a:rPr lang="en-US" sz="1600" b="1" dirty="0">
                <a:latin typeface="Comic Sans MS" pitchFamily="66" charset="0"/>
              </a:rPr>
              <a:t> </a:t>
            </a:r>
            <a:r>
              <a:rPr lang="en-IN" sz="1600" b="1" dirty="0">
                <a:latin typeface="Comic Sans MS" pitchFamily="66" charset="0"/>
              </a:rPr>
              <a:t>PATHOLOGIC SPONDYLOLISTHESIS:  </a:t>
            </a:r>
            <a:r>
              <a:rPr lang="en-IN" sz="1600" dirty="0">
                <a:latin typeface="Comic Sans MS" pitchFamily="66" charset="0"/>
              </a:rPr>
              <a:t>Simply put, this form of the condition is caused by a severe viral or bacterial infection.</a:t>
            </a:r>
          </a:p>
          <a:p>
            <a:pPr>
              <a:lnSpc>
                <a:spcPct val="150000"/>
              </a:lnSpc>
            </a:pPr>
            <a:endParaRPr lang="en-IN" sz="1600" dirty="0">
              <a:latin typeface="Comic Sans MS" pitchFamily="66" charset="0"/>
            </a:endParaRPr>
          </a:p>
        </p:txBody>
      </p:sp>
    </p:spTree>
    <p:extLst>
      <p:ext uri="{BB962C8B-B14F-4D97-AF65-F5344CB8AC3E}">
        <p14:creationId xmlns:p14="http://schemas.microsoft.com/office/powerpoint/2010/main" val="366373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ETIOLOGY</a:t>
            </a:r>
            <a:endParaRPr lang="en-IN" dirty="0"/>
          </a:p>
        </p:txBody>
      </p:sp>
      <p:sp>
        <p:nvSpPr>
          <p:cNvPr id="3" name="Content Placeholder 2"/>
          <p:cNvSpPr>
            <a:spLocks noGrp="1"/>
          </p:cNvSpPr>
          <p:nvPr>
            <p:ph idx="1"/>
          </p:nvPr>
        </p:nvSpPr>
        <p:spPr/>
        <p:txBody>
          <a:bodyPr>
            <a:normAutofit/>
          </a:bodyPr>
          <a:lstStyle/>
          <a:p>
            <a:pPr>
              <a:lnSpc>
                <a:spcPct val="150000"/>
              </a:lnSpc>
            </a:pPr>
            <a:r>
              <a:rPr lang="en-IN" sz="1600" b="1" dirty="0" err="1">
                <a:latin typeface="Comic Sans MS" pitchFamily="66" charset="0"/>
              </a:rPr>
              <a:t>Wiltse</a:t>
            </a:r>
            <a:r>
              <a:rPr lang="en-IN" sz="1600" b="1" dirty="0">
                <a:latin typeface="Comic Sans MS" pitchFamily="66" charset="0"/>
              </a:rPr>
              <a:t> Classification</a:t>
            </a:r>
            <a:r>
              <a:rPr lang="en-IN" sz="1600" dirty="0">
                <a:latin typeface="Comic Sans MS" pitchFamily="66" charset="0"/>
              </a:rPr>
              <a:t> is one of the most commonly used classification systems to convey the </a:t>
            </a:r>
            <a:r>
              <a:rPr lang="en-IN" sz="1600" dirty="0" err="1">
                <a:latin typeface="Comic Sans MS" pitchFamily="66" charset="0"/>
              </a:rPr>
              <a:t>etiology</a:t>
            </a:r>
            <a:r>
              <a:rPr lang="en-IN" sz="1600" dirty="0">
                <a:latin typeface="Comic Sans MS" pitchFamily="66" charset="0"/>
              </a:rPr>
              <a:t> of </a:t>
            </a:r>
            <a:r>
              <a:rPr lang="en-IN" sz="1600" dirty="0" err="1">
                <a:latin typeface="Comic Sans MS" pitchFamily="66" charset="0"/>
              </a:rPr>
              <a:t>spondylolisthesis</a:t>
            </a:r>
            <a:r>
              <a:rPr lang="en-IN" sz="1600" dirty="0">
                <a:latin typeface="Comic Sans MS" pitchFamily="66" charset="0"/>
              </a:rPr>
              <a:t> (see table below). It has five major </a:t>
            </a:r>
            <a:r>
              <a:rPr lang="en-IN" sz="1600" dirty="0" err="1">
                <a:latin typeface="Comic Sans MS" pitchFamily="66" charset="0"/>
              </a:rPr>
              <a:t>etiologies</a:t>
            </a:r>
            <a:r>
              <a:rPr lang="en-IN" sz="1600" dirty="0">
                <a:latin typeface="Comic Sans MS" pitchFamily="66" charset="0"/>
              </a:rPr>
              <a:t>: degenerative, isthmic, traumatic, dysplastic, or pathologic.</a:t>
            </a:r>
            <a:br>
              <a:rPr lang="en-IN" sz="1600" dirty="0">
                <a:latin typeface="Comic Sans MS" pitchFamily="66" charset="0"/>
                <a:hlinkClick r:id="rId2" tooltip="Scottie dog .png[4]"/>
              </a:rPr>
            </a:br>
            <a:r>
              <a:rPr lang="en-IN" sz="1600" dirty="0">
                <a:latin typeface="Comic Sans MS" pitchFamily="66" charset="0"/>
              </a:rPr>
              <a:t>A.       </a:t>
            </a:r>
            <a:r>
              <a:rPr lang="en-IN" sz="1600" dirty="0"/>
              <a:t>Degenerative </a:t>
            </a:r>
            <a:r>
              <a:rPr lang="en-IN" sz="1600" dirty="0" err="1"/>
              <a:t>spondylolisthesis</a:t>
            </a:r>
            <a:r>
              <a:rPr lang="en-IN" sz="1600" dirty="0"/>
              <a:t> occurs from degenerative changes in the spine without any defect in the pars </a:t>
            </a:r>
            <a:r>
              <a:rPr lang="en-IN" sz="1600" dirty="0" err="1"/>
              <a:t>interarticularis</a:t>
            </a:r>
            <a:r>
              <a:rPr lang="en-IN" sz="1600" dirty="0"/>
              <a:t>. It is usually related to combined facet joint and disc degeneration leading to instability and forward movement of one vertebral body relative to the adjacent vertebral body.</a:t>
            </a:r>
          </a:p>
          <a:p>
            <a:pPr marL="68580" indent="0">
              <a:lnSpc>
                <a:spcPct val="150000"/>
              </a:lnSpc>
              <a:buNone/>
            </a:pPr>
            <a:r>
              <a:rPr lang="en-US" sz="1600" dirty="0"/>
              <a:t>    B. </a:t>
            </a:r>
            <a:r>
              <a:rPr lang="en-IN" sz="1600" dirty="0"/>
              <a:t>Isthmic </a:t>
            </a:r>
            <a:r>
              <a:rPr lang="en-IN" sz="1600" dirty="0" err="1"/>
              <a:t>spondylolisthesis</a:t>
            </a:r>
            <a:r>
              <a:rPr lang="en-IN" sz="1600" dirty="0"/>
              <a:t> results from defects in the pars </a:t>
            </a:r>
            <a:r>
              <a:rPr lang="en-IN" sz="1600" dirty="0" err="1"/>
              <a:t>interarticularis</a:t>
            </a:r>
            <a:r>
              <a:rPr lang="en-IN" sz="1600" dirty="0"/>
              <a:t>. The cause of isthmic </a:t>
            </a:r>
            <a:r>
              <a:rPr lang="en-IN" sz="1600" dirty="0" err="1"/>
              <a:t>spondylolisthesis</a:t>
            </a:r>
            <a:r>
              <a:rPr lang="en-IN" sz="1600" dirty="0"/>
              <a:t> is undetermined, but a possible </a:t>
            </a:r>
            <a:r>
              <a:rPr lang="en-IN" sz="1600" dirty="0" err="1"/>
              <a:t>etiology</a:t>
            </a:r>
            <a:r>
              <a:rPr lang="en-IN" sz="1600" dirty="0"/>
              <a:t> includes </a:t>
            </a:r>
            <a:r>
              <a:rPr lang="en-IN" sz="1600" dirty="0" err="1"/>
              <a:t>microtrauma</a:t>
            </a:r>
            <a:r>
              <a:rPr lang="en-IN" sz="1600" dirty="0"/>
              <a:t> in adolescence related to sports such as </a:t>
            </a:r>
            <a:r>
              <a:rPr lang="en-IN" sz="1600" dirty="0">
                <a:hlinkClick r:id="rId3" tooltip="Spondylolysis in Young Athletes"/>
              </a:rPr>
              <a:t>wrestling, football, and gymnastics</a:t>
            </a:r>
            <a:r>
              <a:rPr lang="en-IN" sz="1600" dirty="0"/>
              <a:t>, where repeated lumbar extension occurs.</a:t>
            </a:r>
          </a:p>
          <a:p>
            <a:pPr marL="68580" indent="0">
              <a:lnSpc>
                <a:spcPct val="150000"/>
              </a:lnSpc>
              <a:buNone/>
            </a:pPr>
            <a:endParaRPr lang="en-IN" sz="1600" dirty="0"/>
          </a:p>
          <a:p>
            <a:pPr>
              <a:lnSpc>
                <a:spcPct val="150000"/>
              </a:lnSpc>
            </a:pPr>
            <a:endParaRPr lang="en-IN" sz="1600" dirty="0">
              <a:latin typeface="Comic Sans MS" pitchFamily="66" charset="0"/>
            </a:endParaRPr>
          </a:p>
        </p:txBody>
      </p:sp>
    </p:spTree>
    <p:extLst>
      <p:ext uri="{BB962C8B-B14F-4D97-AF65-F5344CB8AC3E}">
        <p14:creationId xmlns:p14="http://schemas.microsoft.com/office/powerpoint/2010/main" val="585729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32656"/>
            <a:ext cx="7772400" cy="6022904"/>
          </a:xfrm>
        </p:spPr>
        <p:txBody>
          <a:bodyPr>
            <a:normAutofit/>
          </a:bodyPr>
          <a:lstStyle/>
          <a:p>
            <a:pPr>
              <a:lnSpc>
                <a:spcPct val="150000"/>
              </a:lnSpc>
            </a:pPr>
            <a:r>
              <a:rPr lang="en-US" sz="1600" dirty="0">
                <a:latin typeface="Comic Sans MS" pitchFamily="66" charset="0"/>
              </a:rPr>
              <a:t> </a:t>
            </a:r>
            <a:r>
              <a:rPr lang="en-IN" sz="1600" dirty="0">
                <a:latin typeface="Comic Sans MS" pitchFamily="66" charset="0"/>
              </a:rPr>
              <a:t>ISTHMIC SPONDYLOLISTHESIS </a:t>
            </a:r>
          </a:p>
          <a:p>
            <a:pPr marL="68580" indent="0">
              <a:lnSpc>
                <a:spcPct val="150000"/>
              </a:lnSpc>
              <a:buNone/>
            </a:pPr>
            <a:r>
              <a:rPr lang="en-IN" sz="1600" dirty="0">
                <a:latin typeface="Comic Sans MS" pitchFamily="66" charset="0"/>
              </a:rPr>
              <a:t>1.is more common in the adolescent and young adult population but may go unrecognized until symptoms develop in adulthood. There is a higher prevalence of isthmic </a:t>
            </a:r>
            <a:r>
              <a:rPr lang="en-IN" sz="1600" dirty="0" err="1">
                <a:latin typeface="Comic Sans MS" pitchFamily="66" charset="0"/>
              </a:rPr>
              <a:t>spondylolisthesis</a:t>
            </a:r>
            <a:r>
              <a:rPr lang="en-IN" sz="1600" dirty="0">
                <a:latin typeface="Comic Sans MS" pitchFamily="66" charset="0"/>
              </a:rPr>
              <a:t> in males.</a:t>
            </a:r>
          </a:p>
          <a:p>
            <a:pPr marL="68580" indent="0">
              <a:lnSpc>
                <a:spcPct val="150000"/>
              </a:lnSpc>
              <a:buNone/>
            </a:pPr>
            <a:r>
              <a:rPr lang="en-IN" sz="1600" dirty="0">
                <a:latin typeface="Comic Sans MS" pitchFamily="66" charset="0"/>
              </a:rPr>
              <a:t>2. happens as a result of </a:t>
            </a:r>
            <a:r>
              <a:rPr lang="en-IN" sz="1600" dirty="0" err="1">
                <a:latin typeface="Comic Sans MS" pitchFamily="66" charset="0"/>
              </a:rPr>
              <a:t>spondylolysis</a:t>
            </a:r>
            <a:r>
              <a:rPr lang="en-IN" sz="1600" dirty="0">
                <a:latin typeface="Comic Sans MS" pitchFamily="66" charset="0"/>
              </a:rPr>
              <a:t>. The crack or fracture weakens the bone.</a:t>
            </a:r>
          </a:p>
          <a:p>
            <a:pPr>
              <a:lnSpc>
                <a:spcPct val="150000"/>
              </a:lnSpc>
              <a:buAutoNum type="arabicPeriod" startAt="3"/>
            </a:pPr>
            <a:r>
              <a:rPr lang="en-IN" sz="1600" dirty="0">
                <a:latin typeface="Comic Sans MS" pitchFamily="66" charset="0"/>
              </a:rPr>
              <a:t>form of the condition occurs when there is an observable defect within the pars </a:t>
            </a:r>
            <a:r>
              <a:rPr lang="en-IN" sz="1600" dirty="0" err="1">
                <a:latin typeface="Comic Sans MS" pitchFamily="66" charset="0"/>
              </a:rPr>
              <a:t>interarticularis</a:t>
            </a:r>
            <a:r>
              <a:rPr lang="en-IN" sz="1600" dirty="0">
                <a:latin typeface="Comic Sans MS" pitchFamily="66" charset="0"/>
              </a:rPr>
              <a:t>.</a:t>
            </a:r>
          </a:p>
          <a:p>
            <a:pPr>
              <a:lnSpc>
                <a:spcPct val="150000"/>
              </a:lnSpc>
              <a:buAutoNum type="arabicPeriod" startAt="3"/>
            </a:pPr>
            <a:r>
              <a:rPr lang="en-US" sz="1600" dirty="0">
                <a:latin typeface="Comic Sans MS" pitchFamily="66" charset="0"/>
              </a:rPr>
              <a:t> At adolescent growth spurt, sudden increase in activity , gymnastics, carrying heavy bags may lead to fatigue or stress fracture of pars which may lead to the slip</a:t>
            </a:r>
            <a:endParaRPr lang="en-IN" sz="1600" dirty="0">
              <a:latin typeface="Comic Sans MS" pitchFamily="66" charset="0"/>
            </a:endParaRPr>
          </a:p>
        </p:txBody>
      </p:sp>
    </p:spTree>
    <p:extLst>
      <p:ext uri="{BB962C8B-B14F-4D97-AF65-F5344CB8AC3E}">
        <p14:creationId xmlns:p14="http://schemas.microsoft.com/office/powerpoint/2010/main" val="92163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60648"/>
            <a:ext cx="7772400" cy="6094912"/>
          </a:xfrm>
        </p:spPr>
        <p:txBody>
          <a:bodyPr>
            <a:normAutofit/>
          </a:bodyPr>
          <a:lstStyle/>
          <a:p>
            <a:pPr marL="68580" indent="0">
              <a:lnSpc>
                <a:spcPct val="150000"/>
              </a:lnSpc>
              <a:buNone/>
            </a:pPr>
            <a:r>
              <a:rPr lang="en-IN" sz="1600" dirty="0">
                <a:latin typeface="Comic Sans MS" pitchFamily="66" charset="0"/>
              </a:rPr>
              <a:t>           C.    Traumatic </a:t>
            </a:r>
            <a:r>
              <a:rPr lang="en-IN" sz="1600" dirty="0" err="1">
                <a:latin typeface="Comic Sans MS" pitchFamily="66" charset="0"/>
              </a:rPr>
              <a:t>spondylolisthesis</a:t>
            </a:r>
            <a:r>
              <a:rPr lang="en-IN" sz="1600" dirty="0">
                <a:latin typeface="Comic Sans MS" pitchFamily="66" charset="0"/>
              </a:rPr>
              <a:t> occurs after fractures of the pars </a:t>
            </a:r>
            <a:r>
              <a:rPr lang="en-IN" sz="1600" dirty="0" err="1">
                <a:latin typeface="Comic Sans MS" pitchFamily="66" charset="0"/>
              </a:rPr>
              <a:t>interarticularis</a:t>
            </a:r>
            <a:r>
              <a:rPr lang="en-IN" sz="1600" dirty="0">
                <a:latin typeface="Comic Sans MS" pitchFamily="66" charset="0"/>
              </a:rPr>
              <a:t> or the facet joint structure and is most common after trauma.</a:t>
            </a:r>
          </a:p>
          <a:p>
            <a:pPr marL="68580" indent="0">
              <a:lnSpc>
                <a:spcPct val="150000"/>
              </a:lnSpc>
              <a:buNone/>
            </a:pPr>
            <a:r>
              <a:rPr lang="en-IN" sz="1600" dirty="0">
                <a:latin typeface="Comic Sans MS" pitchFamily="66" charset="0"/>
              </a:rPr>
              <a:t>            </a:t>
            </a:r>
            <a:r>
              <a:rPr lang="en-IN" sz="1600" dirty="0" err="1">
                <a:latin typeface="Comic Sans MS" pitchFamily="66" charset="0"/>
              </a:rPr>
              <a:t>D.Dysplastic</a:t>
            </a:r>
            <a:r>
              <a:rPr lang="en-IN" sz="1600" dirty="0">
                <a:latin typeface="Comic Sans MS" pitchFamily="66" charset="0"/>
              </a:rPr>
              <a:t> </a:t>
            </a:r>
            <a:r>
              <a:rPr lang="en-IN" sz="1600" dirty="0" err="1">
                <a:latin typeface="Comic Sans MS" pitchFamily="66" charset="0"/>
              </a:rPr>
              <a:t>spondylolisthesis</a:t>
            </a:r>
            <a:r>
              <a:rPr lang="en-IN" sz="1600" dirty="0">
                <a:latin typeface="Comic Sans MS" pitchFamily="66" charset="0"/>
              </a:rPr>
              <a:t> is congenital and secondary to variation in the orientation of the facet joints to an abnormal alignment.  In dysplastic </a:t>
            </a:r>
            <a:r>
              <a:rPr lang="en-IN" sz="1600" dirty="0" err="1">
                <a:latin typeface="Comic Sans MS" pitchFamily="66" charset="0"/>
              </a:rPr>
              <a:t>spondylolisthesis</a:t>
            </a:r>
            <a:r>
              <a:rPr lang="en-IN" sz="1600" dirty="0">
                <a:latin typeface="Comic Sans MS" pitchFamily="66" charset="0"/>
              </a:rPr>
              <a:t>, the facet joints are more </a:t>
            </a:r>
            <a:r>
              <a:rPr lang="en-IN" sz="1600" dirty="0" err="1">
                <a:latin typeface="Comic Sans MS" pitchFamily="66" charset="0"/>
              </a:rPr>
              <a:t>sagittally</a:t>
            </a:r>
            <a:r>
              <a:rPr lang="en-IN" sz="1600" dirty="0">
                <a:latin typeface="Comic Sans MS" pitchFamily="66" charset="0"/>
              </a:rPr>
              <a:t> oriented than the typical coronal orientation.</a:t>
            </a:r>
          </a:p>
          <a:p>
            <a:pPr marL="68580" indent="0">
              <a:lnSpc>
                <a:spcPct val="150000"/>
              </a:lnSpc>
              <a:buNone/>
            </a:pPr>
            <a:r>
              <a:rPr lang="en-US" sz="1600" dirty="0">
                <a:latin typeface="Comic Sans MS" pitchFamily="66" charset="0"/>
              </a:rPr>
              <a:t>           E. </a:t>
            </a:r>
            <a:r>
              <a:rPr lang="en-IN" sz="1600" dirty="0">
                <a:latin typeface="Comic Sans MS" pitchFamily="66" charset="0"/>
              </a:rPr>
              <a:t>Pathologic </a:t>
            </a:r>
            <a:r>
              <a:rPr lang="en-IN" sz="1600" dirty="0" err="1">
                <a:latin typeface="Comic Sans MS" pitchFamily="66" charset="0"/>
              </a:rPr>
              <a:t>spondylolisthesis</a:t>
            </a:r>
            <a:r>
              <a:rPr lang="en-IN" sz="1600" dirty="0">
                <a:latin typeface="Comic Sans MS" pitchFamily="66" charset="0"/>
              </a:rPr>
              <a:t> can be from systemic causes such as bone or connective tissue disorders or a focal process, including infection, neoplasm, or iatrogenic origin.</a:t>
            </a:r>
          </a:p>
          <a:p>
            <a:pPr marL="68580" indent="0">
              <a:lnSpc>
                <a:spcPct val="150000"/>
              </a:lnSpc>
              <a:buNone/>
            </a:pPr>
            <a:endParaRPr lang="en-IN" sz="1600" dirty="0">
              <a:latin typeface="Comic Sans MS" pitchFamily="66" charset="0"/>
            </a:endParaRPr>
          </a:p>
          <a:p>
            <a:pPr marL="68580" indent="0">
              <a:lnSpc>
                <a:spcPct val="150000"/>
              </a:lnSpc>
              <a:buNone/>
            </a:pPr>
            <a:endParaRPr lang="en-IN" sz="1600" dirty="0">
              <a:latin typeface="Comic Sans MS" pitchFamily="66" charset="0"/>
            </a:endParaRPr>
          </a:p>
        </p:txBody>
      </p:sp>
    </p:spTree>
    <p:extLst>
      <p:ext uri="{BB962C8B-B14F-4D97-AF65-F5344CB8AC3E}">
        <p14:creationId xmlns:p14="http://schemas.microsoft.com/office/powerpoint/2010/main" val="1204256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638" y="620688"/>
            <a:ext cx="8086725"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1752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1063</TotalTime>
  <Words>1591</Words>
  <Application>Microsoft Office PowerPoint</Application>
  <PresentationFormat>On-screen Show (4:3)</PresentationFormat>
  <Paragraphs>160</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Comic Sans MS</vt:lpstr>
      <vt:lpstr>Consolas</vt:lpstr>
      <vt:lpstr>Corbel</vt:lpstr>
      <vt:lpstr>Lato</vt:lpstr>
      <vt:lpstr>Times New Roman</vt:lpstr>
      <vt:lpstr>Wingdings</vt:lpstr>
      <vt:lpstr>Wingdings 2</vt:lpstr>
      <vt:lpstr>Wingdings 3</vt:lpstr>
      <vt:lpstr>Metro</vt:lpstr>
      <vt:lpstr>SPONDYLOLISTHESIS</vt:lpstr>
      <vt:lpstr>PowerPoint Presentation</vt:lpstr>
      <vt:lpstr>Pathology</vt:lpstr>
      <vt:lpstr>PowerPoint Presentation</vt:lpstr>
      <vt:lpstr>PowerPoint Presentation</vt:lpstr>
      <vt:lpstr>ETIOLOGY</vt:lpstr>
      <vt:lpstr>PowerPoint Presentation</vt:lpstr>
      <vt:lpstr>PowerPoint Presentation</vt:lpstr>
      <vt:lpstr>PowerPoint Presentation</vt:lpstr>
      <vt:lpstr>PowerPoint Presentation</vt:lpstr>
      <vt:lpstr>PowerPoint Presentation</vt:lpstr>
      <vt:lpstr>CAUSE</vt:lpstr>
      <vt:lpstr>CLINICAL FEATURES</vt:lpstr>
      <vt:lpstr>PowerPoint Presentation</vt:lpstr>
      <vt:lpstr>PowerPoint Presentation</vt:lpstr>
      <vt:lpstr>PowerPoint Presentation</vt:lpstr>
      <vt:lpstr>PowerPoint Presentation</vt:lpstr>
      <vt:lpstr>SURGERIES </vt:lpstr>
      <vt:lpstr>PHYSIOTHERAPY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I Active Rest Weeks: 0-6 weeks</vt:lpstr>
      <vt:lpstr>Phase II Early Strengthening Weeks 6-9</vt:lpstr>
      <vt:lpstr>Phase III Fundamental Movements and Advanced Strengthening 9-12 weeks </vt:lpstr>
      <vt:lpstr>Phase IV Sport-specific Return to Sport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SPONDYLOLISTHESIS</dc:title>
  <dc:creator>HP</dc:creator>
  <cp:lastModifiedBy>prachidorlikar0510@gmail.com</cp:lastModifiedBy>
  <cp:revision>43</cp:revision>
  <dcterms:created xsi:type="dcterms:W3CDTF">2021-03-23T12:44:27Z</dcterms:created>
  <dcterms:modified xsi:type="dcterms:W3CDTF">2024-06-18T15:56:26Z</dcterms:modified>
</cp:coreProperties>
</file>