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80" r:id="rId5"/>
    <p:sldId id="281" r:id="rId6"/>
    <p:sldId id="282" r:id="rId7"/>
    <p:sldId id="277" r:id="rId8"/>
    <p:sldId id="278" r:id="rId9"/>
    <p:sldId id="279" r:id="rId10"/>
    <p:sldId id="275" r:id="rId11"/>
    <p:sldId id="264" r:id="rId12"/>
    <p:sldId id="265" r:id="rId13"/>
    <p:sldId id="266" r:id="rId14"/>
    <p:sldId id="274" r:id="rId15"/>
    <p:sldId id="259" r:id="rId16"/>
    <p:sldId id="260" r:id="rId17"/>
    <p:sldId id="283" r:id="rId18"/>
    <p:sldId id="285" r:id="rId19"/>
    <p:sldId id="284" r:id="rId20"/>
    <p:sldId id="286" r:id="rId21"/>
    <p:sldId id="287" r:id="rId22"/>
    <p:sldId id="288" r:id="rId23"/>
    <p:sldId id="289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62" d="100"/>
          <a:sy n="62" d="100"/>
        </p:scale>
        <p:origin x="760" y="5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6/18/2024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5980" y="260648"/>
            <a:ext cx="8329031" cy="2680127"/>
          </a:xfrm>
        </p:spPr>
        <p:txBody>
          <a:bodyPr/>
          <a:lstStyle/>
          <a:p>
            <a:r>
              <a:rPr lang="en-US" b="1" dirty="0"/>
              <a:t>Galvanic Current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5780" y="4509120"/>
            <a:ext cx="7516442" cy="111608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I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Gaurav C. </a:t>
            </a:r>
            <a:r>
              <a:rPr lang="en-I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Mhaske</a:t>
            </a:r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Neurophysiotherapy</a:t>
            </a:r>
          </a:p>
          <a:p>
            <a:pPr algn="ctr"/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</a:t>
            </a:r>
          </a:p>
          <a:p>
            <a:pPr algn="ctr"/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Chh. Sambhajinagar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Stimulating Denervated Muscle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224" y="1981577"/>
            <a:ext cx="7998916" cy="4113728"/>
          </a:xfrm>
        </p:spPr>
        <p:txBody>
          <a:bodyPr/>
          <a:lstStyle/>
          <a:p>
            <a:r>
              <a:rPr lang="en-US" altLang="en-US">
                <a:latin typeface="New York"/>
              </a:rPr>
              <a:t>Electrical currents may be used to produce a muscle contraction in denervated muscle</a:t>
            </a:r>
          </a:p>
          <a:p>
            <a:r>
              <a:rPr lang="en-US" altLang="en-US">
                <a:latin typeface="New York"/>
              </a:rPr>
              <a:t>Denervated muscle has lost its peripheral nerve supply </a:t>
            </a:r>
          </a:p>
          <a:p>
            <a:r>
              <a:rPr lang="en-US" altLang="en-US">
                <a:latin typeface="New York"/>
              </a:rPr>
              <a:t>Purpose for electrically stimulating denervated muscle is to help minimize the extent of atrophy while the nerve is regenerating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Stimulating Denervated Muscle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224" y="1981577"/>
            <a:ext cx="7998916" cy="4113728"/>
          </a:xfrm>
        </p:spPr>
        <p:txBody>
          <a:bodyPr/>
          <a:lstStyle/>
          <a:p>
            <a:r>
              <a:rPr lang="en-US" altLang="en-US">
                <a:latin typeface="New York"/>
              </a:rPr>
              <a:t>Muscle fibers experience a decrease in size, diameter and weight of the individual muscle fibers </a:t>
            </a:r>
          </a:p>
          <a:p>
            <a:r>
              <a:rPr lang="en-US" altLang="en-US">
                <a:latin typeface="New York"/>
              </a:rPr>
              <a:t>There is a decrease in amount of tension which can be generated and an increase in the time required for contraction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0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Stimulating Denervated Muscle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224" y="1981577"/>
            <a:ext cx="8227457" cy="4113728"/>
          </a:xfrm>
        </p:spPr>
        <p:txBody>
          <a:bodyPr/>
          <a:lstStyle/>
          <a:p>
            <a:r>
              <a:rPr lang="en-US" altLang="en-US" dirty="0">
                <a:latin typeface="New York"/>
              </a:rPr>
              <a:t>Degenerative changes progress until muscle is re-innervated by axons regenerating across site of lesion</a:t>
            </a:r>
          </a:p>
          <a:p>
            <a:r>
              <a:rPr lang="en-US" altLang="en-US" dirty="0">
                <a:latin typeface="New York"/>
              </a:rPr>
              <a:t>If re-innervation does not occur within 2 years fibrous connective tissue replaces contractile elements and recovery of muscle function is not possible   </a:t>
            </a:r>
          </a:p>
        </p:txBody>
      </p:sp>
    </p:spTree>
    <p:extLst>
      <p:ext uri="{BB962C8B-B14F-4D97-AF65-F5344CB8AC3E}">
        <p14:creationId xmlns:p14="http://schemas.microsoft.com/office/powerpoint/2010/main" val="37289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stimulation with intermittent direct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term ‘muscle stimulation’ is used to refer to the production of a contraction in a muscle or muscle group by the application of an electrical stimulus. </a:t>
            </a:r>
          </a:p>
          <a:p>
            <a:r>
              <a:rPr lang="en-US" dirty="0"/>
              <a:t>The objective is to assess the response to electrical stimulation of the peripheral motor neurons and the muscle tissue. </a:t>
            </a:r>
          </a:p>
          <a:p>
            <a:r>
              <a:rPr lang="en-US" dirty="0"/>
              <a:t>Depending on the nature of the contraction that can be produced by means of direct current pulses, a distinction is made between single and multiple stimulation. </a:t>
            </a:r>
          </a:p>
          <a:p>
            <a:r>
              <a:rPr lang="en-US" dirty="0"/>
              <a:t>In single stimulation, a single contraction is produced. </a:t>
            </a:r>
          </a:p>
          <a:p>
            <a:r>
              <a:rPr lang="en-US" dirty="0"/>
              <a:t>Multiple stimulation leads to tetanic contraction. </a:t>
            </a:r>
          </a:p>
          <a:p>
            <a:r>
              <a:rPr lang="en-US" dirty="0"/>
              <a:t>With respect to the pulse type, only rectangular and triangular pulses are of interest in muscle stimulation.</a:t>
            </a:r>
          </a:p>
        </p:txBody>
      </p:sp>
    </p:spTree>
    <p:extLst>
      <p:ext uri="{BB962C8B-B14F-4D97-AF65-F5344CB8AC3E}">
        <p14:creationId xmlns:p14="http://schemas.microsoft.com/office/powerpoint/2010/main" val="10088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Galvanic current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Denervated</a:t>
            </a:r>
            <a:r>
              <a:rPr lang="en-US" dirty="0"/>
              <a:t> muscles</a:t>
            </a:r>
          </a:p>
          <a:p>
            <a:r>
              <a:rPr lang="en-US" dirty="0"/>
              <a:t>Facial muscle weakness secondary to Bell’s Palsy &amp; Facial palsy.</a:t>
            </a:r>
          </a:p>
          <a:p>
            <a:r>
              <a:rPr lang="en-US" dirty="0" err="1"/>
              <a:t>Iontophoresis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1988840"/>
            <a:ext cx="9782801" cy="1455861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MY" sz="4400" dirty="0">
                <a:solidFill>
                  <a:schemeClr val="tx2"/>
                </a:solidFill>
              </a:rPr>
              <a:t>Why Galvanic over Faradic in facial muscles?</a:t>
            </a:r>
          </a:p>
        </p:txBody>
      </p:sp>
    </p:spTree>
    <p:extLst>
      <p:ext uri="{BB962C8B-B14F-4D97-AF65-F5344CB8AC3E}">
        <p14:creationId xmlns:p14="http://schemas.microsoft.com/office/powerpoint/2010/main" val="3195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123602"/>
            <a:ext cx="8712968" cy="67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89629"/>
            <a:ext cx="8640960" cy="66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77998"/>
            <a:ext cx="8748464" cy="67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5069160"/>
          </a:xfrm>
        </p:spPr>
        <p:txBody>
          <a:bodyPr>
            <a:normAutofit/>
          </a:bodyPr>
          <a:lstStyle/>
          <a:p>
            <a:r>
              <a:rPr lang="en-US" dirty="0"/>
              <a:t>Placement of electrodes tangential to the heart</a:t>
            </a:r>
          </a:p>
          <a:p>
            <a:r>
              <a:rPr lang="en-US" dirty="0"/>
              <a:t>Presence of a cardiac pacemaker</a:t>
            </a:r>
          </a:p>
          <a:p>
            <a:r>
              <a:rPr lang="en-US" dirty="0"/>
              <a:t>Presence of malignancy</a:t>
            </a:r>
          </a:p>
          <a:p>
            <a:r>
              <a:rPr lang="en-US" dirty="0"/>
              <a:t>Placement of electrodes along regions of the phrenic nerve</a:t>
            </a:r>
          </a:p>
          <a:p>
            <a:r>
              <a:rPr lang="en-US" dirty="0"/>
              <a:t>Placement of electrodes over the carotid sinus or laryngeal musculature </a:t>
            </a:r>
          </a:p>
          <a:p>
            <a:r>
              <a:rPr lang="en-US" dirty="0">
                <a:solidFill>
                  <a:srgbClr val="FF0000"/>
                </a:solidFill>
              </a:rPr>
              <a:t>Houghton et al</a:t>
            </a:r>
            <a:r>
              <a:rPr lang="en-US" dirty="0"/>
              <a:t>. indicate that NMES is contraindicated “anywhere” on pregnant women; however, there appears to be no evidence for this</a:t>
            </a:r>
          </a:p>
        </p:txBody>
      </p:sp>
    </p:spTree>
    <p:extLst>
      <p:ext uri="{BB962C8B-B14F-4D97-AF65-F5344CB8AC3E}">
        <p14:creationId xmlns:p14="http://schemas.microsoft.com/office/powerpoint/2010/main" val="21476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direct current</a:t>
            </a:r>
          </a:p>
          <a:p>
            <a:r>
              <a:rPr lang="en-US" dirty="0"/>
              <a:t>Unidirectional </a:t>
            </a:r>
          </a:p>
          <a:p>
            <a:r>
              <a:rPr lang="en-US" dirty="0"/>
              <a:t>It is very painful to patients because it is unidirectional</a:t>
            </a:r>
          </a:p>
          <a:p>
            <a:r>
              <a:rPr lang="en-US" dirty="0"/>
              <a:t>To overcome this regular pause can be given between stimulation</a:t>
            </a:r>
          </a:p>
          <a:p>
            <a:r>
              <a:rPr lang="en-US" dirty="0"/>
              <a:t>Interrupted galvanic current(IGC)</a:t>
            </a:r>
          </a:p>
          <a:p>
            <a:r>
              <a:rPr lang="en-US" dirty="0"/>
              <a:t>Constant direct current is used for </a:t>
            </a:r>
            <a:r>
              <a:rPr lang="en-US" dirty="0" err="1"/>
              <a:t>Iontophoresis</a:t>
            </a:r>
            <a:endParaRPr lang="en-US" dirty="0"/>
          </a:p>
          <a:p>
            <a:r>
              <a:rPr lang="en-US" dirty="0"/>
              <a:t>IGC is used for </a:t>
            </a:r>
            <a:r>
              <a:rPr lang="en-US" dirty="0" err="1"/>
              <a:t>denervated</a:t>
            </a:r>
            <a:r>
              <a:rPr lang="en-US" dirty="0"/>
              <a:t> muscle stimulation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981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Adequate precautions should be taken for patients with heart problems.</a:t>
            </a:r>
          </a:p>
          <a:p>
            <a:r>
              <a:rPr lang="en-US" dirty="0"/>
              <a:t>Placement of electrodes across the heart or trans-</a:t>
            </a:r>
            <a:r>
              <a:rPr lang="en-US" dirty="0" err="1"/>
              <a:t>thoracically</a:t>
            </a:r>
            <a:r>
              <a:rPr lang="en-US" dirty="0"/>
              <a:t> can cause an arrhythmia.</a:t>
            </a:r>
          </a:p>
          <a:p>
            <a:r>
              <a:rPr lang="en-US" dirty="0"/>
              <a:t>The device should not be used over skin eruptions or swollen, infected or inflamed areas.</a:t>
            </a:r>
          </a:p>
          <a:p>
            <a:r>
              <a:rPr lang="en-US" dirty="0"/>
              <a:t>Turn the unit off when applying or removing electrodes.</a:t>
            </a:r>
          </a:p>
          <a:p>
            <a:r>
              <a:rPr lang="en-US" dirty="0"/>
              <a:t>Do not use over the eyelids.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Erythema</a:t>
            </a:r>
          </a:p>
          <a:p>
            <a:r>
              <a:rPr lang="en-US" dirty="0"/>
              <a:t>Burns</a:t>
            </a:r>
          </a:p>
          <a:p>
            <a:r>
              <a:rPr lang="en-US" dirty="0"/>
              <a:t>Electric Shock</a:t>
            </a:r>
          </a:p>
          <a:p>
            <a:r>
              <a:rPr lang="en-US" dirty="0"/>
              <a:t>Hypovolemic shock</a:t>
            </a:r>
          </a:p>
        </p:txBody>
      </p:sp>
    </p:spTree>
    <p:extLst>
      <p:ext uri="{BB962C8B-B14F-4D97-AF65-F5344CB8AC3E}">
        <p14:creationId xmlns:p14="http://schemas.microsoft.com/office/powerpoint/2010/main" val="6598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619" y="764704"/>
            <a:ext cx="917143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548680"/>
            <a:ext cx="9782801" cy="4572000"/>
          </a:xfrm>
        </p:spPr>
        <p:txBody>
          <a:bodyPr>
            <a:normAutofit fontScale="92500" lnSpcReduction="20000"/>
          </a:bodyPr>
          <a:lstStyle/>
          <a:p>
            <a:r>
              <a:rPr lang="en-MY" dirty="0"/>
              <a:t>It is a direct Current used to activate muscle directly, without activation of the peripheral nerve.</a:t>
            </a:r>
          </a:p>
          <a:p>
            <a:r>
              <a:rPr lang="en-MY" dirty="0"/>
              <a:t>Direct muscle stimulation requires pulse or phase durations of at least 1 milliseconds, and more often uses even longer durations.</a:t>
            </a:r>
          </a:p>
          <a:p>
            <a:pPr fontAlgn="t"/>
            <a:r>
              <a:rPr lang="en-MY" dirty="0"/>
              <a:t>Dosage:</a:t>
            </a:r>
          </a:p>
          <a:p>
            <a:pPr marL="0" indent="0" fontAlgn="t">
              <a:buNone/>
            </a:pPr>
            <a:r>
              <a:rPr lang="en-MY" dirty="0"/>
              <a:t>    A regular 20-30 contractions with an average of 90- 200    </a:t>
            </a:r>
          </a:p>
          <a:p>
            <a:pPr marL="0" indent="0" fontAlgn="t">
              <a:buNone/>
            </a:pPr>
            <a:r>
              <a:rPr lang="en-MY" dirty="0"/>
              <a:t>    contractions per muscle per day. </a:t>
            </a:r>
          </a:p>
          <a:p>
            <a:pPr marL="0" indent="0" fontAlgn="t">
              <a:buNone/>
            </a:pPr>
            <a:r>
              <a:rPr lang="en-MY" dirty="0"/>
              <a:t>    Cease when motor point responds to faradic current.</a:t>
            </a:r>
          </a:p>
          <a:p>
            <a:pPr marL="0" indent="0">
              <a:buNone/>
            </a:pPr>
            <a:br>
              <a:rPr lang="en-MY" b="1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109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appropriate electrical stimulation can cause a </a:t>
            </a:r>
            <a:r>
              <a:rPr lang="en-MY" dirty="0" err="1"/>
              <a:t>denervated</a:t>
            </a:r>
            <a:r>
              <a:rPr lang="en-MY" dirty="0"/>
              <a:t> muscle to contract</a:t>
            </a:r>
          </a:p>
          <a:p>
            <a:r>
              <a:rPr lang="en-MY" dirty="0"/>
              <a:t>contraction of a </a:t>
            </a:r>
            <a:r>
              <a:rPr lang="en-MY" dirty="0" err="1"/>
              <a:t>denervated</a:t>
            </a:r>
            <a:r>
              <a:rPr lang="en-MY" dirty="0"/>
              <a:t> muscle may help limit </a:t>
            </a:r>
            <a:r>
              <a:rPr lang="en-MY" dirty="0" err="1"/>
              <a:t>edema</a:t>
            </a:r>
            <a:r>
              <a:rPr lang="en-MY" dirty="0"/>
              <a:t> and venous stasis within the muscle, and therefore delay muscle </a:t>
            </a:r>
            <a:r>
              <a:rPr lang="en-MY" dirty="0" err="1"/>
              <a:t>fiber</a:t>
            </a:r>
            <a:r>
              <a:rPr lang="en-MY" dirty="0"/>
              <a:t> degeneration and fibrosis</a:t>
            </a:r>
          </a:p>
          <a:p>
            <a:r>
              <a:rPr lang="en-MY" dirty="0"/>
              <a:t>recovery time following denervation appears to be shortened with appropriate electrical stimulation</a:t>
            </a:r>
          </a:p>
          <a:p>
            <a:pPr marL="0" indent="0">
              <a:buNone/>
            </a:pP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619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Evidence against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contraction of the </a:t>
            </a:r>
            <a:r>
              <a:rPr lang="en-MY" dirty="0" err="1"/>
              <a:t>denervated</a:t>
            </a:r>
            <a:r>
              <a:rPr lang="en-MY" dirty="0"/>
              <a:t> muscle may disrupt regenerating neuromuscular junctions and subsequently delay re-innervation</a:t>
            </a:r>
          </a:p>
          <a:p>
            <a:r>
              <a:rPr lang="en-MY" dirty="0" err="1"/>
              <a:t>denervated</a:t>
            </a:r>
            <a:r>
              <a:rPr lang="en-MY" dirty="0"/>
              <a:t> muscle is more sensitive to trauma than innervated muscle, and electrical stimulation may further traumatize the </a:t>
            </a:r>
            <a:r>
              <a:rPr lang="en-MY" dirty="0" err="1"/>
              <a:t>denervated</a:t>
            </a:r>
            <a:r>
              <a:rPr lang="en-MY" dirty="0"/>
              <a:t> muscle</a:t>
            </a:r>
          </a:p>
          <a:p>
            <a:r>
              <a:rPr lang="en-MY" dirty="0"/>
              <a:t>prolonged electrical stimulation until </a:t>
            </a:r>
            <a:r>
              <a:rPr lang="en-MY" dirty="0" err="1"/>
              <a:t>reinnervation</a:t>
            </a:r>
            <a:r>
              <a:rPr lang="en-MY" dirty="0"/>
              <a:t> occurs is not worth the financial and time costs involved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54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16" y="1"/>
            <a:ext cx="9782801" cy="764704"/>
          </a:xfrm>
        </p:spPr>
        <p:txBody>
          <a:bodyPr/>
          <a:lstStyle/>
          <a:p>
            <a:r>
              <a:rPr lang="en-MY" b="1" dirty="0"/>
              <a:t>Unipolar Vs Bipolar Motor </a:t>
            </a:r>
            <a:r>
              <a:rPr lang="en-MY" b="1" dirty="0" err="1"/>
              <a:t>PointStimulation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959462"/>
              </p:ext>
            </p:extLst>
          </p:nvPr>
        </p:nvGraphicFramePr>
        <p:xfrm>
          <a:off x="1629916" y="1052736"/>
          <a:ext cx="9541122" cy="5294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934">
                <a:tc>
                  <a:txBody>
                    <a:bodyPr/>
                    <a:lstStyle/>
                    <a:p>
                      <a:endParaRPr lang="en-MY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solidFill>
                            <a:srgbClr val="002060"/>
                          </a:solidFill>
                        </a:rPr>
                        <a:t>Unipolar Motor Point Stimulation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solidFill>
                            <a:srgbClr val="002060"/>
                          </a:solidFill>
                        </a:rPr>
                        <a:t>Bipolar Motor Point </a:t>
                      </a:r>
                    </a:p>
                    <a:p>
                      <a:r>
                        <a:rPr lang="en-MY" dirty="0">
                          <a:solidFill>
                            <a:srgbClr val="002060"/>
                          </a:solidFill>
                        </a:rPr>
                        <a:t>Stimulation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515"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Electrodes Used</a:t>
                      </a:r>
                      <a:endParaRPr lang="en-MY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One small </a:t>
                      </a:r>
                      <a:r>
                        <a:rPr lang="en-MY" sz="1800" kern="1200" dirty="0" err="1">
                          <a:solidFill>
                            <a:srgbClr val="7030A0"/>
                          </a:solidFill>
                          <a:effectLst/>
                        </a:rPr>
                        <a:t>activeelectrode</a:t>
                      </a:r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 and one </a:t>
                      </a:r>
                      <a:r>
                        <a:rPr lang="en-MY" sz="1800" kern="1200" dirty="0" err="1">
                          <a:solidFill>
                            <a:srgbClr val="7030A0"/>
                          </a:solidFill>
                          <a:effectLst/>
                        </a:rPr>
                        <a:t>largedispersive</a:t>
                      </a:r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 electrode</a:t>
                      </a:r>
                      <a:endParaRPr lang="en-M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Equal sized electrodes</a:t>
                      </a:r>
                      <a:endParaRPr lang="en-M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Site of Stimulation</a:t>
                      </a:r>
                      <a:endParaRPr lang="en-MY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Motor point for stronger response</a:t>
                      </a:r>
                      <a:endParaRPr lang="en-M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Effect depends </a:t>
                      </a:r>
                      <a:r>
                        <a:rPr lang="en-MY" sz="1800" kern="1200" dirty="0" err="1">
                          <a:solidFill>
                            <a:srgbClr val="7030A0"/>
                          </a:solidFill>
                          <a:effectLst/>
                        </a:rPr>
                        <a:t>onplacement</a:t>
                      </a:r>
                      <a:endParaRPr lang="en-M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1997"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Description</a:t>
                      </a:r>
                    </a:p>
                    <a:p>
                      <a:b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</a:br>
                      <a:endParaRPr lang="en-MY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Same amount of current passes thru each electrode</a:t>
                      </a:r>
                    </a:p>
                    <a:p>
                      <a:r>
                        <a:rPr lang="en-MY" sz="1800" kern="1200" dirty="0">
                          <a:solidFill>
                            <a:srgbClr val="7030A0"/>
                          </a:solidFill>
                          <a:effectLst/>
                        </a:rPr>
                        <a:t>Smaller sized electrode will have higher current density, thus effects here is stronger (active electrode)</a:t>
                      </a:r>
                    </a:p>
                    <a:p>
                      <a:endParaRPr lang="en-M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Current density equal in both electrodes</a:t>
                      </a:r>
                    </a:p>
                    <a:p>
                      <a:endParaRPr lang="en-MY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Convenient for stimulating mm groups or very large mm</a:t>
                      </a:r>
                    </a:p>
                    <a:p>
                      <a:endParaRPr lang="en-MY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Equally small electrodes used for stimulating </a:t>
                      </a:r>
                      <a:r>
                        <a:rPr lang="en-MY" dirty="0" err="1">
                          <a:solidFill>
                            <a:srgbClr val="7030A0"/>
                          </a:solidFill>
                        </a:rPr>
                        <a:t>denervated</a:t>
                      </a:r>
                      <a:r>
                        <a:rPr lang="en-MY" dirty="0">
                          <a:solidFill>
                            <a:srgbClr val="7030A0"/>
                          </a:solidFill>
                        </a:rPr>
                        <a:t>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8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Comparison of Electrical Excitability of Nerve and Muscle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3" y="1916831"/>
            <a:ext cx="9328378" cy="41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924" y="0"/>
            <a:ext cx="9782801" cy="753686"/>
          </a:xfrm>
        </p:spPr>
        <p:txBody>
          <a:bodyPr>
            <a:normAutofit/>
          </a:bodyPr>
          <a:lstStyle/>
          <a:p>
            <a:r>
              <a:rPr lang="en-MY" sz="2800" dirty="0"/>
              <a:t>Stimulation of Innervated Vs </a:t>
            </a:r>
            <a:r>
              <a:rPr lang="en-MY" sz="2800" dirty="0" err="1"/>
              <a:t>Denervated</a:t>
            </a:r>
            <a:r>
              <a:rPr lang="en-MY" sz="2800" dirty="0"/>
              <a:t> Muscle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669925"/>
              </p:ext>
            </p:extLst>
          </p:nvPr>
        </p:nvGraphicFramePr>
        <p:xfrm>
          <a:off x="1702550" y="797560"/>
          <a:ext cx="9782175" cy="592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884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Innervated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Denervated</a:t>
                      </a:r>
                      <a:endParaRPr lang="en-MY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447">
                <a:tc>
                  <a:txBody>
                    <a:bodyPr/>
                    <a:lstStyle/>
                    <a:p>
                      <a:r>
                        <a:rPr lang="en-MY" dirty="0"/>
                        <a:t>Type of Contraction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1/sec- single brisk contraction</a:t>
                      </a:r>
                    </a:p>
                    <a:p>
                      <a:endParaRPr lang="en-MY" dirty="0"/>
                    </a:p>
                    <a:p>
                      <a:r>
                        <a:rPr lang="en-MY" dirty="0"/>
                        <a:t>20/sec–</a:t>
                      </a:r>
                    </a:p>
                    <a:p>
                      <a:r>
                        <a:rPr lang="en-MY" dirty="0"/>
                        <a:t>partial tetany60/sec- full tetany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Sluggish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84">
                <a:tc>
                  <a:txBody>
                    <a:bodyPr/>
                    <a:lstStyle/>
                    <a:p>
                      <a:r>
                        <a:rPr lang="en-MY" dirty="0"/>
                        <a:t>Rate of Change of 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Sudden increase in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Gradual rise in intensity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709">
                <a:tc>
                  <a:txBody>
                    <a:bodyPr/>
                    <a:lstStyle/>
                    <a:p>
                      <a:r>
                        <a:rPr lang="en-MY" dirty="0"/>
                        <a:t>Strength of Contraction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Depends on number of </a:t>
                      </a:r>
                    </a:p>
                    <a:p>
                      <a:r>
                        <a:rPr lang="en-MY" dirty="0"/>
                        <a:t>motor units activated</a:t>
                      </a:r>
                    </a:p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Depends on number of </a:t>
                      </a:r>
                    </a:p>
                    <a:p>
                      <a:r>
                        <a:rPr lang="en-MY" dirty="0"/>
                        <a:t>muscle </a:t>
                      </a:r>
                      <a:r>
                        <a:rPr lang="en-MY" dirty="0" err="1"/>
                        <a:t>fibers</a:t>
                      </a:r>
                      <a:r>
                        <a:rPr lang="en-MY" dirty="0"/>
                        <a:t> activated</a:t>
                      </a:r>
                    </a:p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84">
                <a:tc>
                  <a:txBody>
                    <a:bodyPr/>
                    <a:lstStyle/>
                    <a:p>
                      <a:r>
                        <a:rPr lang="en-MY" dirty="0"/>
                        <a:t>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0621">
                <a:tc>
                  <a:txBody>
                    <a:bodyPr/>
                    <a:lstStyle/>
                    <a:p>
                      <a:r>
                        <a:rPr lang="en-MY" dirty="0"/>
                        <a:t>Pulse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Less 10 </a:t>
                      </a:r>
                      <a:r>
                        <a:rPr lang="en-MY" dirty="0" err="1"/>
                        <a:t>ms</a:t>
                      </a:r>
                      <a:r>
                        <a:rPr lang="en-MY" dirty="0"/>
                        <a:t>- short pulse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More than 10 </a:t>
                      </a:r>
                      <a:r>
                        <a:rPr lang="en-MY" dirty="0" err="1"/>
                        <a:t>ms</a:t>
                      </a:r>
                      <a:r>
                        <a:rPr lang="en-MY" dirty="0"/>
                        <a:t>–</a:t>
                      </a:r>
                    </a:p>
                    <a:p>
                      <a:r>
                        <a:rPr lang="en-MY" dirty="0"/>
                        <a:t> longer pulse duration</a:t>
                      </a:r>
                    </a:p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884">
                <a:tc>
                  <a:txBody>
                    <a:bodyPr/>
                    <a:lstStyle/>
                    <a:p>
                      <a:r>
                        <a:rPr lang="en-MY" dirty="0" err="1"/>
                        <a:t>Chronaxie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&lt; 1 </a:t>
                      </a:r>
                      <a:r>
                        <a:rPr lang="en-MY" dirty="0" err="1"/>
                        <a:t>ms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&gt; 50 </a:t>
                      </a:r>
                      <a:r>
                        <a:rPr lang="en-MY" dirty="0" err="1"/>
                        <a:t>ms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473">
                <a:tc>
                  <a:txBody>
                    <a:bodyPr/>
                    <a:lstStyle/>
                    <a:p>
                      <a:r>
                        <a:rPr lang="en-MY" dirty="0"/>
                        <a:t>Ideal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Faradic or faradic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IDC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892" y="260648"/>
            <a:ext cx="9772519" cy="609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dirty="0"/>
              <a:t>Uses: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1. Constant direct currents are used for </a:t>
            </a:r>
            <a:r>
              <a:rPr lang="en-US" sz="2399" dirty="0" err="1">
                <a:solidFill>
                  <a:schemeClr val="accent2">
                    <a:lumMod val="50000"/>
                  </a:schemeClr>
                </a:solidFill>
              </a:rPr>
              <a:t>iontophoresis</a:t>
            </a:r>
            <a:endParaRPr lang="en-US" sz="2399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sz="2399" dirty="0" err="1">
                <a:solidFill>
                  <a:schemeClr val="accent2">
                    <a:lumMod val="50000"/>
                  </a:schemeClr>
                </a:solidFill>
              </a:rPr>
              <a:t>Modifide</a:t>
            </a:r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 direct current are used to stimulate </a:t>
            </a:r>
            <a:r>
              <a:rPr lang="en-US" sz="2399" dirty="0" err="1">
                <a:solidFill>
                  <a:schemeClr val="accent2">
                    <a:lumMod val="50000"/>
                  </a:schemeClr>
                </a:solidFill>
              </a:rPr>
              <a:t>denervated</a:t>
            </a:r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   muscles.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3. Maintain the properties of muscle.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4. Retards the denervation atrophy.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5. Helps the muscle to utilize all the substances and maintain 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   nutrition.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6. Improves absorption and activates pumping function of  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   muscle.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7. Prevents venous and lymphatic stasis.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8. Maintain the working hypertrophy of </a:t>
            </a:r>
            <a:r>
              <a:rPr lang="en-US" sz="2399" dirty="0" err="1">
                <a:solidFill>
                  <a:schemeClr val="accent2">
                    <a:lumMod val="50000"/>
                  </a:schemeClr>
                </a:solidFill>
              </a:rPr>
              <a:t>denervated</a:t>
            </a:r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 muscles.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9. Maintain the extensibility of the muscles.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10.Improves local circulation.</a:t>
            </a:r>
          </a:p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11.Prevents contracture.</a:t>
            </a:r>
          </a:p>
          <a:p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1494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849</Words>
  <Application>Microsoft Office PowerPoint</Application>
  <PresentationFormat>Custom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Euphemia</vt:lpstr>
      <vt:lpstr>New York</vt:lpstr>
      <vt:lpstr>Times New Roman</vt:lpstr>
      <vt:lpstr>Math 16x9</vt:lpstr>
      <vt:lpstr>Galvanic Current</vt:lpstr>
      <vt:lpstr>Definition</vt:lpstr>
      <vt:lpstr>PowerPoint Presentation</vt:lpstr>
      <vt:lpstr>Evidence for</vt:lpstr>
      <vt:lpstr>Evidence against</vt:lpstr>
      <vt:lpstr>Unipolar Vs Bipolar Motor PointStimulation</vt:lpstr>
      <vt:lpstr>Comparison of Electrical Excitability of Nerve and Muscle</vt:lpstr>
      <vt:lpstr>Stimulation of Innervated Vs Denervated Muscle</vt:lpstr>
      <vt:lpstr>PowerPoint Presentation</vt:lpstr>
      <vt:lpstr>Stimulating Denervated Muscle</vt:lpstr>
      <vt:lpstr>Stimulating Denervated Muscle</vt:lpstr>
      <vt:lpstr>Stimulating Denervated Muscle</vt:lpstr>
      <vt:lpstr>Muscle stimulation with intermittent direct current</vt:lpstr>
      <vt:lpstr>Application of Galvanic current </vt:lpstr>
      <vt:lpstr>Why Galvanic over Faradic in facial muscles?</vt:lpstr>
      <vt:lpstr>PowerPoint Presentation</vt:lpstr>
      <vt:lpstr>PowerPoint Presentation</vt:lpstr>
      <vt:lpstr>PowerPoint Presentation</vt:lpstr>
      <vt:lpstr>Contraindications</vt:lpstr>
      <vt:lpstr>Precautions</vt:lpstr>
      <vt:lpstr>Dangers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2015-01-29T01:47:06Z</dcterms:created>
  <dcterms:modified xsi:type="dcterms:W3CDTF">2024-06-18T15:33:27Z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