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2"/>
  </p:notesMasterIdLst>
  <p:handoutMasterIdLst>
    <p:handoutMasterId r:id="rId43"/>
  </p:handoutMasterIdLst>
  <p:sldIdLst>
    <p:sldId id="256" r:id="rId3"/>
    <p:sldId id="270" r:id="rId4"/>
    <p:sldId id="271" r:id="rId5"/>
    <p:sldId id="267" r:id="rId6"/>
    <p:sldId id="268" r:id="rId7"/>
    <p:sldId id="272" r:id="rId8"/>
    <p:sldId id="273" r:id="rId9"/>
    <p:sldId id="275" r:id="rId10"/>
    <p:sldId id="276" r:id="rId11"/>
    <p:sldId id="277" r:id="rId12"/>
    <p:sldId id="278" r:id="rId13"/>
    <p:sldId id="279" r:id="rId14"/>
    <p:sldId id="280" r:id="rId15"/>
    <p:sldId id="281" r:id="rId16"/>
    <p:sldId id="292" r:id="rId17"/>
    <p:sldId id="293" r:id="rId18"/>
    <p:sldId id="283" r:id="rId19"/>
    <p:sldId id="284" r:id="rId20"/>
    <p:sldId id="285" r:id="rId21"/>
    <p:sldId id="286" r:id="rId22"/>
    <p:sldId id="287" r:id="rId23"/>
    <p:sldId id="288" r:id="rId24"/>
    <p:sldId id="282" r:id="rId25"/>
    <p:sldId id="294" r:id="rId26"/>
    <p:sldId id="295" r:id="rId27"/>
    <p:sldId id="297"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2" d="100"/>
          <a:sy n="62" d="100"/>
        </p:scale>
        <p:origin x="760" y="5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pPr/>
              <a:t>6/18/2024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pPr/>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6/18/2024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720" y="228600"/>
            <a:ext cx="11591573"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147" y="5353963"/>
            <a:ext cx="11628139"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162" y="1600200"/>
            <a:ext cx="10360501"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324" y="3556001"/>
            <a:ext cx="8532178"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6F8EA-316C-41DE-B9A4-EDCC3A85ED9A}"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720" y="228600"/>
            <a:ext cx="11591573"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2C6F8EA-316C-41DE-B9A4-EDCC3A85ED9A}"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C1BBB0-96F0-4077-A278-0F3FB5C104D3}" type="slidenum">
              <a:rPr lang="en-IN" smtClean="0"/>
              <a:pPr/>
              <a:t>‹#›</a:t>
            </a:fld>
            <a:endParaRPr lang="en-IN"/>
          </a:p>
        </p:txBody>
      </p:sp>
      <p:grpSp>
        <p:nvGrpSpPr>
          <p:cNvPr id="15" name="Group 14"/>
          <p:cNvGrpSpPr>
            <a:grpSpLocks noChangeAspect="1"/>
          </p:cNvGrpSpPr>
          <p:nvPr/>
        </p:nvGrpSpPr>
        <p:grpSpPr bwMode="hidden">
          <a:xfrm>
            <a:off x="282147" y="714191"/>
            <a:ext cx="11628139"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6898" y="1447801"/>
            <a:ext cx="2742486"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441" y="1447800"/>
            <a:ext cx="802431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6F8EA-316C-41DE-B9A4-EDCC3A85ED9A}"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C1BBB0-96F0-4077-A278-0F3FB5C104D3}" type="slidenum">
              <a:rPr lang="en-IN" smtClean="0"/>
              <a:pPr/>
              <a:t>‹#›</a:t>
            </a:fld>
            <a:endParaRPr lang="en-IN"/>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720" y="228600"/>
            <a:ext cx="11591573"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1151" y="4203592"/>
            <a:ext cx="3834240"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1518" y="4075290"/>
            <a:ext cx="7390761"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0655" y="4087562"/>
            <a:ext cx="7288741"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7371" y="4074175"/>
            <a:ext cx="4409518"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147" y="4058555"/>
            <a:ext cx="11628139"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19803" y="2463560"/>
            <a:ext cx="10360501"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2679" y="1437449"/>
            <a:ext cx="8554750"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6F8EA-316C-41DE-B9A4-EDCC3A85ED9A}"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2C6F8EA-316C-41DE-B9A4-EDCC3A85ED9A}"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C1BBB0-96F0-4077-A278-0F3FB5C104D3}" type="slidenum">
              <a:rPr lang="en-IN" smtClean="0"/>
              <a:pPr/>
              <a:t>‹#›</a:t>
            </a:fld>
            <a:endParaRPr lang="en-IN"/>
          </a:p>
        </p:txBody>
      </p:sp>
      <p:sp>
        <p:nvSpPr>
          <p:cNvPr id="9" name="Content Placeholder 8"/>
          <p:cNvSpPr>
            <a:spLocks noGrp="1"/>
          </p:cNvSpPr>
          <p:nvPr>
            <p:ph sz="quarter" idx="13"/>
          </p:nvPr>
        </p:nvSpPr>
        <p:spPr>
          <a:xfrm>
            <a:off x="901972" y="2679192"/>
            <a:ext cx="5094929"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1923" y="2679192"/>
            <a:ext cx="5094929"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1973" y="2678114"/>
            <a:ext cx="5094929"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2875" y="3429001"/>
            <a:ext cx="5092080"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5986" y="2678113"/>
            <a:ext cx="5094929"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3429001"/>
            <a:ext cx="5094929"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C6F8EA-316C-41DE-B9A4-EDCC3A85ED9A}"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720" y="228600"/>
            <a:ext cx="11591573"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147" y="714191"/>
            <a:ext cx="11628139"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2C6F8EA-316C-41DE-B9A4-EDCC3A85ED9A}"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DC1BBB0-96F0-4077-A278-0F3FB5C104D3}"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720" y="228600"/>
            <a:ext cx="11591573"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2C6F8EA-316C-41DE-B9A4-EDCC3A85ED9A}"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C1BBB0-96F0-4077-A278-0F3FB5C104D3}" type="slidenum">
              <a:rPr lang="en-IN" smtClean="0"/>
              <a:pPr/>
              <a:t>‹#›</a:t>
            </a:fld>
            <a:endParaRPr lang="en-IN"/>
          </a:p>
        </p:txBody>
      </p:sp>
      <p:sp>
        <p:nvSpPr>
          <p:cNvPr id="4" name="Text Placeholder 3"/>
          <p:cNvSpPr>
            <a:spLocks noGrp="1"/>
          </p:cNvSpPr>
          <p:nvPr>
            <p:ph type="body" sz="half" idx="2"/>
          </p:nvPr>
        </p:nvSpPr>
        <p:spPr>
          <a:xfrm>
            <a:off x="1218882" y="3581401"/>
            <a:ext cx="4469236"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147" y="714191"/>
            <a:ext cx="11628139"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8882" y="2286000"/>
            <a:ext cx="4469236"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1001" y="1828800"/>
            <a:ext cx="5204079"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720" y="228600"/>
            <a:ext cx="11591573"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147" y="5353963"/>
            <a:ext cx="11628139"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7182" y="338667"/>
            <a:ext cx="5082203"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89421" y="2785533"/>
            <a:ext cx="5089963"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C1BBB0-96F0-4077-A278-0F3FB5C104D3}" type="slidenum">
              <a:rPr lang="en-IN" smtClean="0"/>
              <a:pPr/>
              <a:t>‹#›</a:t>
            </a:fld>
            <a:endParaRPr lang="en-IN"/>
          </a:p>
        </p:txBody>
      </p:sp>
      <p:sp>
        <p:nvSpPr>
          <p:cNvPr id="3" name="Picture Placeholder 2"/>
          <p:cNvSpPr>
            <a:spLocks noGrp="1"/>
          </p:cNvSpPr>
          <p:nvPr>
            <p:ph type="pic" idx="1"/>
          </p:nvPr>
        </p:nvSpPr>
        <p:spPr>
          <a:xfrm>
            <a:off x="1117309" y="1371600"/>
            <a:ext cx="4753642"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720" y="228600"/>
            <a:ext cx="11591573"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147" y="1679429"/>
            <a:ext cx="11628139"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441" y="338328"/>
            <a:ext cx="10969943"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3103" y="6250165"/>
            <a:ext cx="5047605" cy="365125"/>
          </a:xfrm>
          <a:prstGeom prst="rect">
            <a:avLst/>
          </a:prstGeom>
        </p:spPr>
        <p:txBody>
          <a:bodyPr vert="horz" lIns="91440" tIns="45720" rIns="91440" bIns="45720" rtlCol="0" anchor="ctr"/>
          <a:lstStyle>
            <a:lvl1pPr algn="r">
              <a:defRPr sz="1000">
                <a:solidFill>
                  <a:schemeClr val="tx2"/>
                </a:solidFill>
              </a:defRPr>
            </a:lvl1pPr>
          </a:lstStyle>
          <a:p>
            <a:fld id="{C2C6F8EA-316C-41DE-B9A4-EDCC3A85ED9A}" type="datetimeFigureOut">
              <a:rPr lang="en-US" smtClean="0"/>
              <a:pPr/>
              <a:t>6/18/2024</a:t>
            </a:fld>
            <a:endParaRPr lang="en-US"/>
          </a:p>
        </p:txBody>
      </p:sp>
      <p:sp>
        <p:nvSpPr>
          <p:cNvPr id="5" name="Footer Placeholder 4"/>
          <p:cNvSpPr>
            <a:spLocks noGrp="1"/>
          </p:cNvSpPr>
          <p:nvPr>
            <p:ph type="ftr" sz="quarter" idx="3"/>
          </p:nvPr>
        </p:nvSpPr>
        <p:spPr>
          <a:xfrm>
            <a:off x="258117" y="6250165"/>
            <a:ext cx="5047607" cy="365125"/>
          </a:xfrm>
          <a:prstGeom prst="rect">
            <a:avLst/>
          </a:prstGeom>
        </p:spPr>
        <p:txBody>
          <a:bodyPr vert="horz" lIns="91440" tIns="45720" rIns="91440" bIns="45720" rtlCol="0" anchor="ctr"/>
          <a:lstStyle>
            <a:lvl1pPr algn="l">
              <a:defRPr sz="1000">
                <a:solidFill>
                  <a:schemeClr val="tx2"/>
                </a:solidFill>
              </a:defRPr>
            </a:lvl1pPr>
          </a:lstStyle>
          <a:p>
            <a:endParaRPr lang="en-IN"/>
          </a:p>
        </p:txBody>
      </p:sp>
      <p:sp>
        <p:nvSpPr>
          <p:cNvPr id="6" name="Slide Number Placeholder 5"/>
          <p:cNvSpPr>
            <a:spLocks noGrp="1"/>
          </p:cNvSpPr>
          <p:nvPr>
            <p:ph type="sldNum" sz="quarter" idx="4"/>
          </p:nvPr>
        </p:nvSpPr>
        <p:spPr>
          <a:xfrm>
            <a:off x="5320065" y="6250164"/>
            <a:ext cx="1548698" cy="365125"/>
          </a:xfrm>
          <a:prstGeom prst="rect">
            <a:avLst/>
          </a:prstGeom>
        </p:spPr>
        <p:txBody>
          <a:bodyPr vert="horz" lIns="91440" tIns="45720" rIns="91440" bIns="45720" rtlCol="0" anchor="ctr"/>
          <a:lstStyle>
            <a:lvl1pPr algn="ctr">
              <a:defRPr sz="1000">
                <a:solidFill>
                  <a:schemeClr val="tx2"/>
                </a:solidFill>
              </a:defRPr>
            </a:lvl1pPr>
          </a:lstStyle>
          <a:p>
            <a:fld id="{7DC1BBB0-96F0-4077-A278-0F3FB5C104D3}" type="slidenum">
              <a:rPr lang="en-IN" smtClean="0"/>
              <a:pPr/>
              <a:t>‹#›</a:t>
            </a:fld>
            <a:endParaRPr lang="en-IN"/>
          </a:p>
        </p:txBody>
      </p:sp>
      <p:sp>
        <p:nvSpPr>
          <p:cNvPr id="3" name="Text Placeholder 2"/>
          <p:cNvSpPr>
            <a:spLocks noGrp="1"/>
          </p:cNvSpPr>
          <p:nvPr>
            <p:ph type="body" idx="1"/>
          </p:nvPr>
        </p:nvSpPr>
        <p:spPr>
          <a:xfrm>
            <a:off x="1162454" y="2675467"/>
            <a:ext cx="9875205"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9956" y="620688"/>
            <a:ext cx="8329031" cy="1800200"/>
          </a:xfrm>
        </p:spPr>
        <p:txBody>
          <a:bodyPr/>
          <a:lstStyle/>
          <a:p>
            <a:r>
              <a:rPr lang="en-US" dirty="0"/>
              <a:t>FARADIC CURRENT</a:t>
            </a:r>
          </a:p>
        </p:txBody>
      </p:sp>
      <p:sp>
        <p:nvSpPr>
          <p:cNvPr id="4" name="Subtitle 3"/>
          <p:cNvSpPr>
            <a:spLocks noGrp="1"/>
          </p:cNvSpPr>
          <p:nvPr>
            <p:ph type="subTitle" idx="1"/>
          </p:nvPr>
        </p:nvSpPr>
        <p:spPr>
          <a:xfrm>
            <a:off x="4582244" y="4005064"/>
            <a:ext cx="8532178" cy="1473200"/>
          </a:xfrm>
        </p:spPr>
        <p:txBody>
          <a:bodyPr>
            <a:normAutofit fontScale="85000" lnSpcReduction="20000"/>
          </a:bodyPr>
          <a:lstStyle/>
          <a:p>
            <a:r>
              <a:rPr lang="en-IN" sz="2600" dirty="0" err="1">
                <a:solidFill>
                  <a:schemeClr val="bg1"/>
                </a:solidFill>
                <a:latin typeface="Times New Roman" panose="02020603050405020304" pitchFamily="18" charset="0"/>
                <a:cs typeface="Times New Roman" panose="02020603050405020304" pitchFamily="18" charset="0"/>
              </a:rPr>
              <a:t>Dr.</a:t>
            </a:r>
            <a:r>
              <a:rPr lang="en-IN" sz="2600" dirty="0">
                <a:solidFill>
                  <a:schemeClr val="bg1"/>
                </a:solidFill>
                <a:latin typeface="Times New Roman" panose="02020603050405020304" pitchFamily="18" charset="0"/>
                <a:cs typeface="Times New Roman" panose="02020603050405020304" pitchFamily="18" charset="0"/>
              </a:rPr>
              <a:t> Gaurav C. </a:t>
            </a:r>
            <a:r>
              <a:rPr lang="en-IN" sz="2600" dirty="0" err="1">
                <a:solidFill>
                  <a:schemeClr val="bg1"/>
                </a:solidFill>
                <a:latin typeface="Times New Roman" panose="02020603050405020304" pitchFamily="18" charset="0"/>
                <a:cs typeface="Times New Roman" panose="02020603050405020304" pitchFamily="18" charset="0"/>
              </a:rPr>
              <a:t>Mhaske</a:t>
            </a:r>
            <a:endParaRPr lang="en-IN" sz="2600" dirty="0">
              <a:solidFill>
                <a:schemeClr val="bg1"/>
              </a:solidFill>
              <a:latin typeface="Times New Roman" panose="02020603050405020304" pitchFamily="18" charset="0"/>
              <a:cs typeface="Times New Roman" panose="02020603050405020304" pitchFamily="18" charset="0"/>
            </a:endParaRPr>
          </a:p>
          <a:p>
            <a:r>
              <a:rPr lang="en-IN" sz="2600" dirty="0">
                <a:solidFill>
                  <a:schemeClr val="bg1"/>
                </a:solidFill>
                <a:latin typeface="Times New Roman" panose="02020603050405020304" pitchFamily="18" charset="0"/>
                <a:cs typeface="Times New Roman" panose="02020603050405020304" pitchFamily="18" charset="0"/>
              </a:rPr>
              <a:t>Dept. Of Neurophysiotherapy</a:t>
            </a:r>
          </a:p>
          <a:p>
            <a:r>
              <a:rPr lang="en-IN" sz="2600" dirty="0">
                <a:solidFill>
                  <a:schemeClr val="bg1"/>
                </a:solidFill>
                <a:latin typeface="Times New Roman" panose="02020603050405020304" pitchFamily="18" charset="0"/>
                <a:cs typeface="Times New Roman" panose="02020603050405020304" pitchFamily="18" charset="0"/>
              </a:rPr>
              <a:t>MGM Institute Of Physiotherapy</a:t>
            </a:r>
          </a:p>
          <a:p>
            <a:r>
              <a:rPr lang="en-IN" sz="2600" dirty="0">
                <a:solidFill>
                  <a:schemeClr val="bg1"/>
                </a:solidFill>
                <a:latin typeface="Times New Roman" panose="02020603050405020304" pitchFamily="18" charset="0"/>
                <a:cs typeface="Times New Roman" panose="02020603050405020304" pitchFamily="18" charset="0"/>
              </a:rPr>
              <a:t>Chh. Sambhajinagar</a:t>
            </a:r>
          </a:p>
          <a:p>
            <a:endParaRPr lang="en-IN"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contraction is tetanic in type because the stimulus is repeated 50 times or more / sec.</a:t>
            </a:r>
          </a:p>
          <a:p>
            <a:r>
              <a:rPr lang="en-US" dirty="0"/>
              <a:t>If this type is maintained for more than a short time, muscle fatigue occurs.</a:t>
            </a:r>
          </a:p>
          <a:p>
            <a:r>
              <a:rPr lang="en-US" dirty="0"/>
              <a:t>So, the current is commonly surged to allow for muscle relaxation i.e. </a:t>
            </a:r>
            <a:r>
              <a:rPr lang="en-US" i="1" dirty="0"/>
              <a:t>“when the current is surged, the contraction gradually increases and decreases in strength in a manner similar to voluntary contraction”.</a:t>
            </a:r>
            <a:endParaRPr lang="en-MY" dirty="0"/>
          </a:p>
          <a:p>
            <a:pPr marL="0" indent="0">
              <a:buNone/>
            </a:pPr>
            <a:endParaRPr lang="en-MY" dirty="0"/>
          </a:p>
        </p:txBody>
      </p:sp>
      <p:sp>
        <p:nvSpPr>
          <p:cNvPr id="2" name="Title 1"/>
          <p:cNvSpPr>
            <a:spLocks noGrp="1"/>
          </p:cNvSpPr>
          <p:nvPr>
            <p:ph type="title"/>
          </p:nvPr>
        </p:nvSpPr>
        <p:spPr/>
        <p:txBody>
          <a:bodyPr/>
          <a:lstStyle/>
          <a:p>
            <a:r>
              <a:rPr lang="en-MY" dirty="0"/>
              <a:t>2. Stimulation of the motor nerves:</a:t>
            </a:r>
          </a:p>
        </p:txBody>
      </p:sp>
    </p:spTree>
    <p:extLst>
      <p:ext uri="{BB962C8B-B14F-4D97-AF65-F5344CB8AC3E}">
        <p14:creationId xmlns:p14="http://schemas.microsoft.com/office/powerpoint/2010/main" val="2328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876" y="2564904"/>
            <a:ext cx="9782801" cy="4572000"/>
          </a:xfrm>
        </p:spPr>
        <p:txBody>
          <a:bodyPr/>
          <a:lstStyle/>
          <a:p>
            <a:r>
              <a:rPr lang="en-MY" dirty="0"/>
              <a:t>This is achieved by altering the resting membrane potential. </a:t>
            </a:r>
          </a:p>
          <a:p>
            <a:r>
              <a:rPr lang="en-MY" dirty="0"/>
              <a:t>When it reaches a critical excitatory level, the muscle supplied by this nerve is activated to contract.</a:t>
            </a:r>
          </a:p>
        </p:txBody>
      </p:sp>
      <p:sp>
        <p:nvSpPr>
          <p:cNvPr id="2" name="Title 1"/>
          <p:cNvSpPr>
            <a:spLocks noGrp="1"/>
          </p:cNvSpPr>
          <p:nvPr>
            <p:ph type="title"/>
          </p:nvPr>
        </p:nvSpPr>
        <p:spPr>
          <a:xfrm>
            <a:off x="0" y="355179"/>
            <a:ext cx="12071076" cy="1417637"/>
          </a:xfrm>
        </p:spPr>
        <p:txBody>
          <a:bodyPr>
            <a:normAutofit fontScale="90000"/>
          </a:bodyPr>
          <a:lstStyle/>
          <a:p>
            <a:r>
              <a:rPr lang="en-MY" dirty="0"/>
              <a:t>3. Stimulation of the nerve is due to producing a   </a:t>
            </a:r>
            <a:br>
              <a:rPr lang="en-MY" dirty="0"/>
            </a:br>
            <a:r>
              <a:rPr lang="en-MY" dirty="0"/>
              <a:t>   change in the semi-permeability of the cell   </a:t>
            </a:r>
            <a:br>
              <a:rPr lang="en-MY" dirty="0"/>
            </a:br>
            <a:r>
              <a:rPr lang="en-MY" dirty="0"/>
              <a:t>   membrane: </a:t>
            </a:r>
          </a:p>
        </p:txBody>
      </p:sp>
    </p:spTree>
    <p:extLst>
      <p:ext uri="{BB962C8B-B14F-4D97-AF65-F5344CB8AC3E}">
        <p14:creationId xmlns:p14="http://schemas.microsoft.com/office/powerpoint/2010/main" val="6767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884" y="2852936"/>
            <a:ext cx="9782801" cy="4572000"/>
          </a:xfrm>
        </p:spPr>
        <p:txBody>
          <a:bodyPr/>
          <a:lstStyle/>
          <a:p>
            <a:r>
              <a:rPr lang="en-MY" dirty="0"/>
              <a:t>The nerve supply to the muscle being treated must be intact because the intensity of current needed to depolarize the muscle membrane is too great to be comfortably tolerated by the patient in the absence of the nerve.</a:t>
            </a:r>
          </a:p>
        </p:txBody>
      </p:sp>
      <p:sp>
        <p:nvSpPr>
          <p:cNvPr id="2" name="Title 1"/>
          <p:cNvSpPr>
            <a:spLocks noGrp="1"/>
          </p:cNvSpPr>
          <p:nvPr>
            <p:ph type="title"/>
          </p:nvPr>
        </p:nvSpPr>
        <p:spPr>
          <a:xfrm>
            <a:off x="1312096" y="260648"/>
            <a:ext cx="9782801" cy="1239837"/>
          </a:xfrm>
        </p:spPr>
        <p:txBody>
          <a:bodyPr>
            <a:normAutofit fontScale="90000"/>
          </a:bodyPr>
          <a:lstStyle/>
          <a:p>
            <a:r>
              <a:rPr lang="en-MY" dirty="0"/>
              <a:t>4. Faradic currents will not stimulate </a:t>
            </a:r>
            <a:br>
              <a:rPr lang="en-MY" dirty="0"/>
            </a:br>
            <a:r>
              <a:rPr lang="en-MY" dirty="0"/>
              <a:t>  </a:t>
            </a:r>
            <a:r>
              <a:rPr lang="en-MY" dirty="0" err="1"/>
              <a:t>denervated</a:t>
            </a:r>
            <a:r>
              <a:rPr lang="en-MY" dirty="0"/>
              <a:t> muscle: </a:t>
            </a:r>
          </a:p>
        </p:txBody>
      </p:sp>
    </p:spTree>
    <p:extLst>
      <p:ext uri="{BB962C8B-B14F-4D97-AF65-F5344CB8AC3E}">
        <p14:creationId xmlns:p14="http://schemas.microsoft.com/office/powerpoint/2010/main" val="379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924944"/>
            <a:ext cx="9782801" cy="4572000"/>
          </a:xfrm>
        </p:spPr>
        <p:txBody>
          <a:bodyPr/>
          <a:lstStyle/>
          <a:p>
            <a:r>
              <a:rPr lang="en-MY" dirty="0"/>
              <a:t>It occurs due to alteration of the permeability of the cell membrane, leading to acceleration of fluid movement in the swollen tissue and arterial dilatation. </a:t>
            </a:r>
          </a:p>
          <a:p>
            <a:r>
              <a:rPr lang="en-MY" dirty="0"/>
              <a:t>Moreover, it leads to increase metabolism and get red of waste products.</a:t>
            </a:r>
          </a:p>
        </p:txBody>
      </p:sp>
      <p:sp>
        <p:nvSpPr>
          <p:cNvPr id="2" name="Title 1"/>
          <p:cNvSpPr>
            <a:spLocks noGrp="1"/>
          </p:cNvSpPr>
          <p:nvPr>
            <p:ph type="title"/>
          </p:nvPr>
        </p:nvSpPr>
        <p:spPr>
          <a:xfrm>
            <a:off x="1485900" y="260648"/>
            <a:ext cx="9782801" cy="1239837"/>
          </a:xfrm>
        </p:spPr>
        <p:txBody>
          <a:bodyPr/>
          <a:lstStyle/>
          <a:p>
            <a:r>
              <a:rPr lang="en-MY" dirty="0"/>
              <a:t>5. Reduction of swelling and pain: </a:t>
            </a:r>
          </a:p>
        </p:txBody>
      </p:sp>
    </p:spTree>
    <p:extLst>
      <p:ext uri="{BB962C8B-B14F-4D97-AF65-F5344CB8AC3E}">
        <p14:creationId xmlns:p14="http://schemas.microsoft.com/office/powerpoint/2010/main" val="324288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1924" y="2273299"/>
            <a:ext cx="9782801" cy="4572000"/>
          </a:xfrm>
        </p:spPr>
        <p:txBody>
          <a:bodyPr/>
          <a:lstStyle/>
          <a:p>
            <a:r>
              <a:rPr lang="en-US" dirty="0"/>
              <a:t>The ions move one way during one phase of the current; and in the reverse direction during the other phase of the current if it is alternating. </a:t>
            </a:r>
          </a:p>
          <a:p>
            <a:r>
              <a:rPr lang="en-US" dirty="0"/>
              <a:t>If the two phases are equal, the chemicals formed during one phase are neutralized during the next phase. </a:t>
            </a:r>
          </a:p>
          <a:p>
            <a:r>
              <a:rPr lang="en-US" dirty="0"/>
              <a:t>In </a:t>
            </a:r>
            <a:r>
              <a:rPr lang="en-US" dirty="0">
                <a:solidFill>
                  <a:srgbClr val="FF0000"/>
                </a:solidFill>
              </a:rPr>
              <a:t>faradic current</a:t>
            </a:r>
            <a:r>
              <a:rPr lang="en-US" dirty="0"/>
              <a:t>, chemical formation should not be great enough to give rise to a serious danger of burns because of the short duration of impulses.</a:t>
            </a:r>
            <a:endParaRPr lang="en-MY" dirty="0"/>
          </a:p>
          <a:p>
            <a:endParaRPr lang="en-MY" dirty="0"/>
          </a:p>
        </p:txBody>
      </p:sp>
      <p:sp>
        <p:nvSpPr>
          <p:cNvPr id="2" name="Title 1"/>
          <p:cNvSpPr>
            <a:spLocks noGrp="1"/>
          </p:cNvSpPr>
          <p:nvPr>
            <p:ph type="title"/>
          </p:nvPr>
        </p:nvSpPr>
        <p:spPr>
          <a:xfrm>
            <a:off x="1686301" y="404664"/>
            <a:ext cx="9782801" cy="1239837"/>
          </a:xfrm>
        </p:spPr>
        <p:txBody>
          <a:bodyPr/>
          <a:lstStyle/>
          <a:p>
            <a:r>
              <a:rPr lang="en-MY" dirty="0"/>
              <a:t>6. Chemical changes: </a:t>
            </a:r>
          </a:p>
        </p:txBody>
      </p:sp>
    </p:spTree>
    <p:extLst>
      <p:ext uri="{BB962C8B-B14F-4D97-AF65-F5344CB8AC3E}">
        <p14:creationId xmlns:p14="http://schemas.microsoft.com/office/powerpoint/2010/main" val="9782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Muscle stimulation with faradic current the muscle must have a </a:t>
            </a:r>
            <a:r>
              <a:rPr lang="en-US" dirty="0">
                <a:solidFill>
                  <a:srgbClr val="FF0000"/>
                </a:solidFill>
              </a:rPr>
              <a:t>good general innervation</a:t>
            </a:r>
            <a:r>
              <a:rPr lang="en-US" dirty="0"/>
              <a:t>. </a:t>
            </a:r>
          </a:p>
          <a:p>
            <a:r>
              <a:rPr lang="en-US" dirty="0"/>
              <a:t>The current may be applied for both diagnostic and therapeutic objectives.</a:t>
            </a:r>
          </a:p>
        </p:txBody>
      </p:sp>
      <p:sp>
        <p:nvSpPr>
          <p:cNvPr id="2" name="Title 1"/>
          <p:cNvSpPr>
            <a:spLocks noGrp="1"/>
          </p:cNvSpPr>
          <p:nvPr>
            <p:ph type="title"/>
          </p:nvPr>
        </p:nvSpPr>
        <p:spPr/>
        <p:txBody>
          <a:bodyPr/>
          <a:lstStyle/>
          <a:p>
            <a:r>
              <a:rPr lang="en-US" dirty="0"/>
              <a:t>Application of faradic current</a:t>
            </a:r>
          </a:p>
        </p:txBody>
      </p:sp>
    </p:spTree>
    <p:extLst>
      <p:ext uri="{BB962C8B-B14F-4D97-AF65-F5344CB8AC3E}">
        <p14:creationId xmlns:p14="http://schemas.microsoft.com/office/powerpoint/2010/main" val="30716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Investigation of </a:t>
            </a:r>
            <a:r>
              <a:rPr lang="en-US" dirty="0" err="1"/>
              <a:t>myasthenic</a:t>
            </a:r>
            <a:r>
              <a:rPr lang="en-US" dirty="0"/>
              <a:t> reaction; </a:t>
            </a:r>
          </a:p>
          <a:p>
            <a:r>
              <a:rPr lang="en-US" dirty="0"/>
              <a:t>Investigation of </a:t>
            </a:r>
            <a:r>
              <a:rPr lang="en-US" dirty="0" err="1"/>
              <a:t>myotonic</a:t>
            </a:r>
            <a:r>
              <a:rPr lang="en-US" dirty="0"/>
              <a:t> reaction;</a:t>
            </a:r>
          </a:p>
          <a:p>
            <a:r>
              <a:rPr lang="en-US" dirty="0"/>
              <a:t>Localization of a </a:t>
            </a:r>
            <a:r>
              <a:rPr lang="en-US" dirty="0" err="1"/>
              <a:t>neurapraxia</a:t>
            </a:r>
            <a:r>
              <a:rPr lang="en-US" dirty="0"/>
              <a:t>(nerve compression) block.</a:t>
            </a:r>
          </a:p>
          <a:p>
            <a:endParaRPr lang="en-US" dirty="0"/>
          </a:p>
        </p:txBody>
      </p:sp>
      <p:sp>
        <p:nvSpPr>
          <p:cNvPr id="2" name="Title 1"/>
          <p:cNvSpPr>
            <a:spLocks noGrp="1"/>
          </p:cNvSpPr>
          <p:nvPr>
            <p:ph type="title"/>
          </p:nvPr>
        </p:nvSpPr>
        <p:spPr/>
        <p:txBody>
          <a:bodyPr/>
          <a:lstStyle/>
          <a:p>
            <a:r>
              <a:rPr lang="en-US" dirty="0"/>
              <a:t>Diagnostic objectives</a:t>
            </a:r>
          </a:p>
        </p:txBody>
      </p:sp>
    </p:spTree>
    <p:extLst>
      <p:ext uri="{BB962C8B-B14F-4D97-AF65-F5344CB8AC3E}">
        <p14:creationId xmlns:p14="http://schemas.microsoft.com/office/powerpoint/2010/main" val="1459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MY" dirty="0">
                <a:solidFill>
                  <a:schemeClr val="tx1">
                    <a:lumMod val="50000"/>
                  </a:schemeClr>
                </a:solidFill>
              </a:rPr>
              <a:t>Facilitation of muscle contraction inhibited by pain:    </a:t>
            </a:r>
          </a:p>
          <a:p>
            <a:pPr marL="0" indent="0">
              <a:lnSpc>
                <a:spcPct val="100000"/>
              </a:lnSpc>
              <a:spcBef>
                <a:spcPts val="0"/>
              </a:spcBef>
              <a:buNone/>
            </a:pPr>
            <a:r>
              <a:rPr lang="en-MY" dirty="0"/>
              <a:t>     Stimulation must be stopped when good voluntary   </a:t>
            </a:r>
          </a:p>
          <a:p>
            <a:pPr marL="0" indent="0">
              <a:lnSpc>
                <a:spcPct val="100000"/>
              </a:lnSpc>
              <a:spcBef>
                <a:spcPts val="0"/>
              </a:spcBef>
              <a:buNone/>
            </a:pPr>
            <a:r>
              <a:rPr lang="en-MY" dirty="0"/>
              <a:t>     contraction is obtained.</a:t>
            </a:r>
          </a:p>
          <a:p>
            <a:pPr marL="0" indent="0">
              <a:buNone/>
            </a:pPr>
            <a:r>
              <a:rPr lang="en-MY" dirty="0">
                <a:solidFill>
                  <a:schemeClr val="tx1">
                    <a:lumMod val="50000"/>
                  </a:schemeClr>
                </a:solidFill>
              </a:rPr>
              <a:t>2.</a:t>
            </a:r>
            <a:r>
              <a:rPr lang="en-MY" dirty="0"/>
              <a:t> </a:t>
            </a:r>
            <a:r>
              <a:rPr lang="en-MY" dirty="0">
                <a:solidFill>
                  <a:schemeClr val="tx1">
                    <a:lumMod val="50000"/>
                  </a:schemeClr>
                </a:solidFill>
              </a:rPr>
              <a:t>Muscle re-education: </a:t>
            </a:r>
          </a:p>
          <a:p>
            <a:pPr marL="0" indent="0">
              <a:lnSpc>
                <a:spcPct val="100000"/>
              </a:lnSpc>
              <a:spcBef>
                <a:spcPts val="0"/>
              </a:spcBef>
              <a:buNone/>
            </a:pPr>
            <a:r>
              <a:rPr lang="en-MY" dirty="0"/>
              <a:t>     Muscle contraction is needed to restore the sense of   </a:t>
            </a:r>
          </a:p>
          <a:p>
            <a:pPr marL="0" indent="0">
              <a:lnSpc>
                <a:spcPct val="100000"/>
              </a:lnSpc>
              <a:spcBef>
                <a:spcPts val="0"/>
              </a:spcBef>
              <a:buNone/>
            </a:pPr>
            <a:r>
              <a:rPr lang="en-MY" dirty="0"/>
              <a:t>     movement in cases of prolonged disuse or incorrect   </a:t>
            </a:r>
          </a:p>
          <a:p>
            <a:pPr marL="0" indent="0">
              <a:lnSpc>
                <a:spcPct val="100000"/>
              </a:lnSpc>
              <a:spcBef>
                <a:spcPts val="0"/>
              </a:spcBef>
              <a:buNone/>
            </a:pPr>
            <a:r>
              <a:rPr lang="en-MY" dirty="0"/>
              <a:t>     use; and in muscle transplantation. </a:t>
            </a:r>
          </a:p>
          <a:p>
            <a:pPr marL="0" indent="0">
              <a:lnSpc>
                <a:spcPct val="100000"/>
              </a:lnSpc>
              <a:spcBef>
                <a:spcPts val="0"/>
              </a:spcBef>
              <a:buNone/>
            </a:pPr>
            <a:r>
              <a:rPr lang="en-MY" dirty="0"/>
              <a:t>     The brain appreciates movement not muscle actions,      </a:t>
            </a:r>
          </a:p>
          <a:p>
            <a:pPr marL="0" indent="0">
              <a:lnSpc>
                <a:spcPct val="100000"/>
              </a:lnSpc>
              <a:spcBef>
                <a:spcPts val="0"/>
              </a:spcBef>
              <a:buNone/>
            </a:pPr>
            <a:r>
              <a:rPr lang="en-MY" dirty="0"/>
              <a:t>     so the current should be applied to cause the   </a:t>
            </a:r>
          </a:p>
          <a:p>
            <a:pPr marL="0" indent="0">
              <a:lnSpc>
                <a:spcPct val="100000"/>
              </a:lnSpc>
              <a:spcBef>
                <a:spcPts val="0"/>
              </a:spcBef>
              <a:buNone/>
            </a:pPr>
            <a:r>
              <a:rPr lang="en-MY" dirty="0"/>
              <a:t>     movement that the patient is unable to perform   </a:t>
            </a:r>
          </a:p>
          <a:p>
            <a:pPr marL="0" indent="0">
              <a:lnSpc>
                <a:spcPct val="100000"/>
              </a:lnSpc>
              <a:spcBef>
                <a:spcPts val="0"/>
              </a:spcBef>
              <a:buNone/>
            </a:pPr>
            <a:r>
              <a:rPr lang="en-MY" dirty="0"/>
              <a:t>     voluntarily.</a:t>
            </a:r>
          </a:p>
          <a:p>
            <a:endParaRPr lang="en-MY" dirty="0"/>
          </a:p>
        </p:txBody>
      </p:sp>
      <p:sp>
        <p:nvSpPr>
          <p:cNvPr id="2" name="Title 1"/>
          <p:cNvSpPr>
            <a:spLocks noGrp="1"/>
          </p:cNvSpPr>
          <p:nvPr>
            <p:ph type="title"/>
          </p:nvPr>
        </p:nvSpPr>
        <p:spPr/>
        <p:txBody>
          <a:bodyPr/>
          <a:lstStyle/>
          <a:p>
            <a:r>
              <a:rPr lang="en-MY" dirty="0"/>
              <a:t>Indications:</a:t>
            </a:r>
          </a:p>
        </p:txBody>
      </p:sp>
    </p:spTree>
    <p:extLst>
      <p:ext uri="{BB962C8B-B14F-4D97-AF65-F5344CB8AC3E}">
        <p14:creationId xmlns:p14="http://schemas.microsoft.com/office/powerpoint/2010/main" val="24638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MY" dirty="0"/>
              <a:t>After tendon transplantation, muscle may be required to perform a different action from that previously carried out. With stimulation by faradic current, the patient must concentrate with the new action and assist with voluntary contraction.</a:t>
            </a:r>
          </a:p>
        </p:txBody>
      </p:sp>
      <p:sp>
        <p:nvSpPr>
          <p:cNvPr id="2" name="Title 1"/>
          <p:cNvSpPr>
            <a:spLocks noGrp="1"/>
          </p:cNvSpPr>
          <p:nvPr>
            <p:ph type="title"/>
          </p:nvPr>
        </p:nvSpPr>
        <p:spPr/>
        <p:txBody>
          <a:bodyPr>
            <a:normAutofit fontScale="90000"/>
          </a:bodyPr>
          <a:lstStyle/>
          <a:p>
            <a:r>
              <a:rPr lang="en-MY" dirty="0"/>
              <a:t>3. Training a new muscle action: </a:t>
            </a:r>
            <a:br>
              <a:rPr lang="en-MY" dirty="0"/>
            </a:br>
            <a:endParaRPr lang="en-MY" dirty="0"/>
          </a:p>
        </p:txBody>
      </p:sp>
    </p:spTree>
    <p:extLst>
      <p:ext uri="{BB962C8B-B14F-4D97-AF65-F5344CB8AC3E}">
        <p14:creationId xmlns:p14="http://schemas.microsoft.com/office/powerpoint/2010/main" val="33962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r>
              <a:rPr lang="en-MY" dirty="0"/>
              <a:t>When a nerve is severed, degeneration of the axons takes place after several days. </a:t>
            </a:r>
          </a:p>
          <a:p>
            <a:pPr>
              <a:buFont typeface="Wingdings" panose="05000000000000000000" pitchFamily="2" charset="2"/>
              <a:buChar char="v"/>
            </a:pPr>
            <a:r>
              <a:rPr lang="en-MY" dirty="0"/>
              <a:t>So, for a few days after the injury, the muscle contraction may be obtained with faradic current. </a:t>
            </a:r>
          </a:p>
          <a:p>
            <a:pPr>
              <a:buFont typeface="Wingdings" panose="05000000000000000000" pitchFamily="2" charset="2"/>
              <a:buChar char="v"/>
            </a:pPr>
            <a:r>
              <a:rPr lang="en-MY" dirty="0"/>
              <a:t>It should be used to exercise the muscle as long as a good response is present but must be replaced by modified direct current as soon as the response begins to weaken.</a:t>
            </a:r>
          </a:p>
        </p:txBody>
      </p:sp>
      <p:sp>
        <p:nvSpPr>
          <p:cNvPr id="2" name="Title 1"/>
          <p:cNvSpPr>
            <a:spLocks noGrp="1"/>
          </p:cNvSpPr>
          <p:nvPr>
            <p:ph type="title"/>
          </p:nvPr>
        </p:nvSpPr>
        <p:spPr/>
        <p:txBody>
          <a:bodyPr/>
          <a:lstStyle/>
          <a:p>
            <a:r>
              <a:rPr lang="en-US" dirty="0"/>
              <a:t>4. Nerve damage:</a:t>
            </a:r>
            <a:endParaRPr lang="en-MY" dirty="0"/>
          </a:p>
        </p:txBody>
      </p:sp>
    </p:spTree>
    <p:extLst>
      <p:ext uri="{BB962C8B-B14F-4D97-AF65-F5344CB8AC3E}">
        <p14:creationId xmlns:p14="http://schemas.microsoft.com/office/powerpoint/2010/main" val="29960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endParaRPr lang="en-MY" dirty="0"/>
          </a:p>
          <a:p>
            <a:pPr marL="0" indent="0">
              <a:buNone/>
            </a:pPr>
            <a:r>
              <a:rPr lang="en-MY" dirty="0"/>
              <a:t>The lecture aims to brief students about the following:</a:t>
            </a:r>
          </a:p>
          <a:p>
            <a:pPr marL="0" indent="0">
              <a:buNone/>
            </a:pPr>
            <a:endParaRPr lang="en-MY" dirty="0"/>
          </a:p>
          <a:p>
            <a:r>
              <a:rPr lang="en-MY" dirty="0"/>
              <a:t>Nature of faradic currents.</a:t>
            </a:r>
          </a:p>
          <a:p>
            <a:r>
              <a:rPr lang="en-MY" dirty="0"/>
              <a:t>Therapeutic &amp; Physiological effects of faradic currents.</a:t>
            </a:r>
          </a:p>
          <a:p>
            <a:r>
              <a:rPr lang="en-MY" dirty="0"/>
              <a:t>Techniques of application.</a:t>
            </a:r>
          </a:p>
          <a:p>
            <a:r>
              <a:rPr lang="en-US" dirty="0"/>
              <a:t>Indication &amp; Contraindication.</a:t>
            </a:r>
            <a:endParaRPr lang="en-MY" dirty="0"/>
          </a:p>
          <a:p>
            <a:r>
              <a:rPr lang="en-MY" dirty="0"/>
              <a:t>Clinical applications of faradic currents.</a:t>
            </a:r>
          </a:p>
          <a:p>
            <a:r>
              <a:rPr lang="en-US" dirty="0"/>
              <a:t>Precaution &amp; Dangers</a:t>
            </a:r>
            <a:endParaRPr lang="en-MY" dirty="0"/>
          </a:p>
          <a:p>
            <a:pPr marL="0" indent="0">
              <a:buNone/>
            </a:pPr>
            <a:br>
              <a:rPr lang="en-MY" dirty="0"/>
            </a:br>
            <a:endParaRPr lang="en-MY" dirty="0"/>
          </a:p>
        </p:txBody>
      </p:sp>
      <p:sp>
        <p:nvSpPr>
          <p:cNvPr id="2" name="Title 1"/>
          <p:cNvSpPr>
            <a:spLocks noGrp="1"/>
          </p:cNvSpPr>
          <p:nvPr>
            <p:ph type="title"/>
          </p:nvPr>
        </p:nvSpPr>
        <p:spPr/>
        <p:txBody>
          <a:bodyPr/>
          <a:lstStyle/>
          <a:p>
            <a:r>
              <a:rPr lang="en-MY" dirty="0"/>
              <a:t>Learning Objectives:</a:t>
            </a:r>
          </a:p>
        </p:txBody>
      </p:sp>
    </p:spTree>
    <p:extLst>
      <p:ext uri="{BB962C8B-B14F-4D97-AF65-F5344CB8AC3E}">
        <p14:creationId xmlns:p14="http://schemas.microsoft.com/office/powerpoint/2010/main" val="147174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MY" dirty="0"/>
              <a:t>In oedema and gravitational ulcers, the venous and lymphatic return should be encouraged by the pumping action of the alternate muscle contraction and relaxation.</a:t>
            </a:r>
          </a:p>
        </p:txBody>
      </p:sp>
      <p:sp>
        <p:nvSpPr>
          <p:cNvPr id="2" name="Title 1"/>
          <p:cNvSpPr>
            <a:spLocks noGrp="1"/>
          </p:cNvSpPr>
          <p:nvPr>
            <p:ph type="title"/>
          </p:nvPr>
        </p:nvSpPr>
        <p:spPr/>
        <p:txBody>
          <a:bodyPr>
            <a:normAutofit fontScale="90000"/>
          </a:bodyPr>
          <a:lstStyle/>
          <a:p>
            <a:r>
              <a:rPr lang="en-MY" dirty="0"/>
              <a:t>5. Improvement of venous and lymphatic drainage: </a:t>
            </a:r>
          </a:p>
        </p:txBody>
      </p:sp>
    </p:spTree>
    <p:extLst>
      <p:ext uri="{BB962C8B-B14F-4D97-AF65-F5344CB8AC3E}">
        <p14:creationId xmlns:p14="http://schemas.microsoft.com/office/powerpoint/2010/main" val="42107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t>After effusion, adhesions are liable to form, which can be prevented by keeping structures moving with respect to each other. </a:t>
            </a:r>
          </a:p>
          <a:p>
            <a:r>
              <a:rPr lang="en-MY" dirty="0"/>
              <a:t>Formed adhesions may be stretched and loosened by muscle contraction.</a:t>
            </a:r>
          </a:p>
        </p:txBody>
      </p:sp>
      <p:sp>
        <p:nvSpPr>
          <p:cNvPr id="2" name="Title 1"/>
          <p:cNvSpPr>
            <a:spLocks noGrp="1"/>
          </p:cNvSpPr>
          <p:nvPr>
            <p:ph type="title"/>
          </p:nvPr>
        </p:nvSpPr>
        <p:spPr/>
        <p:txBody>
          <a:bodyPr/>
          <a:lstStyle/>
          <a:p>
            <a:r>
              <a:rPr lang="en-MY" dirty="0"/>
              <a:t>6. Prevention and loosening of adhesions: </a:t>
            </a:r>
          </a:p>
        </p:txBody>
      </p:sp>
    </p:spTree>
    <p:extLst>
      <p:ext uri="{BB962C8B-B14F-4D97-AF65-F5344CB8AC3E}">
        <p14:creationId xmlns:p14="http://schemas.microsoft.com/office/powerpoint/2010/main" val="27837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t>After trauma, there is inhibition of muscle contraction, leading to muscle atrophy. </a:t>
            </a:r>
          </a:p>
        </p:txBody>
      </p:sp>
      <p:sp>
        <p:nvSpPr>
          <p:cNvPr id="2" name="Title 1"/>
          <p:cNvSpPr>
            <a:spLocks noGrp="1"/>
          </p:cNvSpPr>
          <p:nvPr>
            <p:ph type="title"/>
          </p:nvPr>
        </p:nvSpPr>
        <p:spPr/>
        <p:txBody>
          <a:bodyPr/>
          <a:lstStyle/>
          <a:p>
            <a:r>
              <a:rPr lang="en-MY" dirty="0"/>
              <a:t>7. Painful knee syndromes: </a:t>
            </a:r>
          </a:p>
        </p:txBody>
      </p:sp>
    </p:spTree>
    <p:extLst>
      <p:ext uri="{BB962C8B-B14F-4D97-AF65-F5344CB8AC3E}">
        <p14:creationId xmlns:p14="http://schemas.microsoft.com/office/powerpoint/2010/main" val="41724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i="1" dirty="0"/>
              <a:t>Skin lesions:</a:t>
            </a:r>
            <a:r>
              <a:rPr lang="en-US" dirty="0"/>
              <a:t> The current collects at that point causing pain.</a:t>
            </a:r>
            <a:endParaRPr lang="en-MY" dirty="0"/>
          </a:p>
          <a:p>
            <a:pPr>
              <a:buFont typeface="Wingdings" panose="05000000000000000000" pitchFamily="2" charset="2"/>
              <a:buChar char="Ø"/>
            </a:pPr>
            <a:r>
              <a:rPr lang="en-US" i="1" dirty="0"/>
              <a:t>Certain dermatological conditions:</a:t>
            </a:r>
            <a:r>
              <a:rPr lang="en-US" dirty="0"/>
              <a:t> Such as psoriasis, </a:t>
            </a:r>
            <a:r>
              <a:rPr lang="en-US" dirty="0" err="1"/>
              <a:t>tinea</a:t>
            </a:r>
            <a:r>
              <a:rPr lang="en-US" dirty="0"/>
              <a:t>   </a:t>
            </a:r>
          </a:p>
          <a:p>
            <a:pPr marL="0" indent="0">
              <a:buNone/>
            </a:pPr>
            <a:r>
              <a:rPr lang="en-US" dirty="0"/>
              <a:t>  and eczema.</a:t>
            </a:r>
            <a:endParaRPr lang="en-MY" dirty="0"/>
          </a:p>
          <a:p>
            <a:pPr>
              <a:buFont typeface="Wingdings" panose="05000000000000000000" pitchFamily="2" charset="2"/>
              <a:buChar char="Ø"/>
            </a:pPr>
            <a:r>
              <a:rPr lang="en-US" dirty="0"/>
              <a:t>Acute infections and inflammations. </a:t>
            </a:r>
            <a:endParaRPr lang="en-MY" dirty="0"/>
          </a:p>
          <a:p>
            <a:pPr>
              <a:buFont typeface="Wingdings" panose="05000000000000000000" pitchFamily="2" charset="2"/>
              <a:buChar char="Ø"/>
            </a:pPr>
            <a:r>
              <a:rPr lang="en-US" dirty="0"/>
              <a:t>Thrombosis.</a:t>
            </a:r>
            <a:endParaRPr lang="en-MY" dirty="0"/>
          </a:p>
          <a:p>
            <a:pPr>
              <a:buFont typeface="Wingdings" panose="05000000000000000000" pitchFamily="2" charset="2"/>
              <a:buChar char="Ø"/>
            </a:pPr>
            <a:r>
              <a:rPr lang="en-US" dirty="0"/>
              <a:t>Loss of sensation. </a:t>
            </a:r>
            <a:endParaRPr lang="en-MY" dirty="0"/>
          </a:p>
          <a:p>
            <a:pPr>
              <a:buFont typeface="Wingdings" panose="05000000000000000000" pitchFamily="2" charset="2"/>
              <a:buChar char="Ø"/>
            </a:pPr>
            <a:r>
              <a:rPr lang="en-US" dirty="0"/>
              <a:t>Cancer.</a:t>
            </a:r>
            <a:endParaRPr lang="en-MY" dirty="0"/>
          </a:p>
          <a:p>
            <a:pPr>
              <a:buFont typeface="Wingdings" panose="05000000000000000000" pitchFamily="2" charset="2"/>
              <a:buChar char="Ø"/>
            </a:pPr>
            <a:r>
              <a:rPr lang="en-US" dirty="0"/>
              <a:t>Cardiac pacemakers. </a:t>
            </a:r>
            <a:endParaRPr lang="en-MY" dirty="0"/>
          </a:p>
          <a:p>
            <a:pPr>
              <a:buFont typeface="Wingdings" panose="05000000000000000000" pitchFamily="2" charset="2"/>
              <a:buChar char="Ø"/>
            </a:pPr>
            <a:r>
              <a:rPr lang="en-US" dirty="0"/>
              <a:t>Superficial metals.</a:t>
            </a:r>
            <a:endParaRPr lang="en-MY" dirty="0"/>
          </a:p>
          <a:p>
            <a:pPr>
              <a:buFont typeface="Wingdings" panose="05000000000000000000" pitchFamily="2" charset="2"/>
              <a:buChar char="Ø"/>
            </a:pPr>
            <a:endParaRPr lang="en-MY" dirty="0"/>
          </a:p>
        </p:txBody>
      </p:sp>
      <p:sp>
        <p:nvSpPr>
          <p:cNvPr id="2" name="Title 1"/>
          <p:cNvSpPr>
            <a:spLocks noGrp="1"/>
          </p:cNvSpPr>
          <p:nvPr>
            <p:ph type="title"/>
          </p:nvPr>
        </p:nvSpPr>
        <p:spPr/>
        <p:txBody>
          <a:bodyPr/>
          <a:lstStyle/>
          <a:p>
            <a:r>
              <a:rPr lang="en-MY" dirty="0"/>
              <a:t>Contraindications:</a:t>
            </a:r>
          </a:p>
        </p:txBody>
      </p:sp>
    </p:spTree>
    <p:extLst>
      <p:ext uri="{BB962C8B-B14F-4D97-AF65-F5344CB8AC3E}">
        <p14:creationId xmlns:p14="http://schemas.microsoft.com/office/powerpoint/2010/main" val="4857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Unipolar</a:t>
            </a:r>
          </a:p>
          <a:p>
            <a:r>
              <a:rPr lang="en-US" dirty="0"/>
              <a:t>Bipolar</a:t>
            </a:r>
          </a:p>
        </p:txBody>
      </p:sp>
      <p:sp>
        <p:nvSpPr>
          <p:cNvPr id="2" name="Title 1"/>
          <p:cNvSpPr>
            <a:spLocks noGrp="1"/>
          </p:cNvSpPr>
          <p:nvPr>
            <p:ph type="title"/>
          </p:nvPr>
        </p:nvSpPr>
        <p:spPr/>
        <p:txBody>
          <a:bodyPr/>
          <a:lstStyle/>
          <a:p>
            <a:r>
              <a:rPr lang="en-US" dirty="0"/>
              <a:t>Methods of Application</a:t>
            </a:r>
          </a:p>
        </p:txBody>
      </p:sp>
    </p:spTree>
    <p:extLst>
      <p:ext uri="{BB962C8B-B14F-4D97-AF65-F5344CB8AC3E}">
        <p14:creationId xmlns:p14="http://schemas.microsoft.com/office/powerpoint/2010/main" val="30184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Group muscle stimulation; and</a:t>
            </a:r>
          </a:p>
          <a:p>
            <a:r>
              <a:rPr lang="en-US" dirty="0"/>
              <a:t>Motor Point stimulation.</a:t>
            </a:r>
          </a:p>
        </p:txBody>
      </p:sp>
      <p:sp>
        <p:nvSpPr>
          <p:cNvPr id="2" name="Title 1"/>
          <p:cNvSpPr>
            <a:spLocks noGrp="1"/>
          </p:cNvSpPr>
          <p:nvPr>
            <p:ph type="title"/>
          </p:nvPr>
        </p:nvSpPr>
        <p:spPr/>
        <p:txBody>
          <a:bodyPr/>
          <a:lstStyle/>
          <a:p>
            <a:r>
              <a:rPr lang="en-US" dirty="0"/>
              <a:t>Technique of Application</a:t>
            </a:r>
          </a:p>
        </p:txBody>
      </p:sp>
    </p:spTree>
    <p:extLst>
      <p:ext uri="{BB962C8B-B14F-4D97-AF65-F5344CB8AC3E}">
        <p14:creationId xmlns:p14="http://schemas.microsoft.com/office/powerpoint/2010/main" val="97639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Stationary stimulation</a:t>
            </a:r>
          </a:p>
          <a:p>
            <a:r>
              <a:rPr lang="en-US" dirty="0"/>
              <a:t>Active electrode &amp; Passive electrode will be kept stationary</a:t>
            </a:r>
          </a:p>
          <a:p>
            <a:pPr marL="0" indent="0">
              <a:buNone/>
            </a:pPr>
            <a:endParaRPr lang="en-US" dirty="0"/>
          </a:p>
        </p:txBody>
      </p:sp>
      <p:sp>
        <p:nvSpPr>
          <p:cNvPr id="2" name="Title 1"/>
          <p:cNvSpPr>
            <a:spLocks noGrp="1"/>
          </p:cNvSpPr>
          <p:nvPr>
            <p:ph type="title"/>
          </p:nvPr>
        </p:nvSpPr>
        <p:spPr/>
        <p:txBody>
          <a:bodyPr/>
          <a:lstStyle/>
          <a:p>
            <a:r>
              <a:rPr lang="en-US" dirty="0"/>
              <a:t>Group Muscle Stimulation</a:t>
            </a:r>
          </a:p>
        </p:txBody>
      </p:sp>
    </p:spTree>
    <p:extLst>
      <p:ext uri="{BB962C8B-B14F-4D97-AF65-F5344CB8AC3E}">
        <p14:creationId xmlns:p14="http://schemas.microsoft.com/office/powerpoint/2010/main" val="3394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70074" y="1340768"/>
            <a:ext cx="6420766" cy="5256584"/>
          </a:xfrm>
          <a:prstGeom prst="rect">
            <a:avLst/>
          </a:prstGeom>
        </p:spPr>
      </p:pic>
      <p:pic>
        <p:nvPicPr>
          <p:cNvPr id="11" name="Picture 10"/>
          <p:cNvPicPr>
            <a:picLocks noChangeAspect="1"/>
          </p:cNvPicPr>
          <p:nvPr/>
        </p:nvPicPr>
        <p:blipFill>
          <a:blip r:embed="rId3"/>
          <a:stretch>
            <a:fillRect/>
          </a:stretch>
        </p:blipFill>
        <p:spPr>
          <a:xfrm>
            <a:off x="3214014" y="548680"/>
            <a:ext cx="5876925" cy="600075"/>
          </a:xfrm>
          <a:prstGeom prst="rect">
            <a:avLst/>
          </a:prstGeom>
        </p:spPr>
      </p:pic>
    </p:spTree>
    <p:extLst>
      <p:ext uri="{BB962C8B-B14F-4D97-AF65-F5344CB8AC3E}">
        <p14:creationId xmlns:p14="http://schemas.microsoft.com/office/powerpoint/2010/main" val="35712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10036" y="476672"/>
            <a:ext cx="7307105" cy="536531"/>
          </a:xfrm>
          <a:prstGeom prst="rect">
            <a:avLst/>
          </a:prstGeom>
        </p:spPr>
      </p:pic>
      <p:pic>
        <p:nvPicPr>
          <p:cNvPr id="4" name="Picture 3"/>
          <p:cNvPicPr>
            <a:picLocks noChangeAspect="1"/>
          </p:cNvPicPr>
          <p:nvPr/>
        </p:nvPicPr>
        <p:blipFill>
          <a:blip r:embed="rId3"/>
          <a:stretch>
            <a:fillRect/>
          </a:stretch>
        </p:blipFill>
        <p:spPr>
          <a:xfrm>
            <a:off x="3372738" y="1340768"/>
            <a:ext cx="5981700" cy="5257800"/>
          </a:xfrm>
          <a:prstGeom prst="rect">
            <a:avLst/>
          </a:prstGeom>
        </p:spPr>
      </p:pic>
    </p:spTree>
    <p:extLst>
      <p:ext uri="{BB962C8B-B14F-4D97-AF65-F5344CB8AC3E}">
        <p14:creationId xmlns:p14="http://schemas.microsoft.com/office/powerpoint/2010/main" val="39231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86100" y="692696"/>
            <a:ext cx="6137605" cy="5810906"/>
          </a:xfrm>
          <a:prstGeom prst="rect">
            <a:avLst/>
          </a:prstGeom>
        </p:spPr>
      </p:pic>
    </p:spTree>
    <p:extLst>
      <p:ext uri="{BB962C8B-B14F-4D97-AF65-F5344CB8AC3E}">
        <p14:creationId xmlns:p14="http://schemas.microsoft.com/office/powerpoint/2010/main" val="25187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MY" dirty="0"/>
              <a:t>Successful student therapist will be able to explain about the following:</a:t>
            </a:r>
          </a:p>
          <a:p>
            <a:pPr marL="0" indent="0">
              <a:buNone/>
            </a:pPr>
            <a:r>
              <a:rPr lang="en-MY" dirty="0"/>
              <a:t>1.Explain about accommodation</a:t>
            </a:r>
          </a:p>
          <a:p>
            <a:pPr marL="0" indent="0">
              <a:buNone/>
            </a:pPr>
            <a:r>
              <a:rPr lang="en-MY" dirty="0"/>
              <a:t>2.Explain about the nature of faradic currents</a:t>
            </a:r>
          </a:p>
          <a:p>
            <a:pPr marL="0" indent="0">
              <a:buNone/>
            </a:pPr>
            <a:r>
              <a:rPr lang="en-MY" dirty="0"/>
              <a:t>3.Explain about the therapeutic and physiological effects</a:t>
            </a:r>
          </a:p>
          <a:p>
            <a:pPr marL="0" indent="0">
              <a:buNone/>
            </a:pPr>
            <a:r>
              <a:rPr lang="en-MY" dirty="0"/>
              <a:t>4.Techniques of application</a:t>
            </a:r>
          </a:p>
          <a:p>
            <a:pPr marL="0" indent="0">
              <a:buNone/>
            </a:pPr>
            <a:r>
              <a:rPr lang="en-MY" dirty="0"/>
              <a:t>5.Clinical applications of faradic currents.</a:t>
            </a:r>
          </a:p>
          <a:p>
            <a:pPr marL="0" indent="0">
              <a:buNone/>
            </a:pPr>
            <a:br>
              <a:rPr lang="en-MY" dirty="0"/>
            </a:br>
            <a:endParaRPr lang="en-MY" dirty="0"/>
          </a:p>
        </p:txBody>
      </p:sp>
      <p:sp>
        <p:nvSpPr>
          <p:cNvPr id="2" name="Title 1"/>
          <p:cNvSpPr>
            <a:spLocks noGrp="1"/>
          </p:cNvSpPr>
          <p:nvPr>
            <p:ph type="title"/>
          </p:nvPr>
        </p:nvSpPr>
        <p:spPr/>
        <p:txBody>
          <a:bodyPr/>
          <a:lstStyle/>
          <a:p>
            <a:r>
              <a:rPr lang="en-MY" dirty="0"/>
              <a:t>Learning Outcomes:</a:t>
            </a:r>
          </a:p>
        </p:txBody>
      </p:sp>
    </p:spTree>
    <p:extLst>
      <p:ext uri="{BB962C8B-B14F-4D97-AF65-F5344CB8AC3E}">
        <p14:creationId xmlns:p14="http://schemas.microsoft.com/office/powerpoint/2010/main" val="20479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2412" y="62193"/>
            <a:ext cx="8820472" cy="6817489"/>
          </a:xfrm>
          <a:prstGeom prst="rect">
            <a:avLst/>
          </a:prstGeom>
        </p:spPr>
      </p:pic>
    </p:spTree>
    <p:extLst>
      <p:ext uri="{BB962C8B-B14F-4D97-AF65-F5344CB8AC3E}">
        <p14:creationId xmlns:p14="http://schemas.microsoft.com/office/powerpoint/2010/main" val="363688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537"/>
            <a:ext cx="8748464" cy="6761835"/>
          </a:xfrm>
          <a:prstGeom prst="rect">
            <a:avLst/>
          </a:prstGeom>
        </p:spPr>
      </p:pic>
    </p:spTree>
    <p:extLst>
      <p:ext uri="{BB962C8B-B14F-4D97-AF65-F5344CB8AC3E}">
        <p14:creationId xmlns:p14="http://schemas.microsoft.com/office/powerpoint/2010/main" val="596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537"/>
            <a:ext cx="8748464" cy="6761834"/>
          </a:xfrm>
          <a:prstGeom prst="rect">
            <a:avLst/>
          </a:prstGeom>
        </p:spPr>
      </p:pic>
    </p:spTree>
    <p:extLst>
      <p:ext uri="{BB962C8B-B14F-4D97-AF65-F5344CB8AC3E}">
        <p14:creationId xmlns:p14="http://schemas.microsoft.com/office/powerpoint/2010/main" val="196987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2193"/>
            <a:ext cx="8820472" cy="6817489"/>
          </a:xfrm>
          <a:prstGeom prst="rect">
            <a:avLst/>
          </a:prstGeom>
        </p:spPr>
      </p:pic>
    </p:spTree>
    <p:extLst>
      <p:ext uri="{BB962C8B-B14F-4D97-AF65-F5344CB8AC3E}">
        <p14:creationId xmlns:p14="http://schemas.microsoft.com/office/powerpoint/2010/main" val="16214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537"/>
            <a:ext cx="8748464" cy="6761834"/>
          </a:xfrm>
          <a:prstGeom prst="rect">
            <a:avLst/>
          </a:prstGeom>
        </p:spPr>
      </p:pic>
    </p:spTree>
    <p:extLst>
      <p:ext uri="{BB962C8B-B14F-4D97-AF65-F5344CB8AC3E}">
        <p14:creationId xmlns:p14="http://schemas.microsoft.com/office/powerpoint/2010/main" val="332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2193"/>
            <a:ext cx="8748464" cy="6761833"/>
          </a:xfrm>
          <a:prstGeom prst="rect">
            <a:avLst/>
          </a:prstGeom>
        </p:spPr>
      </p:pic>
    </p:spTree>
    <p:extLst>
      <p:ext uri="{BB962C8B-B14F-4D97-AF65-F5344CB8AC3E}">
        <p14:creationId xmlns:p14="http://schemas.microsoft.com/office/powerpoint/2010/main" val="102822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412" y="6537"/>
            <a:ext cx="8676456" cy="6706178"/>
          </a:xfrm>
          <a:prstGeom prst="rect">
            <a:avLst/>
          </a:prstGeom>
        </p:spPr>
      </p:pic>
    </p:spTree>
    <p:extLst>
      <p:ext uri="{BB962C8B-B14F-4D97-AF65-F5344CB8AC3E}">
        <p14:creationId xmlns:p14="http://schemas.microsoft.com/office/powerpoint/2010/main" val="29514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If the skin sensation is not normal, it is preferable to position the electrodes at an alternative site which ensures effective circulation.</a:t>
            </a:r>
          </a:p>
          <a:p>
            <a:r>
              <a:rPr lang="en-US" dirty="0"/>
              <a:t>Avoid active epiphyseal regions in children.</a:t>
            </a:r>
          </a:p>
          <a:p>
            <a:r>
              <a:rPr lang="en-US" dirty="0"/>
              <a:t>Select stimulation parameters appropriate to the effect desired. </a:t>
            </a:r>
          </a:p>
          <a:p>
            <a:r>
              <a:rPr lang="en-US" dirty="0"/>
              <a:t>Inappropriate stimulation parameters may cause muscle damage, reduction in blood flow through the muscle and low frequency muscle fatigue.</a:t>
            </a:r>
          </a:p>
          <a:p>
            <a:r>
              <a:rPr lang="en-US" dirty="0"/>
              <a:t>Appropriate care should be taken to ensure that the level of muscle contraction initiated does not compromise the muscle nor the joint(s) over which it acts.</a:t>
            </a:r>
          </a:p>
          <a:p>
            <a:r>
              <a:rPr lang="en-US" dirty="0"/>
              <a:t>Patients with a history of epilepsy should be treated at the discretion of the physiotherapist in consultation with the appropriate medical practitioner.</a:t>
            </a:r>
          </a:p>
        </p:txBody>
      </p:sp>
      <p:sp>
        <p:nvSpPr>
          <p:cNvPr id="2" name="Title 1"/>
          <p:cNvSpPr>
            <a:spLocks noGrp="1"/>
          </p:cNvSpPr>
          <p:nvPr>
            <p:ph type="title"/>
          </p:nvPr>
        </p:nvSpPr>
        <p:spPr/>
        <p:txBody>
          <a:bodyPr/>
          <a:lstStyle/>
          <a:p>
            <a:r>
              <a:rPr lang="en-US" dirty="0"/>
              <a:t>Precaution &amp; Dangers</a:t>
            </a:r>
          </a:p>
        </p:txBody>
      </p:sp>
    </p:spTree>
    <p:extLst>
      <p:ext uri="{BB962C8B-B14F-4D97-AF65-F5344CB8AC3E}">
        <p14:creationId xmlns:p14="http://schemas.microsoft.com/office/powerpoint/2010/main" val="124572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Burns</a:t>
            </a:r>
          </a:p>
          <a:p>
            <a:r>
              <a:rPr lang="en-US" dirty="0"/>
              <a:t>Electric shock</a:t>
            </a:r>
          </a:p>
          <a:p>
            <a:r>
              <a:rPr lang="en-US" dirty="0"/>
              <a:t>Hypovolemic shock</a:t>
            </a:r>
          </a:p>
        </p:txBody>
      </p:sp>
      <p:sp>
        <p:nvSpPr>
          <p:cNvPr id="2" name="Title 1"/>
          <p:cNvSpPr>
            <a:spLocks noGrp="1"/>
          </p:cNvSpPr>
          <p:nvPr>
            <p:ph type="title"/>
          </p:nvPr>
        </p:nvSpPr>
        <p:spPr/>
        <p:txBody>
          <a:bodyPr/>
          <a:lstStyle/>
          <a:p>
            <a:r>
              <a:rPr lang="en-US" dirty="0"/>
              <a:t>Dangers</a:t>
            </a:r>
          </a:p>
        </p:txBody>
      </p:sp>
    </p:spTree>
    <p:extLst>
      <p:ext uri="{BB962C8B-B14F-4D97-AF65-F5344CB8AC3E}">
        <p14:creationId xmlns:p14="http://schemas.microsoft.com/office/powerpoint/2010/main" val="30356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3176" y="1437037"/>
            <a:ext cx="6264696" cy="5459825"/>
          </a:xfrm>
          <a:prstGeom prst="rect">
            <a:avLst/>
          </a:prstGeom>
        </p:spPr>
      </p:pic>
      <p:sp>
        <p:nvSpPr>
          <p:cNvPr id="2" name="Title 1"/>
          <p:cNvSpPr>
            <a:spLocks noGrp="1"/>
          </p:cNvSpPr>
          <p:nvPr>
            <p:ph type="title"/>
          </p:nvPr>
        </p:nvSpPr>
        <p:spPr/>
        <p:txBody>
          <a:bodyPr/>
          <a:lstStyle/>
          <a:p>
            <a:r>
              <a:rPr lang="en-US" dirty="0"/>
              <a:t>Reference</a:t>
            </a:r>
          </a:p>
        </p:txBody>
      </p:sp>
      <p:pic>
        <p:nvPicPr>
          <p:cNvPr id="5" name="Picture 4"/>
          <p:cNvPicPr>
            <a:picLocks noChangeAspect="1"/>
          </p:cNvPicPr>
          <p:nvPr/>
        </p:nvPicPr>
        <p:blipFill>
          <a:blip r:embed="rId3"/>
          <a:stretch>
            <a:fillRect/>
          </a:stretch>
        </p:blipFill>
        <p:spPr>
          <a:xfrm>
            <a:off x="7534572" y="5953125"/>
            <a:ext cx="4276725" cy="904875"/>
          </a:xfrm>
          <a:prstGeom prst="rect">
            <a:avLst/>
          </a:prstGeom>
        </p:spPr>
      </p:pic>
    </p:spTree>
    <p:extLst>
      <p:ext uri="{BB962C8B-B14F-4D97-AF65-F5344CB8AC3E}">
        <p14:creationId xmlns:p14="http://schemas.microsoft.com/office/powerpoint/2010/main" val="15287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0" y="928688"/>
            <a:ext cx="9782175" cy="4643437"/>
          </a:xfrm>
        </p:spPr>
        <p:txBody>
          <a:bodyPr>
            <a:normAutofit/>
          </a:bodyPr>
          <a:lstStyle/>
          <a:p>
            <a:r>
              <a:rPr lang="en-US" dirty="0"/>
              <a:t>It is a short-duration interrupted current, with a pulse duration ranging from </a:t>
            </a:r>
            <a:r>
              <a:rPr lang="en-US" dirty="0">
                <a:solidFill>
                  <a:srgbClr val="FF0000"/>
                </a:solidFill>
              </a:rPr>
              <a:t>0.1 and 1 ms </a:t>
            </a:r>
            <a:r>
              <a:rPr lang="en-US" dirty="0"/>
              <a:t>and a frequency of </a:t>
            </a:r>
            <a:r>
              <a:rPr lang="en-US" dirty="0">
                <a:solidFill>
                  <a:srgbClr val="FF0000"/>
                </a:solidFill>
              </a:rPr>
              <a:t>50 to 100 Hz. </a:t>
            </a:r>
            <a:r>
              <a:rPr lang="en-US" dirty="0"/>
              <a:t>Its called </a:t>
            </a:r>
            <a:r>
              <a:rPr lang="en-US" dirty="0" err="1"/>
              <a:t>Farradism</a:t>
            </a:r>
            <a:r>
              <a:rPr lang="en-US" dirty="0"/>
              <a:t> which is a type of induction coil. The wave form is as follows;</a:t>
            </a:r>
          </a:p>
          <a:p>
            <a:r>
              <a:rPr lang="en-US" dirty="0"/>
              <a:t>Wave forms:</a:t>
            </a:r>
          </a:p>
          <a:p>
            <a:pPr marL="0" indent="0">
              <a:buNone/>
            </a:pPr>
            <a:endParaRPr lang="en-US" dirty="0">
              <a:solidFill>
                <a:srgbClr val="FF0000"/>
              </a:solidFill>
            </a:endParaRPr>
          </a:p>
        </p:txBody>
      </p:sp>
      <p:sp>
        <p:nvSpPr>
          <p:cNvPr id="13" name="Title 12"/>
          <p:cNvSpPr>
            <a:spLocks noGrp="1"/>
          </p:cNvSpPr>
          <p:nvPr>
            <p:ph type="title" idx="4294967295"/>
          </p:nvPr>
        </p:nvSpPr>
        <p:spPr>
          <a:xfrm>
            <a:off x="0" y="115888"/>
            <a:ext cx="6208713" cy="876300"/>
          </a:xfrm>
        </p:spPr>
        <p:txBody>
          <a:bodyPr/>
          <a:lstStyle/>
          <a:p>
            <a:r>
              <a:rPr lang="en-US" dirty="0"/>
              <a:t>Definition</a:t>
            </a:r>
          </a:p>
        </p:txBody>
      </p:sp>
      <p:sp>
        <p:nvSpPr>
          <p:cNvPr id="5" name="TextBox 4"/>
          <p:cNvSpPr txBox="1"/>
          <p:nvPr/>
        </p:nvSpPr>
        <p:spPr>
          <a:xfrm>
            <a:off x="1236628" y="3000372"/>
            <a:ext cx="4434594" cy="3693319"/>
          </a:xfrm>
          <a:prstGeom prst="rect">
            <a:avLst/>
          </a:prstGeom>
          <a:noFill/>
        </p:spPr>
        <p:txBody>
          <a:bodyPr wrap="square" rtlCol="0">
            <a:spAutoFit/>
          </a:bodyPr>
          <a:lstStyle/>
          <a:p>
            <a:pPr marL="342900" indent="-342900">
              <a:buAutoNum type="arabicPeriod"/>
            </a:pPr>
            <a:r>
              <a:rPr lang="en-US" b="1" dirty="0">
                <a:solidFill>
                  <a:srgbClr val="002060"/>
                </a:solidFill>
              </a:rPr>
              <a:t>Induced asymmetrical alternating   </a:t>
            </a:r>
          </a:p>
          <a:p>
            <a:r>
              <a:rPr lang="en-US" b="1" dirty="0">
                <a:solidFill>
                  <a:srgbClr val="002060"/>
                </a:solidFill>
              </a:rPr>
              <a:t>   current. </a:t>
            </a:r>
          </a:p>
          <a:p>
            <a:endParaRPr lang="en-US" b="1" dirty="0">
              <a:solidFill>
                <a:srgbClr val="002060"/>
              </a:solidFill>
            </a:endParaRPr>
          </a:p>
          <a:p>
            <a:r>
              <a:rPr lang="en-US" b="1" dirty="0">
                <a:solidFill>
                  <a:srgbClr val="002060"/>
                </a:solidFill>
              </a:rPr>
              <a:t>2. Biphasic, Asymmetrical,  </a:t>
            </a:r>
          </a:p>
          <a:p>
            <a:r>
              <a:rPr lang="en-US" b="1" dirty="0">
                <a:solidFill>
                  <a:srgbClr val="002060"/>
                </a:solidFill>
              </a:rPr>
              <a:t>   Unbalanced, Spiked.</a:t>
            </a:r>
          </a:p>
          <a:p>
            <a:endParaRPr lang="en-US" b="1" dirty="0">
              <a:solidFill>
                <a:srgbClr val="002060"/>
              </a:solidFill>
            </a:endParaRPr>
          </a:p>
          <a:p>
            <a:r>
              <a:rPr lang="en-US" b="1" dirty="0">
                <a:solidFill>
                  <a:srgbClr val="002060"/>
                </a:solidFill>
              </a:rPr>
              <a:t>3. Positive portion- </a:t>
            </a:r>
            <a:r>
              <a:rPr lang="en-US" dirty="0">
                <a:solidFill>
                  <a:srgbClr val="002060"/>
                </a:solidFill>
              </a:rPr>
              <a:t>short duration, high   </a:t>
            </a:r>
          </a:p>
          <a:p>
            <a:r>
              <a:rPr lang="en-US" dirty="0">
                <a:solidFill>
                  <a:srgbClr val="002060"/>
                </a:solidFill>
              </a:rPr>
              <a:t>                  amplitude and   </a:t>
            </a:r>
          </a:p>
          <a:p>
            <a:r>
              <a:rPr lang="en-US" dirty="0">
                <a:solidFill>
                  <a:srgbClr val="002060"/>
                </a:solidFill>
              </a:rPr>
              <a:t>                  spiked.</a:t>
            </a:r>
          </a:p>
          <a:p>
            <a:endParaRPr lang="en-US" b="1" dirty="0">
              <a:solidFill>
                <a:srgbClr val="002060"/>
              </a:solidFill>
            </a:endParaRPr>
          </a:p>
          <a:p>
            <a:r>
              <a:rPr lang="en-US" b="1" dirty="0">
                <a:solidFill>
                  <a:srgbClr val="002060"/>
                </a:solidFill>
              </a:rPr>
              <a:t>4. Negative portion- </a:t>
            </a:r>
            <a:r>
              <a:rPr lang="en-US" dirty="0">
                <a:solidFill>
                  <a:srgbClr val="002060"/>
                </a:solidFill>
              </a:rPr>
              <a:t>long duration, low   </a:t>
            </a:r>
          </a:p>
          <a:p>
            <a:r>
              <a:rPr lang="en-US" dirty="0">
                <a:solidFill>
                  <a:srgbClr val="002060"/>
                </a:solidFill>
              </a:rPr>
              <a:t>                   amplitude and   </a:t>
            </a:r>
          </a:p>
          <a:p>
            <a:r>
              <a:rPr lang="en-US" dirty="0">
                <a:solidFill>
                  <a:srgbClr val="002060"/>
                </a:solidFill>
              </a:rPr>
              <a:t>                   curved</a:t>
            </a:r>
          </a:p>
        </p:txBody>
      </p:sp>
      <p:pic>
        <p:nvPicPr>
          <p:cNvPr id="6" name="Picture 5"/>
          <p:cNvPicPr>
            <a:picLocks noChangeAspect="1"/>
          </p:cNvPicPr>
          <p:nvPr/>
        </p:nvPicPr>
        <p:blipFill>
          <a:blip r:embed="rId2"/>
          <a:stretch>
            <a:fillRect/>
          </a:stretch>
        </p:blipFill>
        <p:spPr>
          <a:xfrm>
            <a:off x="5875068" y="3717032"/>
            <a:ext cx="4133850" cy="1104900"/>
          </a:xfrm>
          <a:prstGeom prst="rect">
            <a:avLst/>
          </a:prstGeom>
        </p:spPr>
      </p:pic>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Faradic currents are always surged for treatment purposes to produce a near normal tetanic-like contraction and relaxation of muscle. </a:t>
            </a:r>
          </a:p>
          <a:p>
            <a:r>
              <a:rPr lang="en-US" dirty="0"/>
              <a:t>Current surging means the gradual increase and decrease of the peak intensity.</a:t>
            </a:r>
            <a:endParaRPr lang="en-MY" dirty="0"/>
          </a:p>
          <a:p>
            <a:endParaRPr lang="en-MY" dirty="0"/>
          </a:p>
        </p:txBody>
      </p:sp>
      <p:sp>
        <p:nvSpPr>
          <p:cNvPr id="2" name="Title 1"/>
          <p:cNvSpPr>
            <a:spLocks noGrp="1"/>
          </p:cNvSpPr>
          <p:nvPr>
            <p:ph type="title"/>
          </p:nvPr>
        </p:nvSpPr>
        <p:spPr/>
        <p:txBody>
          <a:bodyPr/>
          <a:lstStyle/>
          <a:p>
            <a:r>
              <a:rPr lang="en-US" dirty="0"/>
              <a:t>Modifications</a:t>
            </a:r>
            <a:endParaRPr lang="en-MY" dirty="0"/>
          </a:p>
        </p:txBody>
      </p:sp>
    </p:spTree>
    <p:extLst>
      <p:ext uri="{BB962C8B-B14F-4D97-AF65-F5344CB8AC3E}">
        <p14:creationId xmlns:p14="http://schemas.microsoft.com/office/powerpoint/2010/main" val="22683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Each represents one impulse:</a:t>
            </a:r>
            <a:endParaRPr lang="en-MY" dirty="0"/>
          </a:p>
          <a:p>
            <a:pPr marL="0" indent="0" algn="just">
              <a:buNone/>
            </a:pPr>
            <a:r>
              <a:rPr lang="en-US" dirty="0"/>
              <a:t>* In surged currents, the intensity of the successive     impulses increases gradually, each impulse reaching a peak value greater than the preceding one then falls either suddenly or gradually.</a:t>
            </a:r>
            <a:endParaRPr lang="en-MY" dirty="0"/>
          </a:p>
          <a:p>
            <a:pPr marL="0" indent="0" algn="just">
              <a:buNone/>
            </a:pPr>
            <a:r>
              <a:rPr lang="en-US" dirty="0"/>
              <a:t>* Surges can be adjusted from </a:t>
            </a:r>
            <a:r>
              <a:rPr lang="en-US" dirty="0">
                <a:solidFill>
                  <a:srgbClr val="FF0000"/>
                </a:solidFill>
              </a:rPr>
              <a:t>2 to 5-second </a:t>
            </a:r>
            <a:r>
              <a:rPr lang="en-US" dirty="0"/>
              <a:t>surge, continuously or by regularly selecting frequencies from </a:t>
            </a:r>
            <a:r>
              <a:rPr lang="en-US" dirty="0">
                <a:solidFill>
                  <a:srgbClr val="FF0000"/>
                </a:solidFill>
              </a:rPr>
              <a:t>6 to 30 surges / minute.</a:t>
            </a:r>
            <a:endParaRPr lang="en-MY" dirty="0">
              <a:solidFill>
                <a:srgbClr val="FF0000"/>
              </a:solidFill>
            </a:endParaRPr>
          </a:p>
          <a:p>
            <a:pPr marL="0" indent="0" algn="just">
              <a:buNone/>
            </a:pPr>
            <a:r>
              <a:rPr lang="en-US" dirty="0"/>
              <a:t>* Rest period (pause duration) should be at least </a:t>
            </a:r>
            <a:r>
              <a:rPr lang="en-US" dirty="0">
                <a:solidFill>
                  <a:srgbClr val="FF0000"/>
                </a:solidFill>
              </a:rPr>
              <a:t>2 to 3 </a:t>
            </a:r>
            <a:r>
              <a:rPr lang="en-US" dirty="0"/>
              <a:t>times as long as that of the pulse to give the muscle the sufficient time to recover (regain its normal state).</a:t>
            </a:r>
            <a:endParaRPr lang="en-MY" dirty="0"/>
          </a:p>
          <a:p>
            <a:pPr marL="0" indent="0">
              <a:buNone/>
            </a:pPr>
            <a:endParaRPr lang="en-MY" dirty="0"/>
          </a:p>
        </p:txBody>
      </p:sp>
      <p:sp>
        <p:nvSpPr>
          <p:cNvPr id="2" name="Title 1"/>
          <p:cNvSpPr>
            <a:spLocks noGrp="1"/>
          </p:cNvSpPr>
          <p:nvPr>
            <p:ph type="title"/>
          </p:nvPr>
        </p:nvSpPr>
        <p:spPr/>
        <p:txBody>
          <a:bodyPr/>
          <a:lstStyle/>
          <a:p>
            <a:r>
              <a:rPr lang="en-US" dirty="0"/>
              <a:t>Forms of faradic current</a:t>
            </a:r>
            <a:endParaRPr lang="en-MY" dirty="0"/>
          </a:p>
        </p:txBody>
      </p:sp>
    </p:spTree>
    <p:extLst>
      <p:ext uri="{BB962C8B-B14F-4D97-AF65-F5344CB8AC3E}">
        <p14:creationId xmlns:p14="http://schemas.microsoft.com/office/powerpoint/2010/main" val="30975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Arial" panose="020B0604020202020204" pitchFamily="34" charset="0"/>
              <a:buChar char="•"/>
            </a:pPr>
            <a:r>
              <a:rPr lang="en-US" dirty="0"/>
              <a:t>The most comfortable pulse is either 0.1-msec pulse, with a frequency of 70 Hz or 1-msec pulse with a frequency of 50 Hz.</a:t>
            </a:r>
          </a:p>
          <a:p>
            <a:pPr algn="just">
              <a:buFont typeface="Arial" panose="020B0604020202020204" pitchFamily="34" charset="0"/>
              <a:buChar char="•"/>
            </a:pPr>
            <a:r>
              <a:rPr lang="en-US" dirty="0"/>
              <a:t>For practically all skeletal muscles, tetanic contraction requires a minimum frequency of 7 Hz. Lower frequencies result in separate contractions.</a:t>
            </a:r>
          </a:p>
          <a:p>
            <a:pPr algn="just">
              <a:buFont typeface="Arial" panose="020B0604020202020204" pitchFamily="34" charset="0"/>
              <a:buChar char="•"/>
            </a:pPr>
            <a:r>
              <a:rPr lang="en-US" dirty="0"/>
              <a:t>The most comfortable tetanic contractions are obtained with frequencies between 40 and 80 Hz</a:t>
            </a:r>
            <a:endParaRPr lang="en-MY" dirty="0"/>
          </a:p>
          <a:p>
            <a:endParaRPr lang="en-MY" dirty="0"/>
          </a:p>
        </p:txBody>
      </p:sp>
      <p:sp>
        <p:nvSpPr>
          <p:cNvPr id="2" name="Title 1"/>
          <p:cNvSpPr>
            <a:spLocks noGrp="1"/>
          </p:cNvSpPr>
          <p:nvPr>
            <p:ph type="title"/>
          </p:nvPr>
        </p:nvSpPr>
        <p:spPr/>
        <p:txBody>
          <a:bodyPr/>
          <a:lstStyle/>
          <a:p>
            <a:r>
              <a:rPr lang="en-MY" dirty="0"/>
              <a:t>Forms of faradic current</a:t>
            </a:r>
          </a:p>
        </p:txBody>
      </p:sp>
    </p:spTree>
    <p:extLst>
      <p:ext uri="{BB962C8B-B14F-4D97-AF65-F5344CB8AC3E}">
        <p14:creationId xmlns:p14="http://schemas.microsoft.com/office/powerpoint/2010/main" val="50782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just">
              <a:buAutoNum type="arabicPeriod"/>
            </a:pPr>
            <a:r>
              <a:rPr lang="en-US" i="1" u="sng" dirty="0"/>
              <a:t>Stimulation of sensory nerves:</a:t>
            </a:r>
            <a:r>
              <a:rPr lang="en-US" dirty="0"/>
              <a:t> </a:t>
            </a:r>
          </a:p>
          <a:p>
            <a:pPr algn="just">
              <a:buFont typeface="Wingdings" panose="05000000000000000000" pitchFamily="2" charset="2"/>
              <a:buChar char="v"/>
            </a:pPr>
            <a:r>
              <a:rPr lang="en-US" dirty="0"/>
              <a:t>It is not very marked because of the short duration. </a:t>
            </a:r>
          </a:p>
          <a:p>
            <a:pPr algn="just">
              <a:buFont typeface="Wingdings" panose="05000000000000000000" pitchFamily="2" charset="2"/>
              <a:buChar char="v"/>
            </a:pPr>
            <a:r>
              <a:rPr lang="en-US" dirty="0"/>
              <a:t>It causes reflex vasodilatation of the superficial blood vessels leading to slight erythema. </a:t>
            </a:r>
          </a:p>
          <a:p>
            <a:pPr algn="just">
              <a:buFont typeface="Wingdings" panose="05000000000000000000" pitchFamily="2" charset="2"/>
              <a:buChar char="v"/>
            </a:pPr>
            <a:r>
              <a:rPr lang="en-US" dirty="0"/>
              <a:t>The vasodilatation occurs only in the superficial tissues.</a:t>
            </a:r>
            <a:endParaRPr lang="en-MY" dirty="0"/>
          </a:p>
          <a:p>
            <a:pPr marL="0" indent="0">
              <a:buNone/>
            </a:pPr>
            <a:endParaRPr lang="en-MY" dirty="0"/>
          </a:p>
        </p:txBody>
      </p:sp>
      <p:sp>
        <p:nvSpPr>
          <p:cNvPr id="2" name="Title 1"/>
          <p:cNvSpPr>
            <a:spLocks noGrp="1"/>
          </p:cNvSpPr>
          <p:nvPr>
            <p:ph type="title"/>
          </p:nvPr>
        </p:nvSpPr>
        <p:spPr/>
        <p:txBody>
          <a:bodyPr/>
          <a:lstStyle/>
          <a:p>
            <a:r>
              <a:rPr lang="en-MY" dirty="0"/>
              <a:t>Effects of faradic currents</a:t>
            </a:r>
          </a:p>
        </p:txBody>
      </p:sp>
    </p:spTree>
    <p:extLst>
      <p:ext uri="{BB962C8B-B14F-4D97-AF65-F5344CB8AC3E}">
        <p14:creationId xmlns:p14="http://schemas.microsoft.com/office/powerpoint/2010/main" val="19918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t>It occurs if the current is of a sufficient intensity, causing </a:t>
            </a:r>
            <a:r>
              <a:rPr lang="en-MY" dirty="0">
                <a:solidFill>
                  <a:srgbClr val="FF0000"/>
                </a:solidFill>
              </a:rPr>
              <a:t>contraction </a:t>
            </a:r>
            <a:r>
              <a:rPr lang="en-MY" dirty="0"/>
              <a:t>of the muscles supplied by the </a:t>
            </a:r>
            <a:r>
              <a:rPr lang="en-MY" dirty="0">
                <a:solidFill>
                  <a:srgbClr val="FF0000"/>
                </a:solidFill>
              </a:rPr>
              <a:t>nerve distal </a:t>
            </a:r>
            <a:r>
              <a:rPr lang="en-MY" dirty="0"/>
              <a:t>to the </a:t>
            </a:r>
            <a:r>
              <a:rPr lang="en-MY" dirty="0">
                <a:solidFill>
                  <a:srgbClr val="FF0000"/>
                </a:solidFill>
              </a:rPr>
              <a:t>point of stimulus</a:t>
            </a:r>
            <a:r>
              <a:rPr lang="en-MY" dirty="0"/>
              <a:t>. </a:t>
            </a:r>
          </a:p>
          <a:p>
            <a:r>
              <a:rPr lang="en-US" dirty="0"/>
              <a:t>A suitable faradic current applied to the muscle elicits a </a:t>
            </a:r>
            <a:r>
              <a:rPr lang="en-US" dirty="0">
                <a:solidFill>
                  <a:srgbClr val="FF0000"/>
                </a:solidFill>
              </a:rPr>
              <a:t>contraction </a:t>
            </a:r>
            <a:r>
              <a:rPr lang="en-US" dirty="0"/>
              <a:t>of the muscle itself and may also spread to the neighboring muscles.</a:t>
            </a:r>
          </a:p>
          <a:p>
            <a:r>
              <a:rPr lang="en-US" dirty="0"/>
              <a:t>The character of the response varies with the </a:t>
            </a:r>
            <a:r>
              <a:rPr lang="en-US" dirty="0">
                <a:solidFill>
                  <a:srgbClr val="FF0000"/>
                </a:solidFill>
              </a:rPr>
              <a:t>nature and strength of the stimulus </a:t>
            </a:r>
            <a:r>
              <a:rPr lang="en-US" dirty="0"/>
              <a:t>employed and the normal or pathological state of muscle and nerve.</a:t>
            </a:r>
            <a:endParaRPr lang="en-MY" dirty="0"/>
          </a:p>
        </p:txBody>
      </p:sp>
      <p:sp>
        <p:nvSpPr>
          <p:cNvPr id="2" name="Title 1"/>
          <p:cNvSpPr>
            <a:spLocks noGrp="1"/>
          </p:cNvSpPr>
          <p:nvPr>
            <p:ph type="title"/>
          </p:nvPr>
        </p:nvSpPr>
        <p:spPr/>
        <p:txBody>
          <a:bodyPr/>
          <a:lstStyle/>
          <a:p>
            <a:r>
              <a:rPr lang="en-MY" dirty="0"/>
              <a:t>2. Stimulation of the motor nerves:</a:t>
            </a:r>
          </a:p>
        </p:txBody>
      </p:sp>
    </p:spTree>
    <p:extLst>
      <p:ext uri="{BB962C8B-B14F-4D97-AF65-F5344CB8AC3E}">
        <p14:creationId xmlns:p14="http://schemas.microsoft.com/office/powerpoint/2010/main" val="316644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1322</Words>
  <Application>Microsoft Office PowerPoint</Application>
  <PresentationFormat>Custom</PresentationFormat>
  <Paragraphs>140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Euphemia</vt:lpstr>
      <vt:lpstr>Symbol</vt:lpstr>
      <vt:lpstr>Times New Roman</vt:lpstr>
      <vt:lpstr>Wingdings</vt:lpstr>
      <vt:lpstr>Waveform</vt:lpstr>
      <vt:lpstr>FARADIC CURRENT</vt:lpstr>
      <vt:lpstr>Learning Objectives:</vt:lpstr>
      <vt:lpstr>Learning Outcomes:</vt:lpstr>
      <vt:lpstr>Definition</vt:lpstr>
      <vt:lpstr>Modifications</vt:lpstr>
      <vt:lpstr>Forms of faradic current</vt:lpstr>
      <vt:lpstr>Forms of faradic current</vt:lpstr>
      <vt:lpstr>Effects of faradic currents</vt:lpstr>
      <vt:lpstr>2. Stimulation of the motor nerves:</vt:lpstr>
      <vt:lpstr>2. Stimulation of the motor nerves:</vt:lpstr>
      <vt:lpstr>3. Stimulation of the nerve is due to producing a       change in the semi-permeability of the cell       membrane: </vt:lpstr>
      <vt:lpstr>4. Faradic currents will not stimulate    denervated muscle: </vt:lpstr>
      <vt:lpstr>5. Reduction of swelling and pain: </vt:lpstr>
      <vt:lpstr>6. Chemical changes: </vt:lpstr>
      <vt:lpstr>Application of faradic current</vt:lpstr>
      <vt:lpstr>Diagnostic objectives</vt:lpstr>
      <vt:lpstr>Indications:</vt:lpstr>
      <vt:lpstr>3. Training a new muscle action:  </vt:lpstr>
      <vt:lpstr>4. Nerve damage:</vt:lpstr>
      <vt:lpstr>5. Improvement of venous and lymphatic drainage: </vt:lpstr>
      <vt:lpstr>6. Prevention and loosening of adhesions: </vt:lpstr>
      <vt:lpstr>7. Painful knee syndromes: </vt:lpstr>
      <vt:lpstr>Contraindications:</vt:lpstr>
      <vt:lpstr>Methods of Application</vt:lpstr>
      <vt:lpstr>Technique of Application</vt:lpstr>
      <vt:lpstr>Group Muscle Stimulation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Precaution &amp; Dangers</vt:lpstr>
      <vt:lpstr>Dangers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2015-01-27T01:38:52Z</dcterms:created>
  <dcterms:modified xsi:type="dcterms:W3CDTF">2024-06-18T15:32:56Z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