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sldIdLst>
    <p:sldId id="256" r:id="rId2"/>
    <p:sldId id="275" r:id="rId3"/>
    <p:sldId id="276" r:id="rId4"/>
    <p:sldId id="277" r:id="rId5"/>
    <p:sldId id="278" r:id="rId6"/>
    <p:sldId id="279" r:id="rId7"/>
    <p:sldId id="280" r:id="rId8"/>
    <p:sldId id="258" r:id="rId9"/>
    <p:sldId id="268" r:id="rId10"/>
    <p:sldId id="267" r:id="rId11"/>
    <p:sldId id="266" r:id="rId12"/>
    <p:sldId id="265" r:id="rId13"/>
    <p:sldId id="264" r:id="rId14"/>
    <p:sldId id="263" r:id="rId15"/>
    <p:sldId id="262" r:id="rId16"/>
    <p:sldId id="261" r:id="rId17"/>
    <p:sldId id="260" r:id="rId18"/>
    <p:sldId id="259" r:id="rId19"/>
    <p:sldId id="269" r:id="rId20"/>
    <p:sldId id="270" r:id="rId21"/>
    <p:sldId id="271" r:id="rId22"/>
    <p:sldId id="272" r:id="rId23"/>
    <p:sldId id="273" r:id="rId24"/>
    <p:sldId id="274" r:id="rId25"/>
    <p:sldId id="281" r:id="rId26"/>
    <p:sldId id="282" r:id="rId27"/>
    <p:sldId id="283" r:id="rId28"/>
    <p:sldId id="284" r:id="rId29"/>
    <p:sldId id="285" r:id="rId30"/>
    <p:sldId id="286" r:id="rId31"/>
    <p:sldId id="287" r:id="rId32"/>
    <p:sldId id="288" r:id="rId33"/>
    <p:sldId id="289"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5921"/>
  </p:normalViewPr>
  <p:slideViewPr>
    <p:cSldViewPr snapToGrid="0" snapToObjects="1">
      <p:cViewPr varScale="1">
        <p:scale>
          <a:sx n="89" d="100"/>
          <a:sy n="89" d="100"/>
        </p:scale>
        <p:origin x="58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GB"/>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6/18/2024</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6/18/2024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6/18/2024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6/18/2024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GB"/>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6/18/2024</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6/18/2024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6/18/2024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6/18/2024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6/18/2024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GB"/>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8" name="Date Placeholder 7"/>
          <p:cNvSpPr>
            <a:spLocks noGrp="1"/>
          </p:cNvSpPr>
          <p:nvPr>
            <p:ph type="dt" sz="half" idx="10"/>
          </p:nvPr>
        </p:nvSpPr>
        <p:spPr/>
        <p:txBody>
          <a:bodyPr/>
          <a:lstStyle/>
          <a:p>
            <a:fld id="{1CF131DD-A141-4471-BCF9-C6073EDD7E20}" type="datetimeFigureOut">
              <a:rPr lang="en-US" dirty="0"/>
              <a:t>6/18/2024</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GB"/>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6/18/2024</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6/18/2024</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E7126-D60B-274A-A624-B60507FB5EC6}"/>
              </a:ext>
            </a:extLst>
          </p:cNvPr>
          <p:cNvSpPr>
            <a:spLocks noGrp="1"/>
          </p:cNvSpPr>
          <p:nvPr>
            <p:ph type="ctrTitle"/>
          </p:nvPr>
        </p:nvSpPr>
        <p:spPr/>
        <p:txBody>
          <a:bodyPr/>
          <a:lstStyle/>
          <a:p>
            <a:r>
              <a:rPr lang="en-US" sz="4800" b="1" dirty="0">
                <a:latin typeface="Times New Roman" panose="02020603050405020304" pitchFamily="18" charset="0"/>
                <a:cs typeface="Times New Roman" panose="02020603050405020304" pitchFamily="18" charset="0"/>
              </a:rPr>
              <a:t>SHORT WAVE DIATHERMY</a:t>
            </a:r>
          </a:p>
        </p:txBody>
      </p:sp>
      <p:sp>
        <p:nvSpPr>
          <p:cNvPr id="3" name="Subtitle 2">
            <a:extLst>
              <a:ext uri="{FF2B5EF4-FFF2-40B4-BE49-F238E27FC236}">
                <a16:creationId xmlns:a16="http://schemas.microsoft.com/office/drawing/2014/main" id="{2A9E24AF-5B42-014C-9DB6-9281D2ADC2E5}"/>
              </a:ext>
            </a:extLst>
          </p:cNvPr>
          <p:cNvSpPr>
            <a:spLocks noGrp="1"/>
          </p:cNvSpPr>
          <p:nvPr>
            <p:ph type="subTitle" idx="1"/>
          </p:nvPr>
        </p:nvSpPr>
        <p:spPr>
          <a:xfrm>
            <a:off x="1562100" y="4340772"/>
            <a:ext cx="9070848" cy="798491"/>
          </a:xfrm>
        </p:spPr>
        <p:txBody>
          <a:bodyPr>
            <a:normAutofit fontScale="85000" lnSpcReduction="20000"/>
          </a:bodyPr>
          <a:lstStyle/>
          <a:p>
            <a:pPr algn="ctr"/>
            <a:r>
              <a:rPr lang="en-IN" sz="1600" b="1" dirty="0">
                <a:solidFill>
                  <a:srgbClr val="0070C0"/>
                </a:solidFill>
                <a:latin typeface="Times New Roman" panose="02020603050405020304" pitchFamily="18" charset="0"/>
                <a:cs typeface="Times New Roman" panose="02020603050405020304" pitchFamily="18" charset="0"/>
              </a:rPr>
              <a:t>Dr. Abhishek Mishra</a:t>
            </a:r>
            <a:br>
              <a:rPr lang="en-IN" sz="1600" b="1" dirty="0">
                <a:solidFill>
                  <a:srgbClr val="0070C0"/>
                </a:solidFill>
                <a:latin typeface="Times New Roman" panose="02020603050405020304" pitchFamily="18" charset="0"/>
                <a:cs typeface="Times New Roman" panose="02020603050405020304" pitchFamily="18" charset="0"/>
              </a:rPr>
            </a:br>
            <a:r>
              <a:rPr lang="en-IN" sz="1600" b="1" dirty="0">
                <a:solidFill>
                  <a:srgbClr val="0070C0"/>
                </a:solidFill>
                <a:latin typeface="Times New Roman" panose="02020603050405020304" pitchFamily="18" charset="0"/>
                <a:cs typeface="Times New Roman" panose="02020603050405020304" pitchFamily="18" charset="0"/>
              </a:rPr>
              <a:t>Dept. Of Cardiovascular &amp; Respiratory Physiotherapy</a:t>
            </a:r>
            <a:br>
              <a:rPr lang="en-IN" sz="1600" b="1" dirty="0">
                <a:solidFill>
                  <a:srgbClr val="0070C0"/>
                </a:solidFill>
                <a:latin typeface="Times New Roman" panose="02020603050405020304" pitchFamily="18" charset="0"/>
                <a:cs typeface="Times New Roman" panose="02020603050405020304" pitchFamily="18" charset="0"/>
              </a:rPr>
            </a:br>
            <a:r>
              <a:rPr lang="en-IN" sz="1600" b="1" dirty="0">
                <a:solidFill>
                  <a:srgbClr val="0070C0"/>
                </a:solidFill>
                <a:latin typeface="Times New Roman" panose="02020603050405020304" pitchFamily="18" charset="0"/>
                <a:cs typeface="Times New Roman" panose="02020603050405020304" pitchFamily="18" charset="0"/>
              </a:rPr>
              <a:t>MGM Institute Of Physiotherapy </a:t>
            </a:r>
            <a:br>
              <a:rPr lang="en-IN" sz="1600" b="1" dirty="0">
                <a:solidFill>
                  <a:srgbClr val="0070C0"/>
                </a:solidFill>
                <a:latin typeface="Times New Roman" panose="02020603050405020304" pitchFamily="18" charset="0"/>
                <a:cs typeface="Times New Roman" panose="02020603050405020304" pitchFamily="18" charset="0"/>
              </a:rPr>
            </a:br>
            <a:r>
              <a:rPr lang="en-IN" sz="1600" b="1" dirty="0">
                <a:solidFill>
                  <a:srgbClr val="0070C0"/>
                </a:solidFill>
                <a:latin typeface="Times New Roman" panose="02020603050405020304" pitchFamily="18" charset="0"/>
                <a:cs typeface="Times New Roman" panose="02020603050405020304" pitchFamily="18" charset="0"/>
              </a:rPr>
              <a:t>Chh. Sambhajinagar</a:t>
            </a:r>
            <a:endParaRPr lang="en-IN" b="1" dirty="0">
              <a:solidFill>
                <a:srgbClr val="0070C0"/>
              </a:solidFill>
            </a:endParaRPr>
          </a:p>
          <a:p>
            <a:endParaRPr lang="en-US" dirty="0"/>
          </a:p>
        </p:txBody>
      </p:sp>
    </p:spTree>
    <p:extLst>
      <p:ext uri="{BB962C8B-B14F-4D97-AF65-F5344CB8AC3E}">
        <p14:creationId xmlns:p14="http://schemas.microsoft.com/office/powerpoint/2010/main" val="2046549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F1F0A478-3280-1C42-B97B-D24586AB3919}"/>
              </a:ext>
            </a:extLst>
          </p:cNvPr>
          <p:cNvPicPr>
            <a:picLocks noGrp="1" noChangeAspect="1"/>
          </p:cNvPicPr>
          <p:nvPr>
            <p:ph idx="1"/>
          </p:nvPr>
        </p:nvPicPr>
        <p:blipFill>
          <a:blip r:embed="rId2"/>
          <a:stretch>
            <a:fillRect/>
          </a:stretch>
        </p:blipFill>
        <p:spPr>
          <a:xfrm>
            <a:off x="1747024" y="240243"/>
            <a:ext cx="8697951" cy="6377513"/>
          </a:xfrm>
        </p:spPr>
      </p:pic>
    </p:spTree>
    <p:extLst>
      <p:ext uri="{BB962C8B-B14F-4D97-AF65-F5344CB8AC3E}">
        <p14:creationId xmlns:p14="http://schemas.microsoft.com/office/powerpoint/2010/main" val="3559826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3A88C-E6E0-8A4A-AB3C-0048003B4E39}"/>
              </a:ext>
            </a:extLst>
          </p:cNvPr>
          <p:cNvSpPr>
            <a:spLocks noGrp="1"/>
          </p:cNvSpPr>
          <p:nvPr>
            <p:ph type="title"/>
          </p:nvPr>
        </p:nvSpPr>
        <p:spPr/>
        <p:txBody>
          <a:bodyPr/>
          <a:lstStyle/>
          <a:p>
            <a:endParaRPr lang="en-US"/>
          </a:p>
        </p:txBody>
      </p:sp>
      <p:pic>
        <p:nvPicPr>
          <p:cNvPr id="6" name="Content Placeholder 5" descr="Graphical user interface, text&#10;&#10;Description automatically generated">
            <a:extLst>
              <a:ext uri="{FF2B5EF4-FFF2-40B4-BE49-F238E27FC236}">
                <a16:creationId xmlns:a16="http://schemas.microsoft.com/office/drawing/2014/main" id="{47F25B82-9656-634A-8839-257740EBA520}"/>
              </a:ext>
            </a:extLst>
          </p:cNvPr>
          <p:cNvPicPr>
            <a:picLocks noGrp="1" noChangeAspect="1"/>
          </p:cNvPicPr>
          <p:nvPr>
            <p:ph idx="1"/>
          </p:nvPr>
        </p:nvPicPr>
        <p:blipFill>
          <a:blip r:embed="rId2"/>
          <a:stretch>
            <a:fillRect/>
          </a:stretch>
        </p:blipFill>
        <p:spPr>
          <a:xfrm>
            <a:off x="1457093" y="234870"/>
            <a:ext cx="9277814" cy="6388260"/>
          </a:xfrm>
        </p:spPr>
      </p:pic>
    </p:spTree>
    <p:extLst>
      <p:ext uri="{BB962C8B-B14F-4D97-AF65-F5344CB8AC3E}">
        <p14:creationId xmlns:p14="http://schemas.microsoft.com/office/powerpoint/2010/main" val="1111854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92A55-A107-C748-9212-501A65E097EA}"/>
              </a:ext>
            </a:extLst>
          </p:cNvPr>
          <p:cNvSpPr>
            <a:spLocks noGrp="1"/>
          </p:cNvSpPr>
          <p:nvPr>
            <p:ph type="title"/>
          </p:nvPr>
        </p:nvSpPr>
        <p:spPr/>
        <p:txBody>
          <a:bodyPr/>
          <a:lstStyle/>
          <a:p>
            <a:endParaRPr lang="en-US"/>
          </a:p>
        </p:txBody>
      </p:sp>
      <p:pic>
        <p:nvPicPr>
          <p:cNvPr id="5" name="Content Placeholder 4" descr="Diagram&#10;&#10;Description automatically generated">
            <a:extLst>
              <a:ext uri="{FF2B5EF4-FFF2-40B4-BE49-F238E27FC236}">
                <a16:creationId xmlns:a16="http://schemas.microsoft.com/office/drawing/2014/main" id="{C8A89EF2-7DB6-8941-9300-D43EFA480C80}"/>
              </a:ext>
            </a:extLst>
          </p:cNvPr>
          <p:cNvPicPr>
            <a:picLocks noGrp="1" noChangeAspect="1"/>
          </p:cNvPicPr>
          <p:nvPr>
            <p:ph idx="1"/>
          </p:nvPr>
        </p:nvPicPr>
        <p:blipFill>
          <a:blip r:embed="rId2"/>
          <a:stretch>
            <a:fillRect/>
          </a:stretch>
        </p:blipFill>
        <p:spPr>
          <a:xfrm>
            <a:off x="1802780" y="239854"/>
            <a:ext cx="8586439" cy="6378292"/>
          </a:xfrm>
        </p:spPr>
      </p:pic>
    </p:spTree>
    <p:extLst>
      <p:ext uri="{BB962C8B-B14F-4D97-AF65-F5344CB8AC3E}">
        <p14:creationId xmlns:p14="http://schemas.microsoft.com/office/powerpoint/2010/main" val="1560207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A1F6E-195D-C04D-B6BB-7A67EC265DB4}"/>
              </a:ext>
            </a:extLst>
          </p:cNvPr>
          <p:cNvSpPr>
            <a:spLocks noGrp="1"/>
          </p:cNvSpPr>
          <p:nvPr>
            <p:ph type="title"/>
          </p:nvPr>
        </p:nvSpPr>
        <p:spPr/>
        <p:txBody>
          <a:bodyPr/>
          <a:lstStyle/>
          <a:p>
            <a:endParaRPr lang="en-US"/>
          </a:p>
        </p:txBody>
      </p:sp>
      <p:pic>
        <p:nvPicPr>
          <p:cNvPr id="5" name="Content Placeholder 4" descr="Diagram&#10;&#10;Description automatically generated">
            <a:extLst>
              <a:ext uri="{FF2B5EF4-FFF2-40B4-BE49-F238E27FC236}">
                <a16:creationId xmlns:a16="http://schemas.microsoft.com/office/drawing/2014/main" id="{2492DF87-9C56-7E4E-A1B3-BB9E93C0A3ED}"/>
              </a:ext>
            </a:extLst>
          </p:cNvPr>
          <p:cNvPicPr>
            <a:picLocks noGrp="1" noChangeAspect="1"/>
          </p:cNvPicPr>
          <p:nvPr>
            <p:ph idx="1"/>
          </p:nvPr>
        </p:nvPicPr>
        <p:blipFill>
          <a:blip r:embed="rId2"/>
          <a:stretch>
            <a:fillRect/>
          </a:stretch>
        </p:blipFill>
        <p:spPr>
          <a:xfrm>
            <a:off x="1507273" y="217664"/>
            <a:ext cx="9177454" cy="6422671"/>
          </a:xfrm>
        </p:spPr>
      </p:pic>
    </p:spTree>
    <p:extLst>
      <p:ext uri="{BB962C8B-B14F-4D97-AF65-F5344CB8AC3E}">
        <p14:creationId xmlns:p14="http://schemas.microsoft.com/office/powerpoint/2010/main" val="281152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BD13E-8DB7-B240-BE7C-98CA34A6ACF1}"/>
              </a:ext>
            </a:extLst>
          </p:cNvPr>
          <p:cNvSpPr>
            <a:spLocks noGrp="1"/>
          </p:cNvSpPr>
          <p:nvPr>
            <p:ph type="title"/>
          </p:nvPr>
        </p:nvSpPr>
        <p:spPr/>
        <p:txBody>
          <a:bodyPr/>
          <a:lstStyle/>
          <a:p>
            <a:endParaRPr lang="en-US"/>
          </a:p>
        </p:txBody>
      </p:sp>
      <p:pic>
        <p:nvPicPr>
          <p:cNvPr id="5" name="Content Placeholder 4" descr="Graphical user interface, text&#10;&#10;Description automatically generated">
            <a:extLst>
              <a:ext uri="{FF2B5EF4-FFF2-40B4-BE49-F238E27FC236}">
                <a16:creationId xmlns:a16="http://schemas.microsoft.com/office/drawing/2014/main" id="{3727D5F5-DF9A-A545-934E-70794EADA5BD}"/>
              </a:ext>
            </a:extLst>
          </p:cNvPr>
          <p:cNvPicPr>
            <a:picLocks noGrp="1" noChangeAspect="1"/>
          </p:cNvPicPr>
          <p:nvPr>
            <p:ph idx="1"/>
          </p:nvPr>
        </p:nvPicPr>
        <p:blipFill>
          <a:blip r:embed="rId2"/>
          <a:stretch>
            <a:fillRect/>
          </a:stretch>
        </p:blipFill>
        <p:spPr>
          <a:xfrm>
            <a:off x="1585331" y="234260"/>
            <a:ext cx="9021337" cy="6389480"/>
          </a:xfrm>
        </p:spPr>
      </p:pic>
    </p:spTree>
    <p:extLst>
      <p:ext uri="{BB962C8B-B14F-4D97-AF65-F5344CB8AC3E}">
        <p14:creationId xmlns:p14="http://schemas.microsoft.com/office/powerpoint/2010/main" val="124272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A21ED-9105-BA4E-A4CC-DF9DFBC781D2}"/>
              </a:ext>
            </a:extLst>
          </p:cNvPr>
          <p:cNvSpPr>
            <a:spLocks noGrp="1"/>
          </p:cNvSpPr>
          <p:nvPr>
            <p:ph type="title"/>
          </p:nvPr>
        </p:nvSpPr>
        <p:spPr/>
        <p:txBody>
          <a:bodyPr/>
          <a:lstStyle/>
          <a:p>
            <a:endParaRPr lang="en-US" dirty="0"/>
          </a:p>
        </p:txBody>
      </p:sp>
      <p:pic>
        <p:nvPicPr>
          <p:cNvPr id="5" name="Content Placeholder 4" descr="Text&#10;&#10;Description automatically generated">
            <a:extLst>
              <a:ext uri="{FF2B5EF4-FFF2-40B4-BE49-F238E27FC236}">
                <a16:creationId xmlns:a16="http://schemas.microsoft.com/office/drawing/2014/main" id="{092E48C2-C879-C744-9E19-1101C225FE1B}"/>
              </a:ext>
            </a:extLst>
          </p:cNvPr>
          <p:cNvPicPr>
            <a:picLocks noGrp="1" noChangeAspect="1"/>
          </p:cNvPicPr>
          <p:nvPr>
            <p:ph idx="1"/>
          </p:nvPr>
        </p:nvPicPr>
        <p:blipFill>
          <a:blip r:embed="rId2"/>
          <a:stretch>
            <a:fillRect/>
          </a:stretch>
        </p:blipFill>
        <p:spPr>
          <a:xfrm>
            <a:off x="1551878" y="228590"/>
            <a:ext cx="9088244" cy="6400819"/>
          </a:xfrm>
        </p:spPr>
      </p:pic>
    </p:spTree>
    <p:extLst>
      <p:ext uri="{BB962C8B-B14F-4D97-AF65-F5344CB8AC3E}">
        <p14:creationId xmlns:p14="http://schemas.microsoft.com/office/powerpoint/2010/main" val="308475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39423-0796-9343-9EA6-4FA506535DE5}"/>
              </a:ext>
            </a:extLst>
          </p:cNvPr>
          <p:cNvSpPr>
            <a:spLocks noGrp="1"/>
          </p:cNvSpPr>
          <p:nvPr>
            <p:ph type="title"/>
          </p:nvPr>
        </p:nvSpPr>
        <p:spPr/>
        <p:txBody>
          <a:bodyPr/>
          <a:lstStyle/>
          <a:p>
            <a:endParaRPr lang="en-US"/>
          </a:p>
        </p:txBody>
      </p:sp>
      <p:pic>
        <p:nvPicPr>
          <p:cNvPr id="5" name="Content Placeholder 4" descr="Text&#10;&#10;Description automatically generated">
            <a:extLst>
              <a:ext uri="{FF2B5EF4-FFF2-40B4-BE49-F238E27FC236}">
                <a16:creationId xmlns:a16="http://schemas.microsoft.com/office/drawing/2014/main" id="{480F24E0-96C8-2343-99AD-1CE845729E2F}"/>
              </a:ext>
            </a:extLst>
          </p:cNvPr>
          <p:cNvPicPr>
            <a:picLocks noGrp="1" noChangeAspect="1"/>
          </p:cNvPicPr>
          <p:nvPr>
            <p:ph idx="1"/>
          </p:nvPr>
        </p:nvPicPr>
        <p:blipFill>
          <a:blip r:embed="rId2"/>
          <a:stretch>
            <a:fillRect/>
          </a:stretch>
        </p:blipFill>
        <p:spPr>
          <a:xfrm>
            <a:off x="1524826" y="234176"/>
            <a:ext cx="9142348" cy="6389648"/>
          </a:xfrm>
        </p:spPr>
      </p:pic>
    </p:spTree>
    <p:extLst>
      <p:ext uri="{BB962C8B-B14F-4D97-AF65-F5344CB8AC3E}">
        <p14:creationId xmlns:p14="http://schemas.microsoft.com/office/powerpoint/2010/main" val="2381293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E6F7D-0B70-D549-B257-8E844CDE6CE0}"/>
              </a:ext>
            </a:extLst>
          </p:cNvPr>
          <p:cNvSpPr>
            <a:spLocks noGrp="1"/>
          </p:cNvSpPr>
          <p:nvPr>
            <p:ph type="title"/>
          </p:nvPr>
        </p:nvSpPr>
        <p:spPr/>
        <p:txBody>
          <a:bodyPr/>
          <a:lstStyle/>
          <a:p>
            <a:endParaRPr lang="en-US"/>
          </a:p>
        </p:txBody>
      </p:sp>
      <p:pic>
        <p:nvPicPr>
          <p:cNvPr id="5" name="Content Placeholder 4" descr="Diagram&#10;&#10;Description automatically generated with low confidence">
            <a:extLst>
              <a:ext uri="{FF2B5EF4-FFF2-40B4-BE49-F238E27FC236}">
                <a16:creationId xmlns:a16="http://schemas.microsoft.com/office/drawing/2014/main" id="{AA369544-9308-9A4D-81A7-A2F9470D7287}"/>
              </a:ext>
            </a:extLst>
          </p:cNvPr>
          <p:cNvPicPr>
            <a:picLocks noGrp="1" noChangeAspect="1"/>
          </p:cNvPicPr>
          <p:nvPr>
            <p:ph idx="1"/>
          </p:nvPr>
        </p:nvPicPr>
        <p:blipFill>
          <a:blip r:embed="rId2"/>
          <a:stretch>
            <a:fillRect/>
          </a:stretch>
        </p:blipFill>
        <p:spPr>
          <a:xfrm>
            <a:off x="1504239" y="245327"/>
            <a:ext cx="9183521" cy="6367345"/>
          </a:xfrm>
        </p:spPr>
      </p:pic>
    </p:spTree>
    <p:extLst>
      <p:ext uri="{BB962C8B-B14F-4D97-AF65-F5344CB8AC3E}">
        <p14:creationId xmlns:p14="http://schemas.microsoft.com/office/powerpoint/2010/main" val="22771681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775E9-EF58-424A-A4A1-46BA0866C39A}"/>
              </a:ext>
            </a:extLst>
          </p:cNvPr>
          <p:cNvSpPr>
            <a:spLocks noGrp="1"/>
          </p:cNvSpPr>
          <p:nvPr>
            <p:ph type="title"/>
          </p:nvPr>
        </p:nvSpPr>
        <p:spPr/>
        <p:txBody>
          <a:bodyPr/>
          <a:lstStyle/>
          <a:p>
            <a:endParaRPr lang="en-US"/>
          </a:p>
        </p:txBody>
      </p:sp>
      <p:pic>
        <p:nvPicPr>
          <p:cNvPr id="5" name="Content Placeholder 4" descr="Text&#10;&#10;Description automatically generated">
            <a:extLst>
              <a:ext uri="{FF2B5EF4-FFF2-40B4-BE49-F238E27FC236}">
                <a16:creationId xmlns:a16="http://schemas.microsoft.com/office/drawing/2014/main" id="{B23F6D40-A89E-C241-B72E-C7DD5A04E4C6}"/>
              </a:ext>
            </a:extLst>
          </p:cNvPr>
          <p:cNvPicPr>
            <a:picLocks noGrp="1" noChangeAspect="1"/>
          </p:cNvPicPr>
          <p:nvPr>
            <p:ph idx="1"/>
          </p:nvPr>
        </p:nvPicPr>
        <p:blipFill>
          <a:blip r:embed="rId2"/>
          <a:stretch>
            <a:fillRect/>
          </a:stretch>
        </p:blipFill>
        <p:spPr>
          <a:xfrm>
            <a:off x="1562500" y="264319"/>
            <a:ext cx="9066999" cy="6329361"/>
          </a:xfrm>
        </p:spPr>
      </p:pic>
    </p:spTree>
    <p:extLst>
      <p:ext uri="{BB962C8B-B14F-4D97-AF65-F5344CB8AC3E}">
        <p14:creationId xmlns:p14="http://schemas.microsoft.com/office/powerpoint/2010/main" val="38385044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66F44-CED9-AA40-868E-F2515BA85A99}"/>
              </a:ext>
            </a:extLst>
          </p:cNvPr>
          <p:cNvSpPr>
            <a:spLocks noGrp="1"/>
          </p:cNvSpPr>
          <p:nvPr>
            <p:ph type="title"/>
          </p:nvPr>
        </p:nvSpPr>
        <p:spPr/>
        <p:txBody>
          <a:bodyPr/>
          <a:lstStyle/>
          <a:p>
            <a:endParaRPr lang="en-US"/>
          </a:p>
        </p:txBody>
      </p:sp>
      <p:pic>
        <p:nvPicPr>
          <p:cNvPr id="5" name="Content Placeholder 4" descr="A picture containing text, sign, screenshot&#10;&#10;Description automatically generated">
            <a:extLst>
              <a:ext uri="{FF2B5EF4-FFF2-40B4-BE49-F238E27FC236}">
                <a16:creationId xmlns:a16="http://schemas.microsoft.com/office/drawing/2014/main" id="{972A0025-0FB4-024B-8949-96BD0CC1842E}"/>
              </a:ext>
            </a:extLst>
          </p:cNvPr>
          <p:cNvPicPr>
            <a:picLocks noGrp="1" noChangeAspect="1"/>
          </p:cNvPicPr>
          <p:nvPr>
            <p:ph idx="1"/>
          </p:nvPr>
        </p:nvPicPr>
        <p:blipFill>
          <a:blip r:embed="rId2"/>
          <a:stretch>
            <a:fillRect/>
          </a:stretch>
        </p:blipFill>
        <p:spPr>
          <a:xfrm>
            <a:off x="1557454" y="239335"/>
            <a:ext cx="9077092" cy="6379329"/>
          </a:xfrm>
        </p:spPr>
      </p:pic>
    </p:spTree>
    <p:extLst>
      <p:ext uri="{BB962C8B-B14F-4D97-AF65-F5344CB8AC3E}">
        <p14:creationId xmlns:p14="http://schemas.microsoft.com/office/powerpoint/2010/main" val="2906779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B03CC-668F-944C-828B-ED6B2BF578CF}"/>
              </a:ext>
            </a:extLst>
          </p:cNvPr>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OBJECTIVES</a:t>
            </a:r>
          </a:p>
        </p:txBody>
      </p:sp>
      <p:sp>
        <p:nvSpPr>
          <p:cNvPr id="3" name="Content Placeholder 2">
            <a:extLst>
              <a:ext uri="{FF2B5EF4-FFF2-40B4-BE49-F238E27FC236}">
                <a16:creationId xmlns:a16="http://schemas.microsoft.com/office/drawing/2014/main" id="{24CB6CFA-A658-3C4D-B908-B2089F40F3E8}"/>
              </a:ext>
            </a:extLst>
          </p:cNvPr>
          <p:cNvSpPr>
            <a:spLocks noGrp="1"/>
          </p:cNvSpPr>
          <p:nvPr>
            <p:ph idx="1"/>
          </p:nvPr>
        </p:nvSpPr>
        <p:spPr/>
        <p:txBody>
          <a:bodyPr>
            <a:normAutofit/>
          </a:bodyPr>
          <a:lstStyle/>
          <a:p>
            <a:pPr>
              <a:buFont typeface="Wingdings" pitchFamily="2" charset="2"/>
              <a:buChar char="Ø"/>
            </a:pPr>
            <a:r>
              <a:rPr lang="en-US" sz="2800" dirty="0">
                <a:latin typeface="Times New Roman" panose="02020603050405020304" pitchFamily="18" charset="0"/>
                <a:cs typeface="Times New Roman" panose="02020603050405020304" pitchFamily="18" charset="0"/>
              </a:rPr>
              <a:t>Production of SWD</a:t>
            </a:r>
          </a:p>
          <a:p>
            <a:pPr>
              <a:buFont typeface="Wingdings" pitchFamily="2" charset="2"/>
              <a:buChar char="Ø"/>
            </a:pPr>
            <a:r>
              <a:rPr lang="en-US" sz="2800" dirty="0">
                <a:latin typeface="Times New Roman" panose="02020603050405020304" pitchFamily="18" charset="0"/>
                <a:cs typeface="Times New Roman" panose="02020603050405020304" pitchFamily="18" charset="0"/>
              </a:rPr>
              <a:t>Physical principles</a:t>
            </a:r>
          </a:p>
          <a:p>
            <a:pPr>
              <a:buFont typeface="Wingdings" pitchFamily="2" charset="2"/>
              <a:buChar char="Ø"/>
            </a:pPr>
            <a:r>
              <a:rPr lang="en-US" sz="2800" dirty="0">
                <a:latin typeface="Times New Roman" panose="02020603050405020304" pitchFamily="18" charset="0"/>
                <a:cs typeface="Times New Roman" panose="02020603050405020304" pitchFamily="18" charset="0"/>
              </a:rPr>
              <a:t>Panel Diagram</a:t>
            </a:r>
          </a:p>
          <a:p>
            <a:pPr>
              <a:buFont typeface="Wingdings" pitchFamily="2" charset="2"/>
              <a:buChar char="Ø"/>
            </a:pPr>
            <a:r>
              <a:rPr lang="en-US" sz="2800" dirty="0">
                <a:latin typeface="Times New Roman" panose="02020603050405020304" pitchFamily="18" charset="0"/>
                <a:cs typeface="Times New Roman" panose="02020603050405020304" pitchFamily="18" charset="0"/>
              </a:rPr>
              <a:t>Testing of Apparatus</a:t>
            </a:r>
          </a:p>
        </p:txBody>
      </p:sp>
    </p:spTree>
    <p:extLst>
      <p:ext uri="{BB962C8B-B14F-4D97-AF65-F5344CB8AC3E}">
        <p14:creationId xmlns:p14="http://schemas.microsoft.com/office/powerpoint/2010/main" val="39545220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4E480-F188-CE43-BE29-ACF0197C7F75}"/>
              </a:ext>
            </a:extLst>
          </p:cNvPr>
          <p:cNvSpPr>
            <a:spLocks noGrp="1"/>
          </p:cNvSpPr>
          <p:nvPr>
            <p:ph type="title"/>
          </p:nvPr>
        </p:nvSpPr>
        <p:spPr/>
        <p:txBody>
          <a:bodyPr/>
          <a:lstStyle/>
          <a:p>
            <a:endParaRPr lang="en-US"/>
          </a:p>
        </p:txBody>
      </p:sp>
      <p:pic>
        <p:nvPicPr>
          <p:cNvPr id="5" name="Content Placeholder 4" descr="Text&#10;&#10;Description automatically generated">
            <a:extLst>
              <a:ext uri="{FF2B5EF4-FFF2-40B4-BE49-F238E27FC236}">
                <a16:creationId xmlns:a16="http://schemas.microsoft.com/office/drawing/2014/main" id="{23E3C971-BB8E-E54D-957D-E050E76340B2}"/>
              </a:ext>
            </a:extLst>
          </p:cNvPr>
          <p:cNvPicPr>
            <a:picLocks noGrp="1" noChangeAspect="1"/>
          </p:cNvPicPr>
          <p:nvPr>
            <p:ph idx="1"/>
          </p:nvPr>
        </p:nvPicPr>
        <p:blipFill>
          <a:blip r:embed="rId2"/>
          <a:stretch>
            <a:fillRect/>
          </a:stretch>
        </p:blipFill>
        <p:spPr>
          <a:xfrm>
            <a:off x="1546302" y="230053"/>
            <a:ext cx="9099395" cy="6397893"/>
          </a:xfrm>
        </p:spPr>
      </p:pic>
    </p:spTree>
    <p:extLst>
      <p:ext uri="{BB962C8B-B14F-4D97-AF65-F5344CB8AC3E}">
        <p14:creationId xmlns:p14="http://schemas.microsoft.com/office/powerpoint/2010/main" val="387436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DBCB6-521A-BB47-B8E1-5F8D30D7B800}"/>
              </a:ext>
            </a:extLst>
          </p:cNvPr>
          <p:cNvSpPr>
            <a:spLocks noGrp="1"/>
          </p:cNvSpPr>
          <p:nvPr>
            <p:ph type="title"/>
          </p:nvPr>
        </p:nvSpPr>
        <p:spPr/>
        <p:txBody>
          <a:bodyPr/>
          <a:lstStyle/>
          <a:p>
            <a:endParaRPr lang="en-US"/>
          </a:p>
        </p:txBody>
      </p:sp>
      <p:pic>
        <p:nvPicPr>
          <p:cNvPr id="5" name="Content Placeholder 4" descr="Text&#10;&#10;Description automatically generated">
            <a:extLst>
              <a:ext uri="{FF2B5EF4-FFF2-40B4-BE49-F238E27FC236}">
                <a16:creationId xmlns:a16="http://schemas.microsoft.com/office/drawing/2014/main" id="{90C42DAF-36BA-144B-AA34-9564748069BB}"/>
              </a:ext>
            </a:extLst>
          </p:cNvPr>
          <p:cNvPicPr>
            <a:picLocks noGrp="1" noChangeAspect="1"/>
          </p:cNvPicPr>
          <p:nvPr>
            <p:ph idx="1"/>
          </p:nvPr>
        </p:nvPicPr>
        <p:blipFill>
          <a:blip r:embed="rId2"/>
          <a:stretch>
            <a:fillRect/>
          </a:stretch>
        </p:blipFill>
        <p:spPr>
          <a:xfrm>
            <a:off x="1540727" y="231106"/>
            <a:ext cx="9110546" cy="6395788"/>
          </a:xfrm>
        </p:spPr>
      </p:pic>
    </p:spTree>
    <p:extLst>
      <p:ext uri="{BB962C8B-B14F-4D97-AF65-F5344CB8AC3E}">
        <p14:creationId xmlns:p14="http://schemas.microsoft.com/office/powerpoint/2010/main" val="829202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932C2-509E-C34F-A1A5-F1D9441849EA}"/>
              </a:ext>
            </a:extLst>
          </p:cNvPr>
          <p:cNvSpPr>
            <a:spLocks noGrp="1"/>
          </p:cNvSpPr>
          <p:nvPr>
            <p:ph type="title"/>
          </p:nvPr>
        </p:nvSpPr>
        <p:spPr/>
        <p:txBody>
          <a:bodyPr/>
          <a:lstStyle/>
          <a:p>
            <a:endParaRPr lang="en-US"/>
          </a:p>
        </p:txBody>
      </p:sp>
      <p:pic>
        <p:nvPicPr>
          <p:cNvPr id="5" name="Content Placeholder 4" descr="Text&#10;&#10;Description automatically generated">
            <a:extLst>
              <a:ext uri="{FF2B5EF4-FFF2-40B4-BE49-F238E27FC236}">
                <a16:creationId xmlns:a16="http://schemas.microsoft.com/office/drawing/2014/main" id="{4718BA78-CA3A-4A40-B236-257EAC9208DB}"/>
              </a:ext>
            </a:extLst>
          </p:cNvPr>
          <p:cNvPicPr>
            <a:picLocks noGrp="1" noChangeAspect="1"/>
          </p:cNvPicPr>
          <p:nvPr>
            <p:ph idx="1"/>
          </p:nvPr>
        </p:nvPicPr>
        <p:blipFill>
          <a:blip r:embed="rId2"/>
          <a:stretch>
            <a:fillRect/>
          </a:stretch>
        </p:blipFill>
        <p:spPr>
          <a:xfrm>
            <a:off x="1568605" y="235875"/>
            <a:ext cx="9054790" cy="6386250"/>
          </a:xfrm>
        </p:spPr>
      </p:pic>
    </p:spTree>
    <p:extLst>
      <p:ext uri="{BB962C8B-B14F-4D97-AF65-F5344CB8AC3E}">
        <p14:creationId xmlns:p14="http://schemas.microsoft.com/office/powerpoint/2010/main" val="606331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105C3-643F-5E47-96C2-9366EA5200B4}"/>
              </a:ext>
            </a:extLst>
          </p:cNvPr>
          <p:cNvSpPr>
            <a:spLocks noGrp="1"/>
          </p:cNvSpPr>
          <p:nvPr>
            <p:ph type="title"/>
          </p:nvPr>
        </p:nvSpPr>
        <p:spPr/>
        <p:txBody>
          <a:bodyPr/>
          <a:lstStyle/>
          <a:p>
            <a:endParaRPr lang="en-US"/>
          </a:p>
        </p:txBody>
      </p:sp>
      <p:pic>
        <p:nvPicPr>
          <p:cNvPr id="5" name="Content Placeholder 4" descr="A picture containing text, green&#10;&#10;Description automatically generated">
            <a:extLst>
              <a:ext uri="{FF2B5EF4-FFF2-40B4-BE49-F238E27FC236}">
                <a16:creationId xmlns:a16="http://schemas.microsoft.com/office/drawing/2014/main" id="{DBCBEBD1-2BCF-BA47-B50D-C148D05515EF}"/>
              </a:ext>
            </a:extLst>
          </p:cNvPr>
          <p:cNvPicPr>
            <a:picLocks noGrp="1" noChangeAspect="1"/>
          </p:cNvPicPr>
          <p:nvPr>
            <p:ph idx="1"/>
          </p:nvPr>
        </p:nvPicPr>
        <p:blipFill>
          <a:blip r:embed="rId2"/>
          <a:stretch>
            <a:fillRect/>
          </a:stretch>
        </p:blipFill>
        <p:spPr>
          <a:xfrm>
            <a:off x="1557454" y="247811"/>
            <a:ext cx="9077092" cy="6362377"/>
          </a:xfrm>
        </p:spPr>
      </p:pic>
    </p:spTree>
    <p:extLst>
      <p:ext uri="{BB962C8B-B14F-4D97-AF65-F5344CB8AC3E}">
        <p14:creationId xmlns:p14="http://schemas.microsoft.com/office/powerpoint/2010/main" val="32575696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0">
            <a:extLst>
              <a:ext uri="{FF2B5EF4-FFF2-40B4-BE49-F238E27FC236}">
                <a16:creationId xmlns:a16="http://schemas.microsoft.com/office/drawing/2014/main" id="{E8370766-CC13-4DF4-AF0A-0E820B8D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useBgFill="1">
        <p:nvSpPr>
          <p:cNvPr id="19" name="Rectangle 12">
            <a:extLst>
              <a:ext uri="{FF2B5EF4-FFF2-40B4-BE49-F238E27FC236}">
                <a16:creationId xmlns:a16="http://schemas.microsoft.com/office/drawing/2014/main" id="{57B3C4F9-03D9-4B39-9F3C-0366542305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529" y="237744"/>
            <a:ext cx="8531352" cy="6382512"/>
          </a:xfrm>
          <a:prstGeom prst="rect">
            <a:avLst/>
          </a:prstGeom>
          <a:ln w="6350" cap="flat" cmpd="sng" algn="ctr">
            <a:noFill/>
            <a:prstDash val="solid"/>
          </a:ln>
          <a:effectLst>
            <a:outerShdw blurRad="50800" algn="ctr" rotWithShape="0">
              <a:prstClr val="black">
                <a:alpha val="66000"/>
              </a:prstClr>
            </a:outerShdw>
            <a:softEdge rad="0"/>
          </a:effectLst>
        </p:spPr>
      </p:sp>
      <p:sp>
        <p:nvSpPr>
          <p:cNvPr id="20" name="Rectangle 14">
            <a:extLst>
              <a:ext uri="{FF2B5EF4-FFF2-40B4-BE49-F238E27FC236}">
                <a16:creationId xmlns:a16="http://schemas.microsoft.com/office/drawing/2014/main" id="{3B61CA66-E7F4-49EC-89DC-F37EE6933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472D061-7865-BD4C-AA41-8D9DF45D288A}"/>
              </a:ext>
            </a:extLst>
          </p:cNvPr>
          <p:cNvSpPr>
            <a:spLocks noGrp="1"/>
          </p:cNvSpPr>
          <p:nvPr>
            <p:ph type="title"/>
          </p:nvPr>
        </p:nvSpPr>
        <p:spPr>
          <a:xfrm>
            <a:off x="9387189" y="612843"/>
            <a:ext cx="2247091" cy="1499738"/>
          </a:xfrm>
        </p:spPr>
        <p:txBody>
          <a:bodyPr anchor="b">
            <a:normAutofit/>
          </a:bodyPr>
          <a:lstStyle/>
          <a:p>
            <a:r>
              <a:rPr lang="en-US" sz="2400" b="1" dirty="0">
                <a:solidFill>
                  <a:srgbClr val="FFFFFF"/>
                </a:solidFill>
                <a:latin typeface="Times New Roman" panose="02020603050405020304" pitchFamily="18" charset="0"/>
                <a:cs typeface="Times New Roman" panose="02020603050405020304" pitchFamily="18" charset="0"/>
              </a:rPr>
              <a:t>CONSTRUCTION</a:t>
            </a:r>
          </a:p>
        </p:txBody>
      </p:sp>
      <p:sp>
        <p:nvSpPr>
          <p:cNvPr id="17" name="Rectangle 16">
            <a:extLst>
              <a:ext uri="{FF2B5EF4-FFF2-40B4-BE49-F238E27FC236}">
                <a16:creationId xmlns:a16="http://schemas.microsoft.com/office/drawing/2014/main" id="{886ACB74-3D88-4CD7-B619-829D70AD4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122" y="413053"/>
            <a:ext cx="8212114" cy="6064596"/>
          </a:xfrm>
          <a:prstGeom prst="rect">
            <a:avLst/>
          </a:prstGeom>
          <a:noFill/>
          <a:ln w="6350" cap="sq" cmpd="sng" algn="ctr">
            <a:solidFill>
              <a:schemeClr val="tx1">
                <a:lumMod val="75000"/>
                <a:lumOff val="25000"/>
              </a:schemeClr>
            </a:solidFill>
            <a:prstDash val="solid"/>
            <a:miter lim="800000"/>
          </a:ln>
          <a:effectLst/>
        </p:spPr>
      </p:sp>
      <p:pic>
        <p:nvPicPr>
          <p:cNvPr id="4" name="Content Placeholder 3" descr="Diagram&#10;&#10;Description automatically generated">
            <a:extLst>
              <a:ext uri="{FF2B5EF4-FFF2-40B4-BE49-F238E27FC236}">
                <a16:creationId xmlns:a16="http://schemas.microsoft.com/office/drawing/2014/main" id="{081555A0-D6B8-DC43-9181-5DBD5EE627B2}"/>
              </a:ext>
            </a:extLst>
          </p:cNvPr>
          <p:cNvPicPr>
            <a:picLocks noChangeAspect="1"/>
          </p:cNvPicPr>
          <p:nvPr/>
        </p:nvPicPr>
        <p:blipFill>
          <a:blip r:embed="rId2"/>
          <a:stretch>
            <a:fillRect/>
          </a:stretch>
        </p:blipFill>
        <p:spPr>
          <a:xfrm>
            <a:off x="730162" y="881580"/>
            <a:ext cx="7561991" cy="5123248"/>
          </a:xfrm>
          <a:prstGeom prst="rect">
            <a:avLst/>
          </a:prstGeom>
        </p:spPr>
      </p:pic>
      <p:sp>
        <p:nvSpPr>
          <p:cNvPr id="21" name="Content Placeholder 7">
            <a:extLst>
              <a:ext uri="{FF2B5EF4-FFF2-40B4-BE49-F238E27FC236}">
                <a16:creationId xmlns:a16="http://schemas.microsoft.com/office/drawing/2014/main" id="{FD4247BC-E51A-4EF7-A14E-766E7AA939EB}"/>
              </a:ext>
            </a:extLst>
          </p:cNvPr>
          <p:cNvSpPr>
            <a:spLocks noGrp="1"/>
          </p:cNvSpPr>
          <p:nvPr>
            <p:ph idx="1"/>
          </p:nvPr>
        </p:nvSpPr>
        <p:spPr>
          <a:xfrm>
            <a:off x="9387190" y="2149813"/>
            <a:ext cx="2247090" cy="4046706"/>
          </a:xfrm>
        </p:spPr>
        <p:txBody>
          <a:bodyPr>
            <a:normAutofit/>
          </a:bodyPr>
          <a:lstStyle/>
          <a:p>
            <a:pPr marL="342900" indent="-342900">
              <a:buFont typeface="+mj-lt"/>
              <a:buAutoNum type="arabicPeriod"/>
            </a:pPr>
            <a:r>
              <a:rPr lang="en-US" sz="2000" dirty="0">
                <a:solidFill>
                  <a:srgbClr val="FFFFFF"/>
                </a:solidFill>
                <a:latin typeface="Times New Roman" panose="02020603050405020304" pitchFamily="18" charset="0"/>
                <a:cs typeface="Times New Roman" panose="02020603050405020304" pitchFamily="18" charset="0"/>
              </a:rPr>
              <a:t>The Machine circuit</a:t>
            </a:r>
          </a:p>
          <a:p>
            <a:pPr marL="342900" indent="-342900">
              <a:buFont typeface="+mj-lt"/>
              <a:buAutoNum type="arabicPeriod"/>
            </a:pPr>
            <a:r>
              <a:rPr lang="en-US" sz="2000" dirty="0">
                <a:solidFill>
                  <a:srgbClr val="FFFFFF"/>
                </a:solidFill>
                <a:latin typeface="Times New Roman" panose="02020603050405020304" pitchFamily="18" charset="0"/>
                <a:cs typeface="Times New Roman" panose="02020603050405020304" pitchFamily="18" charset="0"/>
              </a:rPr>
              <a:t>The Patient circuit</a:t>
            </a:r>
          </a:p>
        </p:txBody>
      </p:sp>
    </p:spTree>
    <p:extLst>
      <p:ext uri="{BB962C8B-B14F-4D97-AF65-F5344CB8AC3E}">
        <p14:creationId xmlns:p14="http://schemas.microsoft.com/office/powerpoint/2010/main" val="28873991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8370766-CC13-4DF4-AF0A-0E820B8D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57B3C4F9-03D9-4B39-9F3C-0366542305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529" y="237744"/>
            <a:ext cx="8531352" cy="6382512"/>
          </a:xfrm>
          <a:prstGeom prst="rect">
            <a:avLst/>
          </a:prstGeom>
          <a:ln w="6350" cap="flat" cmpd="sng" algn="ctr">
            <a:noFill/>
            <a:prstDash val="solid"/>
          </a:ln>
          <a:effectLst>
            <a:outerShdw blurRad="50800" algn="ctr" rotWithShape="0">
              <a:prstClr val="black">
                <a:alpha val="66000"/>
              </a:prstClr>
            </a:outerShdw>
            <a:softEdge rad="0"/>
          </a:effectLst>
        </p:spPr>
      </p:sp>
      <p:sp>
        <p:nvSpPr>
          <p:cNvPr id="16" name="Rectangle 15">
            <a:extLst>
              <a:ext uri="{FF2B5EF4-FFF2-40B4-BE49-F238E27FC236}">
                <a16:creationId xmlns:a16="http://schemas.microsoft.com/office/drawing/2014/main" id="{3B61CA66-E7F4-49EC-89DC-F37EE6933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F49818C-EE39-AB40-9795-DD0B6F63E435}"/>
              </a:ext>
            </a:extLst>
          </p:cNvPr>
          <p:cNvSpPr>
            <a:spLocks noGrp="1"/>
          </p:cNvSpPr>
          <p:nvPr>
            <p:ph type="title"/>
          </p:nvPr>
        </p:nvSpPr>
        <p:spPr>
          <a:xfrm>
            <a:off x="9387189" y="612843"/>
            <a:ext cx="2247091" cy="1499738"/>
          </a:xfrm>
        </p:spPr>
        <p:txBody>
          <a:bodyPr anchor="b">
            <a:normAutofit/>
          </a:bodyPr>
          <a:lstStyle/>
          <a:p>
            <a:pPr algn="ctr"/>
            <a:r>
              <a:rPr lang="en-US" sz="2800" b="1" dirty="0">
                <a:solidFill>
                  <a:srgbClr val="FFFFFF"/>
                </a:solidFill>
                <a:latin typeface="Times New Roman" panose="02020603050405020304" pitchFamily="18" charset="0"/>
                <a:cs typeface="Times New Roman" panose="02020603050405020304" pitchFamily="18" charset="0"/>
              </a:rPr>
              <a:t>Machine circuit</a:t>
            </a:r>
          </a:p>
        </p:txBody>
      </p:sp>
      <p:sp>
        <p:nvSpPr>
          <p:cNvPr id="18" name="Rectangle 17">
            <a:extLst>
              <a:ext uri="{FF2B5EF4-FFF2-40B4-BE49-F238E27FC236}">
                <a16:creationId xmlns:a16="http://schemas.microsoft.com/office/drawing/2014/main" id="{886ACB74-3D88-4CD7-B619-829D70AD4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122" y="413053"/>
            <a:ext cx="8212114" cy="6064596"/>
          </a:xfrm>
          <a:prstGeom prst="rect">
            <a:avLst/>
          </a:prstGeom>
          <a:noFill/>
          <a:ln w="6350" cap="sq" cmpd="sng" algn="ctr">
            <a:solidFill>
              <a:schemeClr val="tx1">
                <a:lumMod val="75000"/>
                <a:lumOff val="25000"/>
              </a:schemeClr>
            </a:solidFill>
            <a:prstDash val="solid"/>
            <a:miter lim="800000"/>
          </a:ln>
          <a:effectLst/>
        </p:spPr>
      </p:sp>
      <p:pic>
        <p:nvPicPr>
          <p:cNvPr id="5" name="Content Placeholder 4" descr="Diagram, schematic&#10;&#10;Description automatically generated">
            <a:extLst>
              <a:ext uri="{FF2B5EF4-FFF2-40B4-BE49-F238E27FC236}">
                <a16:creationId xmlns:a16="http://schemas.microsoft.com/office/drawing/2014/main" id="{0CEC155B-4430-DD4F-BF8E-1F0E01E4632F}"/>
              </a:ext>
            </a:extLst>
          </p:cNvPr>
          <p:cNvPicPr>
            <a:picLocks noChangeAspect="1"/>
          </p:cNvPicPr>
          <p:nvPr/>
        </p:nvPicPr>
        <p:blipFill>
          <a:blip r:embed="rId2"/>
          <a:stretch>
            <a:fillRect/>
          </a:stretch>
        </p:blipFill>
        <p:spPr>
          <a:xfrm>
            <a:off x="730162" y="995009"/>
            <a:ext cx="7561991" cy="4896389"/>
          </a:xfrm>
          <a:prstGeom prst="rect">
            <a:avLst/>
          </a:prstGeom>
        </p:spPr>
      </p:pic>
      <p:sp>
        <p:nvSpPr>
          <p:cNvPr id="9" name="Content Placeholder 8">
            <a:extLst>
              <a:ext uri="{FF2B5EF4-FFF2-40B4-BE49-F238E27FC236}">
                <a16:creationId xmlns:a16="http://schemas.microsoft.com/office/drawing/2014/main" id="{6EBD9155-D20B-4D5D-B016-8485488132CB}"/>
              </a:ext>
            </a:extLst>
          </p:cNvPr>
          <p:cNvSpPr>
            <a:spLocks noGrp="1"/>
          </p:cNvSpPr>
          <p:nvPr>
            <p:ph idx="1"/>
          </p:nvPr>
        </p:nvSpPr>
        <p:spPr>
          <a:xfrm>
            <a:off x="9387190" y="2149813"/>
            <a:ext cx="2247090" cy="4046706"/>
          </a:xfrm>
        </p:spPr>
        <p:txBody>
          <a:bodyPr>
            <a:normAutofit lnSpcReduction="10000"/>
          </a:bodyPr>
          <a:lstStyle/>
          <a:p>
            <a:r>
              <a:rPr lang="en-US" sz="2000" dirty="0">
                <a:solidFill>
                  <a:srgbClr val="FFFFFF"/>
                </a:solidFill>
                <a:latin typeface="Times New Roman" panose="02020603050405020304" pitchFamily="18" charset="0"/>
                <a:cs typeface="Times New Roman" panose="02020603050405020304" pitchFamily="18" charset="0"/>
              </a:rPr>
              <a:t>It consists of two transformers, whose primary coils are connected to source AC</a:t>
            </a:r>
          </a:p>
          <a:p>
            <a:r>
              <a:rPr lang="en-US" sz="2000" dirty="0">
                <a:solidFill>
                  <a:srgbClr val="FFFFFF"/>
                </a:solidFill>
                <a:latin typeface="Times New Roman" panose="02020603050405020304" pitchFamily="18" charset="0"/>
                <a:cs typeface="Times New Roman" panose="02020603050405020304" pitchFamily="18" charset="0"/>
              </a:rPr>
              <a:t>One is a step-down transformer and its secondary coil supplies current to the filament heating circuit triode valve</a:t>
            </a:r>
          </a:p>
        </p:txBody>
      </p:sp>
    </p:spTree>
    <p:extLst>
      <p:ext uri="{BB962C8B-B14F-4D97-AF65-F5344CB8AC3E}">
        <p14:creationId xmlns:p14="http://schemas.microsoft.com/office/powerpoint/2010/main" val="43501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8370766-CC13-4DF4-AF0A-0E820B8D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useBgFill="1">
        <p:nvSpPr>
          <p:cNvPr id="29" name="Rectangle 28">
            <a:extLst>
              <a:ext uri="{FF2B5EF4-FFF2-40B4-BE49-F238E27FC236}">
                <a16:creationId xmlns:a16="http://schemas.microsoft.com/office/drawing/2014/main" id="{57B3C4F9-03D9-4B39-9F3C-0366542305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529" y="237744"/>
            <a:ext cx="8531352" cy="6382512"/>
          </a:xfrm>
          <a:prstGeom prst="rect">
            <a:avLst/>
          </a:prstGeom>
          <a:ln w="6350" cap="flat" cmpd="sng" algn="ctr">
            <a:noFill/>
            <a:prstDash val="solid"/>
          </a:ln>
          <a:effectLst>
            <a:outerShdw blurRad="50800" algn="ctr" rotWithShape="0">
              <a:prstClr val="black">
                <a:alpha val="66000"/>
              </a:prstClr>
            </a:outerShdw>
            <a:softEdge rad="0"/>
          </a:effectLst>
        </p:spPr>
      </p:sp>
      <p:sp>
        <p:nvSpPr>
          <p:cNvPr id="31" name="Rectangle 30">
            <a:extLst>
              <a:ext uri="{FF2B5EF4-FFF2-40B4-BE49-F238E27FC236}">
                <a16:creationId xmlns:a16="http://schemas.microsoft.com/office/drawing/2014/main" id="{3B61CA66-E7F4-49EC-89DC-F37EE6933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a:extLst>
              <a:ext uri="{FF2B5EF4-FFF2-40B4-BE49-F238E27FC236}">
                <a16:creationId xmlns:a16="http://schemas.microsoft.com/office/drawing/2014/main" id="{886ACB74-3D88-4CD7-B619-829D70AD4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122" y="413053"/>
            <a:ext cx="8212114" cy="6064596"/>
          </a:xfrm>
          <a:prstGeom prst="rect">
            <a:avLst/>
          </a:prstGeom>
          <a:noFill/>
          <a:ln w="6350" cap="sq" cmpd="sng" algn="ctr">
            <a:solidFill>
              <a:schemeClr val="tx1">
                <a:lumMod val="75000"/>
                <a:lumOff val="25000"/>
              </a:schemeClr>
            </a:solidFill>
            <a:prstDash val="solid"/>
            <a:miter lim="800000"/>
          </a:ln>
          <a:effectLst/>
        </p:spPr>
      </p:sp>
      <p:pic>
        <p:nvPicPr>
          <p:cNvPr id="4" name="Content Placeholder 4" descr="Diagram, schematic&#10;&#10;Description automatically generated">
            <a:extLst>
              <a:ext uri="{FF2B5EF4-FFF2-40B4-BE49-F238E27FC236}">
                <a16:creationId xmlns:a16="http://schemas.microsoft.com/office/drawing/2014/main" id="{87239F96-F018-FE45-BEF1-769E5E334BDF}"/>
              </a:ext>
            </a:extLst>
          </p:cNvPr>
          <p:cNvPicPr>
            <a:picLocks noChangeAspect="1"/>
          </p:cNvPicPr>
          <p:nvPr/>
        </p:nvPicPr>
        <p:blipFill>
          <a:blip r:embed="rId2"/>
          <a:stretch>
            <a:fillRect/>
          </a:stretch>
        </p:blipFill>
        <p:spPr>
          <a:xfrm>
            <a:off x="730162" y="995009"/>
            <a:ext cx="7561991" cy="4896389"/>
          </a:xfrm>
          <a:prstGeom prst="rect">
            <a:avLst/>
          </a:prstGeom>
        </p:spPr>
      </p:pic>
      <p:sp>
        <p:nvSpPr>
          <p:cNvPr id="15" name="Content Placeholder 7">
            <a:extLst>
              <a:ext uri="{FF2B5EF4-FFF2-40B4-BE49-F238E27FC236}">
                <a16:creationId xmlns:a16="http://schemas.microsoft.com/office/drawing/2014/main" id="{46DC2D55-4E18-439F-AF7C-D063D7F17185}"/>
              </a:ext>
            </a:extLst>
          </p:cNvPr>
          <p:cNvSpPr>
            <a:spLocks noGrp="1"/>
          </p:cNvSpPr>
          <p:nvPr>
            <p:ph idx="1"/>
          </p:nvPr>
        </p:nvSpPr>
        <p:spPr>
          <a:xfrm>
            <a:off x="9387190" y="413053"/>
            <a:ext cx="2247090" cy="5783466"/>
          </a:xfrm>
        </p:spPr>
        <p:txBody>
          <a:bodyPr>
            <a:normAutofit lnSpcReduction="10000"/>
          </a:bodyPr>
          <a:lstStyle/>
          <a:p>
            <a:r>
              <a:rPr lang="en-US" sz="2000" dirty="0">
                <a:solidFill>
                  <a:srgbClr val="FFFFFF"/>
                </a:solidFill>
                <a:latin typeface="Times New Roman" panose="02020603050405020304" pitchFamily="18" charset="0"/>
                <a:cs typeface="Times New Roman" panose="02020603050405020304" pitchFamily="18" charset="0"/>
              </a:rPr>
              <a:t>The other is step-up transformer and connected to Anode circuit  </a:t>
            </a:r>
          </a:p>
          <a:p>
            <a:r>
              <a:rPr lang="en-US" sz="2000" dirty="0">
                <a:solidFill>
                  <a:srgbClr val="FFFFFF"/>
                </a:solidFill>
                <a:latin typeface="Times New Roman" panose="02020603050405020304" pitchFamily="18" charset="0"/>
                <a:cs typeface="Times New Roman" panose="02020603050405020304" pitchFamily="18" charset="0"/>
              </a:rPr>
              <a:t>Oscillator circuit consists of condenser </a:t>
            </a:r>
            <a:r>
              <a:rPr lang="en-US" sz="2000" b="1" dirty="0">
                <a:solidFill>
                  <a:srgbClr val="FF0000"/>
                </a:solidFill>
                <a:latin typeface="Times New Roman" panose="02020603050405020304" pitchFamily="18" charset="0"/>
                <a:cs typeface="Times New Roman" panose="02020603050405020304" pitchFamily="18" charset="0"/>
              </a:rPr>
              <a:t>XY </a:t>
            </a:r>
            <a:r>
              <a:rPr lang="en-US" sz="2000" dirty="0">
                <a:solidFill>
                  <a:schemeClr val="bg1"/>
                </a:solidFill>
                <a:latin typeface="Times New Roman" panose="02020603050405020304" pitchFamily="18" charset="0"/>
                <a:cs typeface="Times New Roman" panose="02020603050405020304" pitchFamily="18" charset="0"/>
              </a:rPr>
              <a:t>and inductor or oscillator coil </a:t>
            </a:r>
            <a:r>
              <a:rPr lang="en-US" sz="2000" dirty="0">
                <a:solidFill>
                  <a:srgbClr val="FF0000"/>
                </a:solidFill>
                <a:latin typeface="Times New Roman" panose="02020603050405020304" pitchFamily="18" charset="0"/>
                <a:cs typeface="Times New Roman" panose="02020603050405020304" pitchFamily="18" charset="0"/>
              </a:rPr>
              <a:t>CD</a:t>
            </a:r>
          </a:p>
          <a:p>
            <a:r>
              <a:rPr lang="en-US" sz="2000" dirty="0">
                <a:solidFill>
                  <a:schemeClr val="bg1"/>
                </a:solidFill>
                <a:latin typeface="Times New Roman" panose="02020603050405020304" pitchFamily="18" charset="0"/>
                <a:cs typeface="Times New Roman" panose="02020603050405020304" pitchFamily="18" charset="0"/>
              </a:rPr>
              <a:t>Another coil </a:t>
            </a:r>
            <a:r>
              <a:rPr lang="en-US" sz="2000" dirty="0">
                <a:solidFill>
                  <a:srgbClr val="FF0000"/>
                </a:solidFill>
                <a:latin typeface="Times New Roman" panose="02020603050405020304" pitchFamily="18" charset="0"/>
                <a:cs typeface="Times New Roman" panose="02020603050405020304" pitchFamily="18" charset="0"/>
              </a:rPr>
              <a:t>AB</a:t>
            </a:r>
            <a:r>
              <a:rPr lang="en-US" sz="2000" dirty="0">
                <a:solidFill>
                  <a:schemeClr val="bg1"/>
                </a:solidFill>
                <a:latin typeface="Times New Roman" panose="02020603050405020304" pitchFamily="18" charset="0"/>
                <a:cs typeface="Times New Roman" panose="02020603050405020304" pitchFamily="18" charset="0"/>
              </a:rPr>
              <a:t> lie close to oscillator coil </a:t>
            </a:r>
            <a:r>
              <a:rPr lang="en-US" sz="2000" dirty="0">
                <a:solidFill>
                  <a:srgbClr val="FF0000"/>
                </a:solidFill>
                <a:latin typeface="Times New Roman" panose="02020603050405020304" pitchFamily="18" charset="0"/>
                <a:cs typeface="Times New Roman" panose="02020603050405020304" pitchFamily="18" charset="0"/>
              </a:rPr>
              <a:t>CD</a:t>
            </a:r>
            <a:r>
              <a:rPr lang="en-US" sz="2000" dirty="0">
                <a:solidFill>
                  <a:schemeClr val="bg1"/>
                </a:solidFill>
                <a:latin typeface="Times New Roman" panose="02020603050405020304" pitchFamily="18" charset="0"/>
                <a:cs typeface="Times New Roman" panose="02020603050405020304" pitchFamily="18" charset="0"/>
              </a:rPr>
              <a:t> and has one end connected to the grid of the valve and other through grid leak </a:t>
            </a:r>
            <a:r>
              <a:rPr lang="en-US" sz="2000" dirty="0">
                <a:solidFill>
                  <a:srgbClr val="FF0000"/>
                </a:solidFill>
                <a:latin typeface="Times New Roman" panose="02020603050405020304" pitchFamily="18" charset="0"/>
                <a:cs typeface="Times New Roman" panose="02020603050405020304" pitchFamily="18" charset="0"/>
              </a:rPr>
              <a:t>GL </a:t>
            </a:r>
            <a:r>
              <a:rPr lang="en-US" sz="2000" dirty="0">
                <a:solidFill>
                  <a:schemeClr val="bg1"/>
                </a:solidFill>
                <a:latin typeface="Times New Roman" panose="02020603050405020304" pitchFamily="18" charset="0"/>
                <a:cs typeface="Times New Roman" panose="02020603050405020304" pitchFamily="18" charset="0"/>
              </a:rPr>
              <a:t>resistance to the filament</a:t>
            </a:r>
          </a:p>
        </p:txBody>
      </p:sp>
    </p:spTree>
    <p:extLst>
      <p:ext uri="{BB962C8B-B14F-4D97-AF65-F5344CB8AC3E}">
        <p14:creationId xmlns:p14="http://schemas.microsoft.com/office/powerpoint/2010/main" val="37630586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370766-CC13-4DF4-AF0A-0E820B8D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57B3C4F9-03D9-4B39-9F3C-0366542305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529" y="237744"/>
            <a:ext cx="8531352" cy="6382512"/>
          </a:xfrm>
          <a:prstGeom prst="rect">
            <a:avLst/>
          </a:prstGeom>
          <a:ln w="6350" cap="flat" cmpd="sng" algn="ctr">
            <a:noFill/>
            <a:prstDash val="solid"/>
          </a:ln>
          <a:effectLst>
            <a:outerShdw blurRad="50800" algn="ctr" rotWithShape="0">
              <a:prstClr val="black">
                <a:alpha val="66000"/>
              </a:prstClr>
            </a:outerShdw>
            <a:softEdge rad="0"/>
          </a:effectLst>
        </p:spPr>
      </p:sp>
      <p:sp>
        <p:nvSpPr>
          <p:cNvPr id="15" name="Rectangle 14">
            <a:extLst>
              <a:ext uri="{FF2B5EF4-FFF2-40B4-BE49-F238E27FC236}">
                <a16:creationId xmlns:a16="http://schemas.microsoft.com/office/drawing/2014/main" id="{3B61CA66-E7F4-49EC-89DC-F37EE6933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A1526BD-35FB-FB40-9D2D-5586C5CFC549}"/>
              </a:ext>
            </a:extLst>
          </p:cNvPr>
          <p:cNvSpPr>
            <a:spLocks noGrp="1"/>
          </p:cNvSpPr>
          <p:nvPr>
            <p:ph type="title"/>
          </p:nvPr>
        </p:nvSpPr>
        <p:spPr>
          <a:xfrm>
            <a:off x="9387189" y="612843"/>
            <a:ext cx="2247091" cy="1499738"/>
          </a:xfrm>
        </p:spPr>
        <p:txBody>
          <a:bodyPr anchor="b">
            <a:normAutofit/>
          </a:bodyPr>
          <a:lstStyle/>
          <a:p>
            <a:r>
              <a:rPr lang="en-US" sz="2800" dirty="0">
                <a:solidFill>
                  <a:srgbClr val="FFFFFF"/>
                </a:solidFill>
              </a:rPr>
              <a:t>The patient circuit</a:t>
            </a:r>
          </a:p>
        </p:txBody>
      </p:sp>
      <p:sp>
        <p:nvSpPr>
          <p:cNvPr id="17" name="Rectangle 16">
            <a:extLst>
              <a:ext uri="{FF2B5EF4-FFF2-40B4-BE49-F238E27FC236}">
                <a16:creationId xmlns:a16="http://schemas.microsoft.com/office/drawing/2014/main" id="{886ACB74-3D88-4CD7-B619-829D70AD4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122" y="413053"/>
            <a:ext cx="8212114" cy="6064596"/>
          </a:xfrm>
          <a:prstGeom prst="rect">
            <a:avLst/>
          </a:prstGeom>
          <a:noFill/>
          <a:ln w="6350" cap="sq" cmpd="sng" algn="ctr">
            <a:solidFill>
              <a:schemeClr val="tx1">
                <a:lumMod val="75000"/>
                <a:lumOff val="25000"/>
              </a:schemeClr>
            </a:solidFill>
            <a:prstDash val="solid"/>
            <a:miter lim="800000"/>
          </a:ln>
          <a:effectLst/>
        </p:spPr>
      </p:sp>
      <p:pic>
        <p:nvPicPr>
          <p:cNvPr id="4" name="Content Placeholder 4" descr="Diagram, schematic&#10;&#10;Description automatically generated">
            <a:extLst>
              <a:ext uri="{FF2B5EF4-FFF2-40B4-BE49-F238E27FC236}">
                <a16:creationId xmlns:a16="http://schemas.microsoft.com/office/drawing/2014/main" id="{5C0E5F26-CC28-7248-82BA-5CE6D6651581}"/>
              </a:ext>
            </a:extLst>
          </p:cNvPr>
          <p:cNvPicPr>
            <a:picLocks noChangeAspect="1"/>
          </p:cNvPicPr>
          <p:nvPr/>
        </p:nvPicPr>
        <p:blipFill>
          <a:blip r:embed="rId2"/>
          <a:stretch>
            <a:fillRect/>
          </a:stretch>
        </p:blipFill>
        <p:spPr>
          <a:xfrm>
            <a:off x="730162" y="995009"/>
            <a:ext cx="7561991" cy="4896389"/>
          </a:xfrm>
          <a:prstGeom prst="rect">
            <a:avLst/>
          </a:prstGeom>
        </p:spPr>
      </p:pic>
      <p:sp>
        <p:nvSpPr>
          <p:cNvPr id="8" name="Content Placeholder 7">
            <a:extLst>
              <a:ext uri="{FF2B5EF4-FFF2-40B4-BE49-F238E27FC236}">
                <a16:creationId xmlns:a16="http://schemas.microsoft.com/office/drawing/2014/main" id="{DF61693A-804C-4AB7-BCAF-EE5BC77480EF}"/>
              </a:ext>
            </a:extLst>
          </p:cNvPr>
          <p:cNvSpPr>
            <a:spLocks noGrp="1"/>
          </p:cNvSpPr>
          <p:nvPr>
            <p:ph idx="1"/>
          </p:nvPr>
        </p:nvSpPr>
        <p:spPr>
          <a:xfrm>
            <a:off x="9387190" y="2149813"/>
            <a:ext cx="2247090" cy="4046706"/>
          </a:xfrm>
        </p:spPr>
        <p:txBody>
          <a:bodyPr>
            <a:normAutofit/>
          </a:bodyPr>
          <a:lstStyle/>
          <a:p>
            <a:r>
              <a:rPr lang="en-US" sz="2000" dirty="0">
                <a:solidFill>
                  <a:srgbClr val="FFFFFF"/>
                </a:solidFill>
                <a:latin typeface="Times New Roman" panose="02020603050405020304" pitchFamily="18" charset="0"/>
                <a:cs typeface="Times New Roman" panose="02020603050405020304" pitchFamily="18" charset="0"/>
              </a:rPr>
              <a:t>The patient or resonator circuit is coupled to machine circuit by an inductor coil </a:t>
            </a:r>
            <a:r>
              <a:rPr lang="en-US" sz="2000" dirty="0">
                <a:solidFill>
                  <a:srgbClr val="FF0000"/>
                </a:solidFill>
                <a:latin typeface="Times New Roman" panose="02020603050405020304" pitchFamily="18" charset="0"/>
                <a:cs typeface="Times New Roman" panose="02020603050405020304" pitchFamily="18" charset="0"/>
              </a:rPr>
              <a:t>EF</a:t>
            </a:r>
            <a:r>
              <a:rPr lang="en-US" sz="2000" dirty="0">
                <a:solidFill>
                  <a:srgbClr val="FFFFFF"/>
                </a:solidFill>
                <a:latin typeface="Times New Roman" panose="02020603050405020304" pitchFamily="18" charset="0"/>
                <a:cs typeface="Times New Roman" panose="02020603050405020304" pitchFamily="18" charset="0"/>
              </a:rPr>
              <a:t> lying close to oscillator coil </a:t>
            </a:r>
            <a:r>
              <a:rPr lang="en-US" sz="2000" dirty="0">
                <a:solidFill>
                  <a:srgbClr val="FF0000"/>
                </a:solidFill>
                <a:latin typeface="Times New Roman" panose="02020603050405020304" pitchFamily="18" charset="0"/>
                <a:cs typeface="Times New Roman" panose="02020603050405020304" pitchFamily="18" charset="0"/>
              </a:rPr>
              <a:t>CD</a:t>
            </a:r>
            <a:r>
              <a:rPr lang="en-US" sz="2000" dirty="0">
                <a:solidFill>
                  <a:srgbClr val="FFFFFF"/>
                </a:solidFill>
                <a:latin typeface="Times New Roman" panose="02020603050405020304" pitchFamily="18" charset="0"/>
                <a:cs typeface="Times New Roman" panose="02020603050405020304" pitchFamily="18" charset="0"/>
              </a:rPr>
              <a:t> and variable condenser </a:t>
            </a:r>
            <a:r>
              <a:rPr lang="en-US" sz="2000" dirty="0">
                <a:solidFill>
                  <a:srgbClr val="FF0000"/>
                </a:solidFill>
                <a:latin typeface="Times New Roman" panose="02020603050405020304" pitchFamily="18" charset="0"/>
                <a:cs typeface="Times New Roman" panose="02020603050405020304" pitchFamily="18" charset="0"/>
              </a:rPr>
              <a:t>HK</a:t>
            </a:r>
            <a:r>
              <a:rPr lang="en-US" sz="2000" dirty="0">
                <a:solidFill>
                  <a:srgbClr val="FFFFFF"/>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6259085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370766-CC13-4DF4-AF0A-0E820B8D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57B3C4F9-03D9-4B39-9F3C-0366542305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529" y="237744"/>
            <a:ext cx="8531352" cy="6382512"/>
          </a:xfrm>
          <a:prstGeom prst="rect">
            <a:avLst/>
          </a:prstGeom>
          <a:ln w="6350" cap="flat" cmpd="sng" algn="ctr">
            <a:noFill/>
            <a:prstDash val="solid"/>
          </a:ln>
          <a:effectLst>
            <a:outerShdw blurRad="50800" algn="ctr" rotWithShape="0">
              <a:prstClr val="black">
                <a:alpha val="66000"/>
              </a:prstClr>
            </a:outerShdw>
            <a:softEdge rad="0"/>
          </a:effectLst>
        </p:spPr>
      </p:sp>
      <p:sp>
        <p:nvSpPr>
          <p:cNvPr id="15" name="Rectangle 14">
            <a:extLst>
              <a:ext uri="{FF2B5EF4-FFF2-40B4-BE49-F238E27FC236}">
                <a16:creationId xmlns:a16="http://schemas.microsoft.com/office/drawing/2014/main" id="{3B61CA66-E7F4-49EC-89DC-F37EE6933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886ACB74-3D88-4CD7-B619-829D70AD4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122" y="413053"/>
            <a:ext cx="8212114" cy="6064596"/>
          </a:xfrm>
          <a:prstGeom prst="rect">
            <a:avLst/>
          </a:prstGeom>
          <a:noFill/>
          <a:ln w="6350" cap="sq" cmpd="sng" algn="ctr">
            <a:solidFill>
              <a:schemeClr val="tx1">
                <a:lumMod val="75000"/>
                <a:lumOff val="25000"/>
              </a:schemeClr>
            </a:solidFill>
            <a:prstDash val="solid"/>
            <a:miter lim="800000"/>
          </a:ln>
          <a:effectLst/>
        </p:spPr>
      </p:sp>
      <p:pic>
        <p:nvPicPr>
          <p:cNvPr id="4" name="Content Placeholder 4" descr="Diagram, schematic&#10;&#10;Description automatically generated">
            <a:extLst>
              <a:ext uri="{FF2B5EF4-FFF2-40B4-BE49-F238E27FC236}">
                <a16:creationId xmlns:a16="http://schemas.microsoft.com/office/drawing/2014/main" id="{B743E993-83AC-A347-AE42-3CDDC7326F35}"/>
              </a:ext>
            </a:extLst>
          </p:cNvPr>
          <p:cNvPicPr>
            <a:picLocks noChangeAspect="1"/>
          </p:cNvPicPr>
          <p:nvPr/>
        </p:nvPicPr>
        <p:blipFill>
          <a:blip r:embed="rId2"/>
          <a:stretch>
            <a:fillRect/>
          </a:stretch>
        </p:blipFill>
        <p:spPr>
          <a:xfrm>
            <a:off x="730162" y="995009"/>
            <a:ext cx="7561991" cy="4896389"/>
          </a:xfrm>
          <a:prstGeom prst="rect">
            <a:avLst/>
          </a:prstGeom>
        </p:spPr>
      </p:pic>
      <p:sp>
        <p:nvSpPr>
          <p:cNvPr id="8" name="Content Placeholder 7">
            <a:extLst>
              <a:ext uri="{FF2B5EF4-FFF2-40B4-BE49-F238E27FC236}">
                <a16:creationId xmlns:a16="http://schemas.microsoft.com/office/drawing/2014/main" id="{CC73DEF9-4D61-4F02-B8FE-184CCE99635F}"/>
              </a:ext>
            </a:extLst>
          </p:cNvPr>
          <p:cNvSpPr>
            <a:spLocks noGrp="1"/>
          </p:cNvSpPr>
          <p:nvPr>
            <p:ph idx="1"/>
          </p:nvPr>
        </p:nvSpPr>
        <p:spPr>
          <a:xfrm>
            <a:off x="9387190" y="413053"/>
            <a:ext cx="2247090" cy="5783466"/>
          </a:xfrm>
        </p:spPr>
        <p:txBody>
          <a:bodyPr>
            <a:normAutofit/>
          </a:bodyPr>
          <a:lstStyle/>
          <a:p>
            <a:r>
              <a:rPr lang="en-US" sz="2000" dirty="0">
                <a:solidFill>
                  <a:srgbClr val="FFFFFF"/>
                </a:solidFill>
                <a:latin typeface="Times New Roman" panose="02020603050405020304" pitchFamily="18" charset="0"/>
                <a:cs typeface="Times New Roman" panose="02020603050405020304" pitchFamily="18" charset="0"/>
              </a:rPr>
              <a:t>A matching high frequency current is produced in the resonator circuit by electromagnetic induction </a:t>
            </a:r>
          </a:p>
          <a:p>
            <a:r>
              <a:rPr lang="en-US" sz="2000" dirty="0">
                <a:solidFill>
                  <a:srgbClr val="FFFFFF"/>
                </a:solidFill>
                <a:latin typeface="Times New Roman" panose="02020603050405020304" pitchFamily="18" charset="0"/>
                <a:cs typeface="Times New Roman" panose="02020603050405020304" pitchFamily="18" charset="0"/>
              </a:rPr>
              <a:t>Resonator and oscillator circuit must be in resonance</a:t>
            </a:r>
          </a:p>
          <a:p>
            <a:r>
              <a:rPr lang="en-US" sz="2000" dirty="0">
                <a:solidFill>
                  <a:srgbClr val="FFFFFF"/>
                </a:solidFill>
                <a:latin typeface="Times New Roman" panose="02020603050405020304" pitchFamily="18" charset="0"/>
                <a:cs typeface="Times New Roman" panose="02020603050405020304" pitchFamily="18" charset="0"/>
              </a:rPr>
              <a:t>C1L1=C2L2</a:t>
            </a:r>
          </a:p>
        </p:txBody>
      </p:sp>
    </p:spTree>
    <p:extLst>
      <p:ext uri="{BB962C8B-B14F-4D97-AF65-F5344CB8AC3E}">
        <p14:creationId xmlns:p14="http://schemas.microsoft.com/office/powerpoint/2010/main" val="18990295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8">
            <a:extLst>
              <a:ext uri="{FF2B5EF4-FFF2-40B4-BE49-F238E27FC236}">
                <a16:creationId xmlns:a16="http://schemas.microsoft.com/office/drawing/2014/main" id="{E8370766-CC13-4DF4-AF0A-0E820B8D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useBgFill="1">
        <p:nvSpPr>
          <p:cNvPr id="17" name="Rectangle 10">
            <a:extLst>
              <a:ext uri="{FF2B5EF4-FFF2-40B4-BE49-F238E27FC236}">
                <a16:creationId xmlns:a16="http://schemas.microsoft.com/office/drawing/2014/main" id="{57B3C4F9-03D9-4B39-9F3C-0366542305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529" y="237744"/>
            <a:ext cx="8531352" cy="6382512"/>
          </a:xfrm>
          <a:prstGeom prst="rect">
            <a:avLst/>
          </a:prstGeom>
          <a:ln w="6350" cap="flat" cmpd="sng" algn="ctr">
            <a:noFill/>
            <a:prstDash val="solid"/>
          </a:ln>
          <a:effectLst>
            <a:outerShdw blurRad="50800" algn="ctr" rotWithShape="0">
              <a:prstClr val="black">
                <a:alpha val="66000"/>
              </a:prstClr>
            </a:outerShdw>
            <a:softEdge rad="0"/>
          </a:effectLst>
        </p:spPr>
      </p:sp>
      <p:sp>
        <p:nvSpPr>
          <p:cNvPr id="18" name="Rectangle 12">
            <a:extLst>
              <a:ext uri="{FF2B5EF4-FFF2-40B4-BE49-F238E27FC236}">
                <a16:creationId xmlns:a16="http://schemas.microsoft.com/office/drawing/2014/main" id="{3B61CA66-E7F4-49EC-89DC-F37EE6933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FB1104E-E9FD-FF4A-A0B3-974A1524DACB}"/>
              </a:ext>
            </a:extLst>
          </p:cNvPr>
          <p:cNvSpPr>
            <a:spLocks noGrp="1"/>
          </p:cNvSpPr>
          <p:nvPr>
            <p:ph type="title"/>
          </p:nvPr>
        </p:nvSpPr>
        <p:spPr>
          <a:xfrm>
            <a:off x="9387189" y="612843"/>
            <a:ext cx="2247091" cy="1499738"/>
          </a:xfrm>
        </p:spPr>
        <p:txBody>
          <a:bodyPr anchor="b">
            <a:normAutofit/>
          </a:bodyPr>
          <a:lstStyle/>
          <a:p>
            <a:r>
              <a:rPr lang="en-US" sz="2800">
                <a:solidFill>
                  <a:srgbClr val="FFFFFF"/>
                </a:solidFill>
                <a:latin typeface="Times New Roman" panose="02020603050405020304" pitchFamily="18" charset="0"/>
                <a:cs typeface="Times New Roman" panose="02020603050405020304" pitchFamily="18" charset="0"/>
              </a:rPr>
              <a:t>WORKING</a:t>
            </a:r>
          </a:p>
        </p:txBody>
      </p:sp>
      <p:sp>
        <p:nvSpPr>
          <p:cNvPr id="15" name="Rectangle 14">
            <a:extLst>
              <a:ext uri="{FF2B5EF4-FFF2-40B4-BE49-F238E27FC236}">
                <a16:creationId xmlns:a16="http://schemas.microsoft.com/office/drawing/2014/main" id="{886ACB74-3D88-4CD7-B619-829D70AD4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122" y="413053"/>
            <a:ext cx="8212114" cy="6064596"/>
          </a:xfrm>
          <a:prstGeom prst="rect">
            <a:avLst/>
          </a:prstGeom>
          <a:noFill/>
          <a:ln w="6350" cap="sq" cmpd="sng" algn="ctr">
            <a:solidFill>
              <a:schemeClr val="tx1">
                <a:lumMod val="75000"/>
                <a:lumOff val="25000"/>
              </a:schemeClr>
            </a:solidFill>
            <a:prstDash val="solid"/>
            <a:miter lim="800000"/>
          </a:ln>
          <a:effectLst/>
        </p:spPr>
      </p:sp>
      <p:pic>
        <p:nvPicPr>
          <p:cNvPr id="4" name="Content Placeholder 4" descr="Diagram, schematic&#10;&#10;Description automatically generated">
            <a:extLst>
              <a:ext uri="{FF2B5EF4-FFF2-40B4-BE49-F238E27FC236}">
                <a16:creationId xmlns:a16="http://schemas.microsoft.com/office/drawing/2014/main" id="{07A9766E-52FF-E94D-B162-A8CDD00BD010}"/>
              </a:ext>
            </a:extLst>
          </p:cNvPr>
          <p:cNvPicPr>
            <a:picLocks noChangeAspect="1"/>
          </p:cNvPicPr>
          <p:nvPr/>
        </p:nvPicPr>
        <p:blipFill>
          <a:blip r:embed="rId2"/>
          <a:stretch>
            <a:fillRect/>
          </a:stretch>
        </p:blipFill>
        <p:spPr>
          <a:xfrm>
            <a:off x="730162" y="995009"/>
            <a:ext cx="7561991" cy="4896389"/>
          </a:xfrm>
          <a:prstGeom prst="rect">
            <a:avLst/>
          </a:prstGeom>
        </p:spPr>
      </p:pic>
      <p:sp>
        <p:nvSpPr>
          <p:cNvPr id="3" name="Content Placeholder 2">
            <a:extLst>
              <a:ext uri="{FF2B5EF4-FFF2-40B4-BE49-F238E27FC236}">
                <a16:creationId xmlns:a16="http://schemas.microsoft.com/office/drawing/2014/main" id="{852820BA-3A5C-4F4C-A671-966AE29DA88B}"/>
              </a:ext>
            </a:extLst>
          </p:cNvPr>
          <p:cNvSpPr>
            <a:spLocks noGrp="1"/>
          </p:cNvSpPr>
          <p:nvPr>
            <p:ph idx="1"/>
          </p:nvPr>
        </p:nvSpPr>
        <p:spPr>
          <a:xfrm>
            <a:off x="9387190" y="2149813"/>
            <a:ext cx="2247090" cy="4046706"/>
          </a:xfrm>
        </p:spPr>
        <p:txBody>
          <a:bodyPr>
            <a:normAutofit/>
          </a:bodyPr>
          <a:lstStyle/>
          <a:p>
            <a:r>
              <a:rPr lang="en-US" sz="1400" dirty="0">
                <a:solidFill>
                  <a:srgbClr val="FFFFFF"/>
                </a:solidFill>
                <a:latin typeface="Times New Roman" panose="02020603050405020304" pitchFamily="18" charset="0"/>
                <a:cs typeface="Times New Roman" panose="02020603050405020304" pitchFamily="18" charset="0"/>
              </a:rPr>
              <a:t>The AC from main passes through primary coils of the transformer and EMF is induced in secondary coils </a:t>
            </a:r>
          </a:p>
          <a:p>
            <a:r>
              <a:rPr lang="en-US" sz="1400" dirty="0">
                <a:solidFill>
                  <a:srgbClr val="FFFFFF"/>
                </a:solidFill>
                <a:latin typeface="Times New Roman" panose="02020603050405020304" pitchFamily="18" charset="0"/>
                <a:cs typeface="Times New Roman" panose="02020603050405020304" pitchFamily="18" charset="0"/>
              </a:rPr>
              <a:t>An EMF of 20-25V is set up in secondary coil of step-down transformer and produce current through filament of the valve</a:t>
            </a:r>
          </a:p>
          <a:p>
            <a:r>
              <a:rPr lang="en-US" sz="1400" dirty="0">
                <a:solidFill>
                  <a:srgbClr val="FFFFFF"/>
                </a:solidFill>
                <a:latin typeface="Times New Roman" panose="02020603050405020304" pitchFamily="18" charset="0"/>
                <a:cs typeface="Times New Roman" panose="02020603050405020304" pitchFamily="18" charset="0"/>
              </a:rPr>
              <a:t>The filament is heated and thermionic emission takes place and current flows through valve</a:t>
            </a:r>
          </a:p>
          <a:p>
            <a:endParaRPr lang="en-US" sz="1400"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9963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8475D-6911-8541-B7E1-B8D5E98132C7}"/>
              </a:ext>
            </a:extLst>
          </p:cNvPr>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HISTORY</a:t>
            </a:r>
          </a:p>
        </p:txBody>
      </p:sp>
      <p:pic>
        <p:nvPicPr>
          <p:cNvPr id="5" name="Content Placeholder 4" descr="A picture containing text&#10;&#10;Description automatically generated">
            <a:extLst>
              <a:ext uri="{FF2B5EF4-FFF2-40B4-BE49-F238E27FC236}">
                <a16:creationId xmlns:a16="http://schemas.microsoft.com/office/drawing/2014/main" id="{0CB8643B-9049-1847-915C-7BB0FAC820D7}"/>
              </a:ext>
            </a:extLst>
          </p:cNvPr>
          <p:cNvPicPr>
            <a:picLocks noGrp="1" noChangeAspect="1"/>
          </p:cNvPicPr>
          <p:nvPr>
            <p:ph idx="1"/>
          </p:nvPr>
        </p:nvPicPr>
        <p:blipFill>
          <a:blip r:embed="rId2"/>
          <a:stretch>
            <a:fillRect/>
          </a:stretch>
        </p:blipFill>
        <p:spPr>
          <a:xfrm>
            <a:off x="1066800" y="2449388"/>
            <a:ext cx="10058400" cy="3240337"/>
          </a:xfrm>
        </p:spPr>
      </p:pic>
    </p:spTree>
    <p:extLst>
      <p:ext uri="{BB962C8B-B14F-4D97-AF65-F5344CB8AC3E}">
        <p14:creationId xmlns:p14="http://schemas.microsoft.com/office/powerpoint/2010/main" val="27005257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370766-CC13-4DF4-AF0A-0E820B8D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57B3C4F9-03D9-4B39-9F3C-0366542305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529" y="237744"/>
            <a:ext cx="8531352" cy="6382512"/>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3B61CA66-E7F4-49EC-89DC-F37EE6933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886ACB74-3D88-4CD7-B619-829D70AD4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122" y="413053"/>
            <a:ext cx="8212114" cy="6064596"/>
          </a:xfrm>
          <a:prstGeom prst="rect">
            <a:avLst/>
          </a:prstGeom>
          <a:noFill/>
          <a:ln w="6350" cap="sq" cmpd="sng" algn="ctr">
            <a:solidFill>
              <a:schemeClr val="tx1">
                <a:lumMod val="75000"/>
                <a:lumOff val="25000"/>
              </a:schemeClr>
            </a:solidFill>
            <a:prstDash val="solid"/>
            <a:miter lim="800000"/>
          </a:ln>
          <a:effectLst/>
        </p:spPr>
      </p:sp>
      <p:pic>
        <p:nvPicPr>
          <p:cNvPr id="5" name="Content Placeholder 4" descr="Diagram, schematic&#10;&#10;Description automatically generated">
            <a:extLst>
              <a:ext uri="{FF2B5EF4-FFF2-40B4-BE49-F238E27FC236}">
                <a16:creationId xmlns:a16="http://schemas.microsoft.com/office/drawing/2014/main" id="{DDE425C5-5B43-5D43-B45A-B4520AA0F59F}"/>
              </a:ext>
            </a:extLst>
          </p:cNvPr>
          <p:cNvPicPr>
            <a:picLocks noChangeAspect="1"/>
          </p:cNvPicPr>
          <p:nvPr/>
        </p:nvPicPr>
        <p:blipFill>
          <a:blip r:embed="rId2"/>
          <a:stretch>
            <a:fillRect/>
          </a:stretch>
        </p:blipFill>
        <p:spPr>
          <a:xfrm>
            <a:off x="730162" y="995009"/>
            <a:ext cx="7561991" cy="4896389"/>
          </a:xfrm>
          <a:prstGeom prst="rect">
            <a:avLst/>
          </a:prstGeom>
        </p:spPr>
      </p:pic>
      <p:sp>
        <p:nvSpPr>
          <p:cNvPr id="3" name="Content Placeholder 2">
            <a:extLst>
              <a:ext uri="{FF2B5EF4-FFF2-40B4-BE49-F238E27FC236}">
                <a16:creationId xmlns:a16="http://schemas.microsoft.com/office/drawing/2014/main" id="{B09DBC1E-72AD-BE4A-8B84-2DE91D69251A}"/>
              </a:ext>
            </a:extLst>
          </p:cNvPr>
          <p:cNvSpPr>
            <a:spLocks noGrp="1"/>
          </p:cNvSpPr>
          <p:nvPr>
            <p:ph idx="1"/>
          </p:nvPr>
        </p:nvSpPr>
        <p:spPr>
          <a:xfrm>
            <a:off x="9387190" y="413053"/>
            <a:ext cx="2247090" cy="5783466"/>
          </a:xfrm>
        </p:spPr>
        <p:txBody>
          <a:bodyPr>
            <a:normAutofit/>
          </a:bodyPr>
          <a:lstStyle/>
          <a:p>
            <a:r>
              <a:rPr lang="en-US" sz="1400" dirty="0">
                <a:solidFill>
                  <a:srgbClr val="FFFFFF"/>
                </a:solidFill>
                <a:latin typeface="Times New Roman" panose="02020603050405020304" pitchFamily="18" charset="0"/>
                <a:cs typeface="Times New Roman" panose="02020603050405020304" pitchFamily="18" charset="0"/>
              </a:rPr>
              <a:t>The EMF of about 4000V is induced in the secondary coil of step-up transformer </a:t>
            </a:r>
          </a:p>
          <a:p>
            <a:r>
              <a:rPr lang="en-US" sz="1400" dirty="0">
                <a:solidFill>
                  <a:srgbClr val="FFFFFF"/>
                </a:solidFill>
                <a:latin typeface="Times New Roman" panose="02020603050405020304" pitchFamily="18" charset="0"/>
                <a:cs typeface="Times New Roman" panose="02020603050405020304" pitchFamily="18" charset="0"/>
              </a:rPr>
              <a:t>When Anode of the valve is positive and filament negative the current flows in anode circuit</a:t>
            </a:r>
          </a:p>
          <a:p>
            <a:r>
              <a:rPr lang="en-US" sz="1400" dirty="0">
                <a:solidFill>
                  <a:srgbClr val="FFFFFF"/>
                </a:solidFill>
                <a:latin typeface="Times New Roman" panose="02020603050405020304" pitchFamily="18" charset="0"/>
                <a:cs typeface="Times New Roman" panose="02020603050405020304" pitchFamily="18" charset="0"/>
              </a:rPr>
              <a:t>The electrons flows from filament to anode through valve, through oscillator coil in direction C to D and to transformer back to filament</a:t>
            </a:r>
          </a:p>
          <a:p>
            <a:r>
              <a:rPr lang="en-US" sz="1400" dirty="0">
                <a:solidFill>
                  <a:srgbClr val="FFFFFF"/>
                </a:solidFill>
                <a:latin typeface="Times New Roman" panose="02020603050405020304" pitchFamily="18" charset="0"/>
                <a:cs typeface="Times New Roman" panose="02020603050405020304" pitchFamily="18" charset="0"/>
              </a:rPr>
              <a:t>The electrons formed in CD will induce EMF in coil AB in direction that electrons will move to grid of valve making it negative thus blocking the flow of electrons from filament</a:t>
            </a:r>
          </a:p>
        </p:txBody>
      </p:sp>
    </p:spTree>
    <p:extLst>
      <p:ext uri="{BB962C8B-B14F-4D97-AF65-F5344CB8AC3E}">
        <p14:creationId xmlns:p14="http://schemas.microsoft.com/office/powerpoint/2010/main" val="15509442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370766-CC13-4DF4-AF0A-0E820B8D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57B3C4F9-03D9-4B39-9F3C-0366542305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529" y="237744"/>
            <a:ext cx="8531352" cy="6382512"/>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3B61CA66-E7F4-49EC-89DC-F37EE6933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886ACB74-3D88-4CD7-B619-829D70AD4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122" y="413053"/>
            <a:ext cx="8212114" cy="6064596"/>
          </a:xfrm>
          <a:prstGeom prst="rect">
            <a:avLst/>
          </a:prstGeom>
          <a:noFill/>
          <a:ln w="6350" cap="sq" cmpd="sng" algn="ctr">
            <a:solidFill>
              <a:schemeClr val="tx1">
                <a:lumMod val="75000"/>
                <a:lumOff val="25000"/>
              </a:schemeClr>
            </a:solidFill>
            <a:prstDash val="solid"/>
            <a:miter lim="800000"/>
          </a:ln>
          <a:effectLst/>
        </p:spPr>
      </p:sp>
      <p:pic>
        <p:nvPicPr>
          <p:cNvPr id="4" name="Content Placeholder 4" descr="Diagram, schematic&#10;&#10;Description automatically generated">
            <a:extLst>
              <a:ext uri="{FF2B5EF4-FFF2-40B4-BE49-F238E27FC236}">
                <a16:creationId xmlns:a16="http://schemas.microsoft.com/office/drawing/2014/main" id="{9B42A5F0-9E35-BE46-AF46-2BB5ECE3CD09}"/>
              </a:ext>
            </a:extLst>
          </p:cNvPr>
          <p:cNvPicPr>
            <a:picLocks noChangeAspect="1"/>
          </p:cNvPicPr>
          <p:nvPr/>
        </p:nvPicPr>
        <p:blipFill>
          <a:blip r:embed="rId2"/>
          <a:stretch>
            <a:fillRect/>
          </a:stretch>
        </p:blipFill>
        <p:spPr>
          <a:xfrm>
            <a:off x="730162" y="995009"/>
            <a:ext cx="7561991" cy="4896389"/>
          </a:xfrm>
          <a:prstGeom prst="rect">
            <a:avLst/>
          </a:prstGeom>
        </p:spPr>
      </p:pic>
      <p:sp>
        <p:nvSpPr>
          <p:cNvPr id="3" name="Content Placeholder 2">
            <a:extLst>
              <a:ext uri="{FF2B5EF4-FFF2-40B4-BE49-F238E27FC236}">
                <a16:creationId xmlns:a16="http://schemas.microsoft.com/office/drawing/2014/main" id="{0F08119F-EBFA-6F40-B7BF-E7C39B0E6363}"/>
              </a:ext>
            </a:extLst>
          </p:cNvPr>
          <p:cNvSpPr>
            <a:spLocks noGrp="1"/>
          </p:cNvSpPr>
          <p:nvPr>
            <p:ph idx="1"/>
          </p:nvPr>
        </p:nvSpPr>
        <p:spPr>
          <a:xfrm>
            <a:off x="9387190" y="413053"/>
            <a:ext cx="2247090" cy="5783466"/>
          </a:xfrm>
        </p:spPr>
        <p:txBody>
          <a:bodyPr>
            <a:normAutofit/>
          </a:bodyPr>
          <a:lstStyle/>
          <a:p>
            <a:pPr>
              <a:lnSpc>
                <a:spcPct val="90000"/>
              </a:lnSpc>
            </a:pPr>
            <a:r>
              <a:rPr lang="en-US" sz="1300" dirty="0">
                <a:solidFill>
                  <a:srgbClr val="FFFFFF"/>
                </a:solidFill>
                <a:latin typeface="Times New Roman" panose="02020603050405020304" pitchFamily="18" charset="0"/>
                <a:cs typeface="Times New Roman" panose="02020603050405020304" pitchFamily="18" charset="0"/>
              </a:rPr>
              <a:t>This will lead to dying of current in anode circuit</a:t>
            </a:r>
          </a:p>
          <a:p>
            <a:pPr>
              <a:lnSpc>
                <a:spcPct val="90000"/>
              </a:lnSpc>
            </a:pPr>
            <a:r>
              <a:rPr lang="en-US" sz="1300" dirty="0">
                <a:solidFill>
                  <a:srgbClr val="FFFFFF"/>
                </a:solidFill>
                <a:latin typeface="Times New Roman" panose="02020603050405020304" pitchFamily="18" charset="0"/>
                <a:cs typeface="Times New Roman" panose="02020603050405020304" pitchFamily="18" charset="0"/>
              </a:rPr>
              <a:t>This reduction in current will lead to self induced EMF</a:t>
            </a:r>
          </a:p>
          <a:p>
            <a:pPr>
              <a:lnSpc>
                <a:spcPct val="90000"/>
              </a:lnSpc>
            </a:pPr>
            <a:r>
              <a:rPr lang="en-US" sz="1300" dirty="0">
                <a:solidFill>
                  <a:srgbClr val="FFFFFF"/>
                </a:solidFill>
                <a:latin typeface="Times New Roman" panose="02020603050405020304" pitchFamily="18" charset="0"/>
                <a:cs typeface="Times New Roman" panose="02020603050405020304" pitchFamily="18" charset="0"/>
              </a:rPr>
              <a:t>Lenz’s law- This EMF will try to prevent fall in current by offering resistance to flow of current </a:t>
            </a:r>
          </a:p>
          <a:p>
            <a:pPr>
              <a:lnSpc>
                <a:spcPct val="90000"/>
              </a:lnSpc>
            </a:pPr>
            <a:r>
              <a:rPr lang="en-US" sz="1300" dirty="0">
                <a:solidFill>
                  <a:srgbClr val="FFFFFF"/>
                </a:solidFill>
                <a:latin typeface="Times New Roman" panose="02020603050405020304" pitchFamily="18" charset="0"/>
                <a:cs typeface="Times New Roman" panose="02020603050405020304" pitchFamily="18" charset="0"/>
              </a:rPr>
              <a:t>This will charge condenser X (positive) and Y (negative) polarity opposite to earlier one </a:t>
            </a:r>
          </a:p>
          <a:p>
            <a:pPr>
              <a:lnSpc>
                <a:spcPct val="90000"/>
              </a:lnSpc>
            </a:pPr>
            <a:r>
              <a:rPr lang="en-US" sz="1300" dirty="0">
                <a:solidFill>
                  <a:srgbClr val="FFFFFF"/>
                </a:solidFill>
                <a:latin typeface="Times New Roman" panose="02020603050405020304" pitchFamily="18" charset="0"/>
                <a:cs typeface="Times New Roman" panose="02020603050405020304" pitchFamily="18" charset="0"/>
              </a:rPr>
              <a:t>Now when  self induced EMF totally dies away, condenser again discharges through oscillator coil but in opposite direction D to C</a:t>
            </a:r>
          </a:p>
          <a:p>
            <a:pPr>
              <a:lnSpc>
                <a:spcPct val="90000"/>
              </a:lnSpc>
            </a:pPr>
            <a:r>
              <a:rPr lang="en-US" sz="1300" dirty="0">
                <a:solidFill>
                  <a:srgbClr val="FFFFFF"/>
                </a:solidFill>
                <a:latin typeface="Times New Roman" panose="02020603050405020304" pitchFamily="18" charset="0"/>
                <a:cs typeface="Times New Roman" panose="02020603050405020304" pitchFamily="18" charset="0"/>
              </a:rPr>
              <a:t>Flow of current from D to C induces an EMF in AB such that electrons move from A to B and grid loses its negative charge and anode current flows again</a:t>
            </a:r>
          </a:p>
        </p:txBody>
      </p:sp>
    </p:spTree>
    <p:extLst>
      <p:ext uri="{BB962C8B-B14F-4D97-AF65-F5344CB8AC3E}">
        <p14:creationId xmlns:p14="http://schemas.microsoft.com/office/powerpoint/2010/main" val="21551485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370766-CC13-4DF4-AF0A-0E820B8D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57B3C4F9-03D9-4B39-9F3C-0366542305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529" y="237744"/>
            <a:ext cx="8531352" cy="6382512"/>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3B61CA66-E7F4-49EC-89DC-F37EE6933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71BFDDA-5B1F-984A-8AC4-AAC2157218C6}"/>
              </a:ext>
            </a:extLst>
          </p:cNvPr>
          <p:cNvSpPr>
            <a:spLocks noGrp="1"/>
          </p:cNvSpPr>
          <p:nvPr>
            <p:ph type="title"/>
          </p:nvPr>
        </p:nvSpPr>
        <p:spPr>
          <a:xfrm>
            <a:off x="9387189" y="612843"/>
            <a:ext cx="2247091" cy="1499738"/>
          </a:xfrm>
        </p:spPr>
        <p:txBody>
          <a:bodyPr anchor="b">
            <a:normAutofit/>
          </a:bodyPr>
          <a:lstStyle/>
          <a:p>
            <a:endParaRPr lang="en-US" sz="2800">
              <a:solidFill>
                <a:srgbClr val="FFFFFF"/>
              </a:solidFill>
            </a:endParaRPr>
          </a:p>
        </p:txBody>
      </p:sp>
      <p:sp>
        <p:nvSpPr>
          <p:cNvPr id="15" name="Rectangle 14">
            <a:extLst>
              <a:ext uri="{FF2B5EF4-FFF2-40B4-BE49-F238E27FC236}">
                <a16:creationId xmlns:a16="http://schemas.microsoft.com/office/drawing/2014/main" id="{886ACB74-3D88-4CD7-B619-829D70AD4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122" y="413053"/>
            <a:ext cx="8212114" cy="6064596"/>
          </a:xfrm>
          <a:prstGeom prst="rect">
            <a:avLst/>
          </a:prstGeom>
          <a:noFill/>
          <a:ln w="6350" cap="sq" cmpd="sng" algn="ctr">
            <a:solidFill>
              <a:schemeClr val="tx1">
                <a:lumMod val="75000"/>
                <a:lumOff val="25000"/>
              </a:schemeClr>
            </a:solidFill>
            <a:prstDash val="solid"/>
            <a:miter lim="800000"/>
          </a:ln>
          <a:effectLst/>
        </p:spPr>
      </p:sp>
      <p:pic>
        <p:nvPicPr>
          <p:cNvPr id="4" name="Content Placeholder 4" descr="Diagram, schematic&#10;&#10;Description automatically generated">
            <a:extLst>
              <a:ext uri="{FF2B5EF4-FFF2-40B4-BE49-F238E27FC236}">
                <a16:creationId xmlns:a16="http://schemas.microsoft.com/office/drawing/2014/main" id="{D9566271-40FF-2741-BF85-E545B51BC749}"/>
              </a:ext>
            </a:extLst>
          </p:cNvPr>
          <p:cNvPicPr>
            <a:picLocks noChangeAspect="1"/>
          </p:cNvPicPr>
          <p:nvPr/>
        </p:nvPicPr>
        <p:blipFill>
          <a:blip r:embed="rId2"/>
          <a:stretch>
            <a:fillRect/>
          </a:stretch>
        </p:blipFill>
        <p:spPr>
          <a:xfrm>
            <a:off x="730162" y="995009"/>
            <a:ext cx="7561991" cy="4896389"/>
          </a:xfrm>
          <a:prstGeom prst="rect">
            <a:avLst/>
          </a:prstGeom>
        </p:spPr>
      </p:pic>
      <p:sp>
        <p:nvSpPr>
          <p:cNvPr id="3" name="Content Placeholder 2">
            <a:extLst>
              <a:ext uri="{FF2B5EF4-FFF2-40B4-BE49-F238E27FC236}">
                <a16:creationId xmlns:a16="http://schemas.microsoft.com/office/drawing/2014/main" id="{B3ADE28E-7630-DF45-A540-9E8D858C94B5}"/>
              </a:ext>
            </a:extLst>
          </p:cNvPr>
          <p:cNvSpPr>
            <a:spLocks noGrp="1"/>
          </p:cNvSpPr>
          <p:nvPr>
            <p:ph idx="1"/>
          </p:nvPr>
        </p:nvSpPr>
        <p:spPr>
          <a:xfrm>
            <a:off x="9387190" y="2149813"/>
            <a:ext cx="2247090" cy="4046706"/>
          </a:xfrm>
        </p:spPr>
        <p:txBody>
          <a:bodyPr>
            <a:normAutofit/>
          </a:bodyPr>
          <a:lstStyle/>
          <a:p>
            <a:r>
              <a:rPr lang="en-US" sz="1400">
                <a:solidFill>
                  <a:srgbClr val="FFFFFF"/>
                </a:solidFill>
                <a:latin typeface="Times New Roman" panose="02020603050405020304" pitchFamily="18" charset="0"/>
                <a:cs typeface="Times New Roman" panose="02020603050405020304" pitchFamily="18" charset="0"/>
              </a:rPr>
              <a:t>This sequence continues and each time condenser charges and discharges through oscillator circuit leading to production of HF SWD</a:t>
            </a:r>
          </a:p>
          <a:p>
            <a:r>
              <a:rPr lang="en-US" sz="1400">
                <a:solidFill>
                  <a:srgbClr val="FFFFFF"/>
                </a:solidFill>
                <a:latin typeface="Times New Roman" panose="02020603050405020304" pitchFamily="18" charset="0"/>
                <a:cs typeface="Times New Roman" panose="02020603050405020304" pitchFamily="18" charset="0"/>
              </a:rPr>
              <a:t>Grid leak: When the current flows across the valve some electrons are caught on the grid and grid leak is provided to enable these electrons to escape back to filament</a:t>
            </a:r>
          </a:p>
          <a:p>
            <a:pPr marL="0" indent="0">
              <a:buNone/>
            </a:pPr>
            <a:r>
              <a:rPr lang="en-US" sz="1400">
                <a:solidFill>
                  <a:srgbClr val="FFFFFF"/>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3799075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7D0E4-62E1-B740-898B-D256A61D521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D3D975C-2DFD-F94A-A1E4-B08991A47FAA}"/>
              </a:ext>
            </a:extLst>
          </p:cNvPr>
          <p:cNvSpPr>
            <a:spLocks noGrp="1"/>
          </p:cNvSpPr>
          <p:nvPr>
            <p:ph idx="1"/>
          </p:nvPr>
        </p:nvSpPr>
        <p:spPr/>
        <p:txBody>
          <a:bodyPr>
            <a:normAutofit/>
          </a:bodyPr>
          <a:lstStyle/>
          <a:p>
            <a:pPr algn="just"/>
            <a:r>
              <a:rPr lang="en-US" sz="2000" dirty="0">
                <a:latin typeface="Times New Roman" panose="02020603050405020304" pitchFamily="18" charset="0"/>
                <a:cs typeface="Times New Roman" panose="02020603050405020304" pitchFamily="18" charset="0"/>
              </a:rPr>
              <a:t>The resonator coil EF lies within the varying magnetic field set-up around the oscillator coil so provided the two circuits are in resonance HFC is induced in it </a:t>
            </a:r>
          </a:p>
          <a:p>
            <a:pPr algn="just"/>
            <a:r>
              <a:rPr lang="en-US" sz="2000" dirty="0">
                <a:latin typeface="Times New Roman" panose="02020603050405020304" pitchFamily="18" charset="0"/>
                <a:cs typeface="Times New Roman" panose="02020603050405020304" pitchFamily="18" charset="0"/>
              </a:rPr>
              <a:t>The current is similar to that in the oscillator circuit and is supplied </a:t>
            </a:r>
            <a:r>
              <a:rPr lang="en-US" sz="2000">
                <a:latin typeface="Times New Roman" panose="02020603050405020304" pitchFamily="18" charset="0"/>
                <a:cs typeface="Times New Roman" panose="02020603050405020304" pitchFamily="18" charset="0"/>
              </a:rPr>
              <a:t>to patient</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7286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D138D-287F-F340-AF4A-7ABB2BCD10EC}"/>
              </a:ext>
            </a:extLst>
          </p:cNvPr>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History </a:t>
            </a:r>
            <a:r>
              <a:rPr lang="en-US" b="1" dirty="0" err="1">
                <a:latin typeface="Times New Roman" panose="02020603050405020304" pitchFamily="18" charset="0"/>
                <a:cs typeface="Times New Roman" panose="02020603050405020304" pitchFamily="18" charset="0"/>
              </a:rPr>
              <a:t>contd</a:t>
            </a:r>
            <a:r>
              <a:rPr lang="en-US" b="1" dirty="0">
                <a:latin typeface="Times New Roman" panose="02020603050405020304" pitchFamily="18" charset="0"/>
                <a:cs typeface="Times New Roman" panose="02020603050405020304" pitchFamily="18" charset="0"/>
              </a:rPr>
              <a:t>…</a:t>
            </a:r>
          </a:p>
        </p:txBody>
      </p:sp>
      <p:pic>
        <p:nvPicPr>
          <p:cNvPr id="5" name="Content Placeholder 4" descr="A picture containing text&#10;&#10;Description automatically generated">
            <a:extLst>
              <a:ext uri="{FF2B5EF4-FFF2-40B4-BE49-F238E27FC236}">
                <a16:creationId xmlns:a16="http://schemas.microsoft.com/office/drawing/2014/main" id="{C40FE0D6-9E9F-6343-AA7A-D9B0CB8E4FDD}"/>
              </a:ext>
            </a:extLst>
          </p:cNvPr>
          <p:cNvPicPr>
            <a:picLocks noGrp="1" noChangeAspect="1"/>
          </p:cNvPicPr>
          <p:nvPr>
            <p:ph idx="1"/>
          </p:nvPr>
        </p:nvPicPr>
        <p:blipFill>
          <a:blip r:embed="rId2"/>
          <a:stretch>
            <a:fillRect/>
          </a:stretch>
        </p:blipFill>
        <p:spPr>
          <a:xfrm>
            <a:off x="1750816" y="2103438"/>
            <a:ext cx="8690367" cy="3932237"/>
          </a:xfrm>
        </p:spPr>
      </p:pic>
    </p:spTree>
    <p:extLst>
      <p:ext uri="{BB962C8B-B14F-4D97-AF65-F5344CB8AC3E}">
        <p14:creationId xmlns:p14="http://schemas.microsoft.com/office/powerpoint/2010/main" val="3891625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91F21-9E72-A149-9366-424CA09204B8}"/>
              </a:ext>
            </a:extLst>
          </p:cNvPr>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DIATHERMY</a:t>
            </a:r>
          </a:p>
        </p:txBody>
      </p:sp>
      <p:sp>
        <p:nvSpPr>
          <p:cNvPr id="3" name="Content Placeholder 2">
            <a:extLst>
              <a:ext uri="{FF2B5EF4-FFF2-40B4-BE49-F238E27FC236}">
                <a16:creationId xmlns:a16="http://schemas.microsoft.com/office/drawing/2014/main" id="{941DDCA8-D132-7D4B-B95C-1A2E61465F84}"/>
              </a:ext>
            </a:extLst>
          </p:cNvPr>
          <p:cNvSpPr>
            <a:spLocks noGrp="1"/>
          </p:cNvSpPr>
          <p:nvPr>
            <p:ph idx="1"/>
          </p:nvPr>
        </p:nvSpPr>
        <p:spPr/>
        <p:txBody>
          <a:bodyPr/>
          <a:lstStyle/>
          <a:p>
            <a:pPr>
              <a:buFont typeface="Wingdings" pitchFamily="2" charset="2"/>
              <a:buChar char="q"/>
            </a:pPr>
            <a:r>
              <a:rPr lang="en-US" dirty="0"/>
              <a:t> </a:t>
            </a:r>
            <a:r>
              <a:rPr lang="en-US" sz="2400" dirty="0">
                <a:latin typeface="Times New Roman" panose="02020603050405020304" pitchFamily="18" charset="0"/>
                <a:cs typeface="Times New Roman" panose="02020603050405020304" pitchFamily="18" charset="0"/>
              </a:rPr>
              <a:t>Diathermy is a Greek word meaning </a:t>
            </a:r>
            <a:r>
              <a:rPr lang="en-US" sz="2400" b="1" dirty="0">
                <a:latin typeface="Times New Roman" panose="02020603050405020304" pitchFamily="18" charset="0"/>
                <a:cs typeface="Times New Roman" panose="02020603050405020304" pitchFamily="18" charset="0"/>
              </a:rPr>
              <a:t>“through heating”</a:t>
            </a:r>
          </a:p>
          <a:p>
            <a:pPr>
              <a:buFont typeface="Wingdings" pitchFamily="2" charset="2"/>
              <a:buChar char="q"/>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Dia</a:t>
            </a:r>
            <a:r>
              <a:rPr lang="en-US" sz="2400" dirty="0">
                <a:latin typeface="Times New Roman" panose="02020603050405020304" pitchFamily="18" charset="0"/>
                <a:cs typeface="Times New Roman" panose="02020603050405020304" pitchFamily="18" charset="0"/>
              </a:rPr>
              <a:t>= Through;  </a:t>
            </a:r>
            <a:r>
              <a:rPr lang="en-US" sz="2400" dirty="0" err="1">
                <a:latin typeface="Times New Roman" panose="02020603050405020304" pitchFamily="18" charset="0"/>
                <a:cs typeface="Times New Roman" panose="02020603050405020304" pitchFamily="18" charset="0"/>
              </a:rPr>
              <a:t>Thermy</a:t>
            </a:r>
            <a:r>
              <a:rPr lang="en-US" sz="2400" dirty="0">
                <a:latin typeface="Times New Roman" panose="02020603050405020304" pitchFamily="18" charset="0"/>
                <a:cs typeface="Times New Roman" panose="02020603050405020304" pitchFamily="18" charset="0"/>
              </a:rPr>
              <a:t>= heat</a:t>
            </a:r>
          </a:p>
          <a:p>
            <a:pPr>
              <a:buFont typeface="Wingdings" pitchFamily="2" charset="2"/>
              <a:buChar char="q"/>
            </a:pPr>
            <a:r>
              <a:rPr lang="en-US" sz="2400" dirty="0">
                <a:latin typeface="Times New Roman" panose="02020603050405020304" pitchFamily="18" charset="0"/>
                <a:cs typeface="Times New Roman" panose="02020603050405020304" pitchFamily="18" charset="0"/>
              </a:rPr>
              <a:t>Diathermies are of following types:</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Short wave diathermy</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Microwave diathermy</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Long wave diathermy</a:t>
            </a:r>
          </a:p>
        </p:txBody>
      </p:sp>
    </p:spTree>
    <p:extLst>
      <p:ext uri="{BB962C8B-B14F-4D97-AF65-F5344CB8AC3E}">
        <p14:creationId xmlns:p14="http://schemas.microsoft.com/office/powerpoint/2010/main" val="1031055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910CF-983E-7840-A16C-91B62F43BEE0}"/>
              </a:ext>
            </a:extLst>
          </p:cNvPr>
          <p:cNvSpPr>
            <a:spLocks noGrp="1"/>
          </p:cNvSpPr>
          <p:nvPr>
            <p:ph type="title"/>
          </p:nvPr>
        </p:nvSpPr>
        <p:spPr/>
        <p:txBody>
          <a:bodyPr>
            <a:noAutofit/>
          </a:bodyPr>
          <a:lstStyle/>
          <a:p>
            <a:pPr algn="ctr"/>
            <a:r>
              <a:rPr lang="en-US" b="1" dirty="0">
                <a:latin typeface="Times New Roman" panose="02020603050405020304" pitchFamily="18" charset="0"/>
                <a:cs typeface="Times New Roman" panose="02020603050405020304" pitchFamily="18" charset="0"/>
              </a:rPr>
              <a:t>Short wave diathermy</a:t>
            </a:r>
          </a:p>
        </p:txBody>
      </p:sp>
      <p:sp>
        <p:nvSpPr>
          <p:cNvPr id="3" name="Content Placeholder 2">
            <a:extLst>
              <a:ext uri="{FF2B5EF4-FFF2-40B4-BE49-F238E27FC236}">
                <a16:creationId xmlns:a16="http://schemas.microsoft.com/office/drawing/2014/main" id="{DCF32346-5E9D-334D-A28F-500FF8CB0AE2}"/>
              </a:ext>
            </a:extLst>
          </p:cNvPr>
          <p:cNvSpPr>
            <a:spLocks noGrp="1"/>
          </p:cNvSpPr>
          <p:nvPr>
            <p:ph idx="1"/>
          </p:nvPr>
        </p:nvSpPr>
        <p:spPr/>
        <p:txBody>
          <a:bodyPr>
            <a:normAutofit/>
          </a:bodyPr>
          <a:lstStyle/>
          <a:p>
            <a:pPr algn="just"/>
            <a:r>
              <a:rPr lang="en-US" sz="2800" dirty="0">
                <a:latin typeface="Times New Roman" panose="02020603050405020304" pitchFamily="18" charset="0"/>
                <a:cs typeface="Times New Roman" panose="02020603050405020304" pitchFamily="18" charset="0"/>
              </a:rPr>
              <a:t>SWD is the use of high frequency electromagnetic waves of the frequency between 10</a:t>
            </a:r>
            <a:r>
              <a:rPr lang="en-US" sz="2800" baseline="30000" dirty="0">
                <a:latin typeface="Times New Roman" panose="02020603050405020304" pitchFamily="18" charset="0"/>
                <a:cs typeface="Times New Roman" panose="02020603050405020304" pitchFamily="18" charset="0"/>
              </a:rPr>
              <a:t>7 </a:t>
            </a:r>
            <a:r>
              <a:rPr lang="en-US" sz="2800" dirty="0">
                <a:latin typeface="Times New Roman" panose="02020603050405020304" pitchFamily="18" charset="0"/>
                <a:cs typeface="Times New Roman" panose="02020603050405020304" pitchFamily="18" charset="0"/>
              </a:rPr>
              <a:t>and 10</a:t>
            </a:r>
            <a:r>
              <a:rPr lang="en-US" sz="2800" baseline="30000" dirty="0">
                <a:latin typeface="Times New Roman" panose="02020603050405020304" pitchFamily="18" charset="0"/>
                <a:cs typeface="Times New Roman" panose="02020603050405020304" pitchFamily="18" charset="0"/>
              </a:rPr>
              <a:t>8 </a:t>
            </a:r>
            <a:r>
              <a:rPr lang="en-US" sz="2800" dirty="0">
                <a:latin typeface="Times New Roman" panose="02020603050405020304" pitchFamily="18" charset="0"/>
                <a:cs typeface="Times New Roman" panose="02020603050405020304" pitchFamily="18" charset="0"/>
              </a:rPr>
              <a:t>Hz,  and a wavelength between 30 and 3m to generate heat in the body tissues</a:t>
            </a:r>
          </a:p>
          <a:p>
            <a:pPr algn="just"/>
            <a:r>
              <a:rPr lang="en-US" sz="2800" dirty="0">
                <a:latin typeface="Times New Roman" panose="02020603050405020304" pitchFamily="18" charset="0"/>
                <a:cs typeface="Times New Roman" panose="02020603050405020304" pitchFamily="18" charset="0"/>
              </a:rPr>
              <a:t>It provides deepest form of heat available to the physiotherapist</a:t>
            </a: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4659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5A672-2891-0141-B8BC-F658759C5242}"/>
              </a:ext>
            </a:extLst>
          </p:cNvPr>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Principles</a:t>
            </a:r>
          </a:p>
        </p:txBody>
      </p:sp>
      <p:sp>
        <p:nvSpPr>
          <p:cNvPr id="3" name="Content Placeholder 2">
            <a:extLst>
              <a:ext uri="{FF2B5EF4-FFF2-40B4-BE49-F238E27FC236}">
                <a16:creationId xmlns:a16="http://schemas.microsoft.com/office/drawing/2014/main" id="{0727909B-1506-804A-B8F2-0618B32E2A12}"/>
              </a:ext>
            </a:extLst>
          </p:cNvPr>
          <p:cNvSpPr>
            <a:spLocks noGrp="1"/>
          </p:cNvSpPr>
          <p:nvPr>
            <p:ph idx="1"/>
          </p:nvPr>
        </p:nvSpPr>
        <p:spPr/>
        <p:txBody>
          <a:bodyPr>
            <a:normAutofit/>
          </a:bodyPr>
          <a:lstStyle/>
          <a:p>
            <a:pPr algn="just"/>
            <a:r>
              <a:rPr lang="en-US" sz="2800" dirty="0">
                <a:latin typeface="Times New Roman" panose="02020603050405020304" pitchFamily="18" charset="0"/>
                <a:cs typeface="Times New Roman" panose="02020603050405020304" pitchFamily="18" charset="0"/>
              </a:rPr>
              <a:t>This type of current can only be produced by discharging a condenser through an inductance of low ohmic resistance</a:t>
            </a:r>
          </a:p>
          <a:p>
            <a:pPr algn="just"/>
            <a:r>
              <a:rPr lang="en-US" sz="2800" dirty="0">
                <a:latin typeface="Times New Roman" panose="02020603050405020304" pitchFamily="18" charset="0"/>
                <a:cs typeface="Times New Roman" panose="02020603050405020304" pitchFamily="18" charset="0"/>
              </a:rPr>
              <a:t>If a current of very high frequency is required, the capacitance and inductance should be small and vice versa </a:t>
            </a:r>
          </a:p>
          <a:p>
            <a:pPr algn="just"/>
            <a:r>
              <a:rPr lang="en-US" sz="2800" dirty="0">
                <a:latin typeface="Times New Roman" panose="02020603050405020304" pitchFamily="18" charset="0"/>
                <a:cs typeface="Times New Roman" panose="02020603050405020304" pitchFamily="18" charset="0"/>
              </a:rPr>
              <a:t>This is the mechanism of production of high frequency current</a:t>
            </a:r>
          </a:p>
          <a:p>
            <a:pPr algn="just"/>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9348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10;&#10;Description automatically generated">
            <a:extLst>
              <a:ext uri="{FF2B5EF4-FFF2-40B4-BE49-F238E27FC236}">
                <a16:creationId xmlns:a16="http://schemas.microsoft.com/office/drawing/2014/main" id="{ADF0447D-54E1-4C47-BA7F-A9C2C3F114EE}"/>
              </a:ext>
            </a:extLst>
          </p:cNvPr>
          <p:cNvPicPr>
            <a:picLocks noGrp="1" noChangeAspect="1"/>
          </p:cNvPicPr>
          <p:nvPr>
            <p:ph idx="1"/>
          </p:nvPr>
        </p:nvPicPr>
        <p:blipFill>
          <a:blip r:embed="rId2"/>
          <a:stretch>
            <a:fillRect/>
          </a:stretch>
        </p:blipFill>
        <p:spPr>
          <a:xfrm>
            <a:off x="1596304" y="251849"/>
            <a:ext cx="8999392" cy="6354301"/>
          </a:xfrm>
        </p:spPr>
      </p:pic>
    </p:spTree>
    <p:extLst>
      <p:ext uri="{BB962C8B-B14F-4D97-AF65-F5344CB8AC3E}">
        <p14:creationId xmlns:p14="http://schemas.microsoft.com/office/powerpoint/2010/main" val="98420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45C4AAD6-D7B5-3249-B11C-4CF1B48A0AC3}"/>
              </a:ext>
            </a:extLst>
          </p:cNvPr>
          <p:cNvPicPr>
            <a:picLocks noGrp="1" noChangeAspect="1"/>
          </p:cNvPicPr>
          <p:nvPr>
            <p:ph idx="1"/>
          </p:nvPr>
        </p:nvPicPr>
        <p:blipFill>
          <a:blip r:embed="rId2"/>
          <a:stretch>
            <a:fillRect/>
          </a:stretch>
        </p:blipFill>
        <p:spPr>
          <a:xfrm>
            <a:off x="1535151" y="238709"/>
            <a:ext cx="9121697" cy="6380581"/>
          </a:xfrm>
        </p:spPr>
      </p:pic>
    </p:spTree>
    <p:extLst>
      <p:ext uri="{BB962C8B-B14F-4D97-AF65-F5344CB8AC3E}">
        <p14:creationId xmlns:p14="http://schemas.microsoft.com/office/powerpoint/2010/main" val="405799840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Savon</Template>
  <TotalTime>5146</TotalTime>
  <Words>657</Words>
  <Application>Microsoft Office PowerPoint</Application>
  <PresentationFormat>Widescreen</PresentationFormat>
  <Paragraphs>56</Paragraphs>
  <Slides>33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Century Gothic</vt:lpstr>
      <vt:lpstr>Garamond</vt:lpstr>
      <vt:lpstr>Times New Roman</vt:lpstr>
      <vt:lpstr>Wingdings</vt:lpstr>
      <vt:lpstr>Savon</vt:lpstr>
      <vt:lpstr>SHORT WAVE DIATHERMY</vt:lpstr>
      <vt:lpstr>OBJECTIVES</vt:lpstr>
      <vt:lpstr>HISTORY</vt:lpstr>
      <vt:lpstr>History contd…</vt:lpstr>
      <vt:lpstr>DIATHERMY</vt:lpstr>
      <vt:lpstr>Short wave diathermy</vt:lpstr>
      <vt:lpstr>Principles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CONSTRUCTION</vt:lpstr>
      <vt:lpstr>Machine circuit</vt:lpstr>
      <vt:lpstr>PowerPoint Presentation</vt:lpstr>
      <vt:lpstr>The patient circuit</vt:lpstr>
      <vt:lpstr>PowerPoint Presentation</vt:lpstr>
      <vt:lpstr>WORKING</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ABHISHEK S MISHRA-183408003</dc:creator>
  <cp:lastModifiedBy>Kartik Rathod</cp:lastModifiedBy>
  <cp:revision>58</cp:revision>
  <dcterms:created xsi:type="dcterms:W3CDTF">2021-06-06T15:41:22Z</dcterms:created>
  <dcterms:modified xsi:type="dcterms:W3CDTF">2024-06-18T11:01:40Z</dcterms:modified>
</cp:coreProperties>
</file>